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4" r:id="rId3"/>
    <p:sldId id="306" r:id="rId4"/>
    <p:sldId id="307" r:id="rId5"/>
    <p:sldId id="308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4EF70-D216-4C08-A902-E69E25343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Welcome to The </a:t>
            </a:r>
            <a:br>
              <a:rPr lang="en-US" dirty="0"/>
            </a:br>
            <a:r>
              <a:rPr lang="en-US" dirty="0"/>
              <a:t>Blomquist Hale Team!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527898-5CA3-423A-BAF9-FF03542F3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12D99C-8058-4464-9F2C-80042558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61FF72-7A66-4FFC-A3A2-3B3E5BDD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E6F60-3402-4CD0-8CBF-99BD0571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7BCE4-98BE-462C-A505-FF9DE3C5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366A0E-9E2C-49FB-8D95-15627EE2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ECDB9-7D21-4A3B-ACEF-25890527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B38003-B743-4378-8F16-5D9CD784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F4647B-3688-4B05-AAE2-F6888E6EE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D4D043B-3AB4-4D74-B392-B7B44C9B3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55DC5F-0F81-4473-A852-F50641A89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AA6CD5-9467-4C22-9EA6-395ABE3F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B5BC3-101F-4A9B-979D-5AE52B34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92D28E-FF61-4491-994C-AFF98DA8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1D2BB-0B27-4FC8-BE63-DEB6B17D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605454-72E2-4245-A6DB-3E2DDC662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5B2CE0-6830-49AC-9DB9-77EBA86D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2930CE-9782-4572-82CC-B03E3BDE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0D7C1F-93E6-4703-96B5-A6D77A12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AA850-653F-41A6-BD6E-1BFF02F5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654AFF-5518-416B-99F0-82E214EB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9F74DD-1E9D-42DB-8465-1A3550FA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3CD967-4C58-497F-AC5E-1ACB5D75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3976D3-C3B9-4BF2-8177-BBADE9BC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FBB51-08DC-4F7C-A2CE-C97AF61F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18ED72-9D67-4F2F-ADDE-6F26460DF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DBC7A3-690A-45CF-A40A-9E2D79C59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87336F-1D1A-40CB-B69C-3D1CE09CE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41155C-D271-4916-921E-83EC4848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699562-ABA0-475C-A86B-77A5CF03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6499A8-F29E-4BBD-82CC-02C84F75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619EDD-63E5-41D3-B6D3-1CF529248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D0E2C7-5F16-40A2-B956-3AC778E21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1F075B-BF2E-4DA9-83ED-2FE667248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F18829-8B17-4DC8-8BD3-F7552EF2D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BC997F-0299-4354-A487-17D902D5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A67A0A-3513-474C-84BE-2E580231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EB5F9D-102B-4561-9B4E-F5759499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04E270-085E-45BE-94B6-717C8150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A10829-2481-4099-9B36-0090A12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19A4FC-49AE-421D-BB9E-B5291A65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066CC6-AF1F-4CCE-AC09-7FAEB2B5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DCAFCC-C3A5-4AAB-B669-3CA76004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0CFB4D-18FD-4583-800C-B7FFB1852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2C5E32-E8ED-43AA-926A-D70D74E4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89586-3B10-406D-81FE-540E0521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EA59D-0BD6-4EF8-ACF8-5AA8C9B8F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28CDBB-2435-4C32-B695-F78AF78B0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A0BF9-86C2-4780-A8FB-7651635C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C67D1F-23AF-437E-AB72-6EE5E204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237FC1-8FD2-42C8-9218-58EDDA5A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C013C-3288-480A-A461-DE157FFE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9D77A71-C450-42C8-8CE0-79955E0B2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D4FC32-4114-4724-842D-7BA8369F2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0B1039-EC13-431B-85E6-29839469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F9B65A-CF1E-4B51-BD82-B5E79BD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F6FF69-2886-4229-A714-9ACFE0FB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50B6DD-2FDF-45BD-9F91-CC670C00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BF80CE-7736-4429-B96A-54C6EA1F8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A5C8F9-8101-4F8F-8D01-7A14048AE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67EF-29E0-447D-9372-52175DF65424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4A7CDC-483C-48B3-9C0A-7FB6EF1B3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8725CF-972E-4642-8CFB-5131A62D2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3BF2-05CE-4440-83BB-ED75541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12A38-E269-407B-9551-269CEE906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1496"/>
            <a:ext cx="9144000" cy="2267124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Parenting – </a:t>
            </a:r>
            <a:br>
              <a:rPr lang="en-US" sz="8000" dirty="0"/>
            </a:br>
            <a:r>
              <a:rPr lang="en-US" dirty="0"/>
              <a:t>“Ok” is the Magical Word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Caryl Ward, LCMHC, CFLE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6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905309" y="1699888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4000" dirty="0">
                <a:solidFill>
                  <a:schemeClr val="accent6"/>
                </a:solidFill>
              </a:rPr>
              <a:t>We must accept responsibility for problems before we can solve it. </a:t>
            </a:r>
          </a:p>
          <a:p>
            <a:pPr marL="0" indent="0">
              <a:buNone/>
              <a:defRPr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>
              <a:buNone/>
              <a:defRPr/>
            </a:pPr>
            <a:r>
              <a:rPr lang="en-US" sz="4000" b="1" dirty="0">
                <a:solidFill>
                  <a:schemeClr val="accent6"/>
                </a:solidFill>
              </a:rPr>
              <a:t>Solving it takes discipline. </a:t>
            </a:r>
            <a:endParaRPr lang="en-US" b="1" dirty="0">
              <a:solidFill>
                <a:schemeClr val="accent6"/>
              </a:solidFill>
            </a:endParaRPr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70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517860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Follow Instructions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26297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Give eye contact</a:t>
            </a:r>
          </a:p>
          <a:p>
            <a:r>
              <a:rPr lang="en-US" sz="2800" dirty="0"/>
              <a:t>Say OK with a calm voice</a:t>
            </a:r>
          </a:p>
          <a:p>
            <a:r>
              <a:rPr lang="en-US" sz="2800" dirty="0"/>
              <a:t>Go and Do what was asked</a:t>
            </a:r>
          </a:p>
          <a:p>
            <a:r>
              <a:rPr lang="en-US" sz="2800" dirty="0"/>
              <a:t>Report back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88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517860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Accepting “No” for an Answer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26297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Give eye contact</a:t>
            </a:r>
          </a:p>
          <a:p>
            <a:r>
              <a:rPr lang="en-US" sz="2800" dirty="0"/>
              <a:t>Say OK with calm voice</a:t>
            </a:r>
          </a:p>
          <a:p>
            <a:r>
              <a:rPr lang="en-US" sz="2800" dirty="0"/>
              <a:t>Thank you or I’m sorry may be needed</a:t>
            </a:r>
          </a:p>
          <a:p>
            <a:r>
              <a:rPr lang="en-US" sz="2800" dirty="0"/>
              <a:t>Stop talking about it</a:t>
            </a:r>
          </a:p>
          <a:p>
            <a:pPr lvl="1"/>
            <a:r>
              <a:rPr lang="en-US" sz="2400" dirty="0"/>
              <a:t>Smaller children you may need to explain on their level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13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517860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Accepting a Consequence 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26297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Give eye contact</a:t>
            </a:r>
          </a:p>
          <a:p>
            <a:r>
              <a:rPr lang="en-US" sz="2800" dirty="0"/>
              <a:t>Say OK in a calm voice and face</a:t>
            </a:r>
          </a:p>
          <a:p>
            <a:r>
              <a:rPr lang="en-US" sz="2800" dirty="0"/>
              <a:t>Correct the situation</a:t>
            </a:r>
          </a:p>
          <a:p>
            <a:pPr lvl="1"/>
            <a:r>
              <a:rPr lang="en-US" sz="2400" dirty="0"/>
              <a:t>Choice that has been set up ahead of time</a:t>
            </a:r>
          </a:p>
          <a:p>
            <a:pPr lvl="1"/>
            <a:r>
              <a:rPr lang="en-US" sz="2400" dirty="0"/>
              <a:t>Repair					</a:t>
            </a:r>
          </a:p>
          <a:p>
            <a:r>
              <a:rPr lang="en-US" sz="2800" dirty="0"/>
              <a:t>Stop talking about it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133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517860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Asking for Permission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26297"/>
            <a:ext cx="10218491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Give eye contact</a:t>
            </a:r>
          </a:p>
          <a:p>
            <a:r>
              <a:rPr lang="en-US" sz="2800" dirty="0"/>
              <a:t>State what you need</a:t>
            </a:r>
          </a:p>
          <a:p>
            <a:r>
              <a:rPr lang="en-US" sz="2800" dirty="0"/>
              <a:t>Give rationale</a:t>
            </a:r>
          </a:p>
          <a:p>
            <a:r>
              <a:rPr lang="en-US" sz="2800" dirty="0"/>
              <a:t>Accept the answer given in calm voice and face</a:t>
            </a:r>
          </a:p>
          <a:p>
            <a:r>
              <a:rPr lang="en-US" sz="2800" dirty="0"/>
              <a:t>Say OK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527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517860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Discipline</a:t>
            </a:r>
            <a:r>
              <a:rPr lang="en-US" sz="4000" dirty="0">
                <a:solidFill>
                  <a:srgbClr val="5B9BD5"/>
                </a:solidFill>
                <a:latin typeface="Franklin Gothic Heavy" panose="020B0903020102020204" pitchFamily="34" charset="0"/>
              </a:rPr>
              <a:t> &amp; Delay Gratification 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326297"/>
            <a:ext cx="11195959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Discipline is a basic set of tools we need to solve life’s problems</a:t>
            </a:r>
          </a:p>
          <a:p>
            <a:r>
              <a:rPr lang="en-US" sz="2400" dirty="0"/>
              <a:t>Constant discipline takes time</a:t>
            </a:r>
          </a:p>
          <a:p>
            <a:r>
              <a:rPr lang="en-US" sz="2400" dirty="0"/>
              <a:t>Because of problems we grow mentally, emotionally, and spiritually </a:t>
            </a:r>
          </a:p>
          <a:p>
            <a:r>
              <a:rPr lang="en-US" sz="2400" dirty="0"/>
              <a:t>“The tendency to avoid or ignore problems and the emotional suffering inherent in them is the primary basis of all human mental illness.” *</a:t>
            </a:r>
          </a:p>
          <a:p>
            <a:r>
              <a:rPr lang="en-US" sz="2400" dirty="0"/>
              <a:t>“Delaying gratification is a process of scheduling the pain and pleasure of life in such a way as to enhance the pleasure by meeting and experiencing the pain first.” *pg. 19</a:t>
            </a:r>
          </a:p>
          <a:p>
            <a:r>
              <a:rPr lang="en-US" sz="2400" dirty="0"/>
              <a:t>Children must learn this concept by age five.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	Peck, Scott (1978) The Road Less Traveled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775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DAA81-87E9-4149-BBD3-B1ABD689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4137"/>
            <a:ext cx="6477001" cy="511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yriad Pro" panose="020B0503030403020204" pitchFamily="34" charset="0"/>
              </a:rPr>
              <a:t>“Ok” is the Magical 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827F424-AA26-45B8-AF9A-964BB102DC0D}"/>
              </a:ext>
            </a:extLst>
          </p:cNvPr>
          <p:cNvSpPr txBox="1"/>
          <p:nvPr/>
        </p:nvSpPr>
        <p:spPr>
          <a:xfrm>
            <a:off x="838198" y="1452544"/>
            <a:ext cx="10000376" cy="707886"/>
          </a:xfrm>
          <a:prstGeom prst="rect">
            <a:avLst/>
          </a:prstGeom>
          <a:noFill/>
          <a:ln>
            <a:noFill/>
            <a:prstDash val="sysDot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Franklin Gothic Heavy" panose="020B0903020102020204" pitchFamily="34" charset="0"/>
              </a:rPr>
              <a:t>I’m Not OK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Franklin Gothic Heavy" panose="020B09030201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D1804AB-A31D-456C-9DA9-34A91A75E9B9}"/>
              </a:ext>
            </a:extLst>
          </p:cNvPr>
          <p:cNvSpPr txBox="1">
            <a:spLocks/>
          </p:cNvSpPr>
          <p:nvPr/>
        </p:nvSpPr>
        <p:spPr>
          <a:xfrm>
            <a:off x="838198" y="2244652"/>
            <a:ext cx="11195959" cy="34582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I'm Not OK, You're OK--the default of all children</a:t>
            </a:r>
          </a:p>
          <a:p>
            <a:r>
              <a:rPr lang="en-US" sz="2400" dirty="0"/>
              <a:t>I'm Not OK, You're Not OK</a:t>
            </a:r>
          </a:p>
          <a:p>
            <a:r>
              <a:rPr lang="en-US" sz="2400" dirty="0"/>
              <a:t>I'm OK, You're Not OK</a:t>
            </a:r>
          </a:p>
          <a:p>
            <a:r>
              <a:rPr lang="en-US" sz="2400" dirty="0"/>
              <a:t>I'm OK, You're OK—Only where intimacy and safety happens</a:t>
            </a:r>
          </a:p>
          <a:p>
            <a:r>
              <a:rPr lang="en-US" sz="2400" dirty="0"/>
              <a:t>We all born with a default “Not OK”</a:t>
            </a:r>
          </a:p>
          <a:p>
            <a:r>
              <a:rPr lang="en-US" sz="2400" dirty="0"/>
              <a:t>But we have the power to change our “Not OK” status</a:t>
            </a:r>
          </a:p>
          <a:p>
            <a:r>
              <a:rPr lang="en-US" sz="2400" dirty="0"/>
              <a:t>Learning our inner Child and Parent is how we strengthen our Adult, our mind, and how we get rid of games and improve our relationships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		Harris, Thomas (1967) I'm OK, You're OK. </a:t>
            </a:r>
          </a:p>
          <a:p>
            <a:endParaRPr lang="en-US" sz="2800" dirty="0"/>
          </a:p>
          <a:p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Myriad Pro Light" panose="020B0403030403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5769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364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Heavy</vt:lpstr>
      <vt:lpstr>Myriad Pro</vt:lpstr>
      <vt:lpstr>Myriad Pro Light</vt:lpstr>
      <vt:lpstr>1_Office Theme</vt:lpstr>
      <vt:lpstr>Parenting –  “Ok” is the Magical Word  Caryl Ward, LCMHC, CFLE</vt:lpstr>
      <vt:lpstr>“Ok” is the Magical Word</vt:lpstr>
      <vt:lpstr>“Ok” is the Magical Word</vt:lpstr>
      <vt:lpstr>“Ok” is the Magical Word</vt:lpstr>
      <vt:lpstr>“Ok” is the Magical Word</vt:lpstr>
      <vt:lpstr>“Ok” is the Magical Word</vt:lpstr>
      <vt:lpstr>“Ok” is the Magical Word</vt:lpstr>
      <vt:lpstr>“Ok” is the Magical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Depression, Anxiety &amp; Stress Management  Justin Olsen, MS, LCMHC</dc:title>
  <dc:creator>SLC102</dc:creator>
  <cp:lastModifiedBy>Caryl Ann Ward</cp:lastModifiedBy>
  <cp:revision>42</cp:revision>
  <dcterms:created xsi:type="dcterms:W3CDTF">2019-02-05T20:56:31Z</dcterms:created>
  <dcterms:modified xsi:type="dcterms:W3CDTF">2020-03-22T16:48:29Z</dcterms:modified>
</cp:coreProperties>
</file>