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sldIdLst>
    <p:sldId id="303" r:id="rId2"/>
    <p:sldId id="302" r:id="rId3"/>
    <p:sldId id="304" r:id="rId4"/>
    <p:sldId id="305" r:id="rId5"/>
    <p:sldId id="306" r:id="rId6"/>
    <p:sldId id="307" r:id="rId7"/>
    <p:sldId id="308" r:id="rId8"/>
    <p:sldId id="30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62B67EF-29E0-447D-9372-52175DF6542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61562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16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75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1642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48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5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62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77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2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9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6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5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9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2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086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4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2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62B67EF-29E0-447D-9372-52175DF6542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0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arylscounseling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me-blog.com/guest-blog/boundaries-in-busines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books/edition/Boundaries_with_Kids/sRo0ln91OpUC?hl=en&amp;gbpv=1&amp;printsec=frontcove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12A38-E269-407B-9551-269CEE906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746" y="3710894"/>
            <a:ext cx="9144000" cy="773424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20000"/>
              </a:lnSpc>
              <a:spcBef>
                <a:spcPts val="1000"/>
              </a:spcBef>
              <a:buSzPct val="125000"/>
            </a:pPr>
            <a:r>
              <a:rPr lang="en-US" sz="4800" cap="all" dirty="0">
                <a:solidFill>
                  <a:prstClr val="black"/>
                </a:solidFill>
                <a:latin typeface="Tw Cen MT" panose="020B0602020104020603"/>
              </a:rPr>
              <a:t>Boundaries through parenting </a:t>
            </a:r>
            <a:br>
              <a:rPr lang="en-US" sz="4800" cap="all" dirty="0">
                <a:solidFill>
                  <a:prstClr val="black"/>
                </a:solidFill>
                <a:latin typeface="Tw Cen MT" panose="020B0602020104020603"/>
              </a:rPr>
            </a:br>
            <a:br>
              <a:rPr lang="en-US" sz="4800" cap="all" dirty="0">
                <a:solidFill>
                  <a:prstClr val="black"/>
                </a:solidFill>
                <a:latin typeface="Tw Cen MT" panose="020B0602020104020603"/>
              </a:rPr>
            </a:br>
            <a:br>
              <a:rPr lang="en-US" sz="4800" cap="all" dirty="0">
                <a:solidFill>
                  <a:prstClr val="black"/>
                </a:solidFill>
                <a:latin typeface="Tw Cen MT" panose="020B0602020104020603"/>
              </a:rPr>
            </a:br>
            <a:r>
              <a:rPr lang="en-US" sz="3200" b="1" cap="all" dirty="0">
                <a:solidFill>
                  <a:schemeClr val="tx1"/>
                </a:solidFill>
                <a:latin typeface="Chiller" panose="04020404031007020602" pitchFamily="82" charset="0"/>
                <a:ea typeface="+mn-ea"/>
                <a:cs typeface="+mn-cs"/>
              </a:rPr>
              <a:t>“when we value something enough, we protect it.” </a:t>
            </a:r>
            <a:r>
              <a:rPr lang="en-US" sz="2800" b="1" i="1" cap="all" dirty="0">
                <a:solidFill>
                  <a:schemeClr val="tx1"/>
                </a:solidFill>
                <a:latin typeface="Chiller" panose="04020404031007020602" pitchFamily="82" charset="0"/>
                <a:ea typeface="+mn-ea"/>
                <a:cs typeface="+mn-cs"/>
              </a:rPr>
              <a:t>Black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Boundaries in Parenting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Caryl Ward LCMHC, CFLE 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  <a:hlinkClick r:id="rId2"/>
              </a:rPr>
              <a:t>carylscounseling@gmail.com</a:t>
            </a:r>
            <a:r>
              <a:rPr lang="en-US" sz="4000" b="1" dirty="0">
                <a:solidFill>
                  <a:schemeClr val="tx1"/>
                </a:solidFill>
              </a:rPr>
              <a:t> 801.999.0179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85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DAA81-87E9-4149-BBD3-B1ABD689D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705" y="48577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cap="all" dirty="0">
                <a:solidFill>
                  <a:prstClr val="black"/>
                </a:solidFill>
                <a:latin typeface="Tw Cen MT" panose="020B0602020104020603"/>
              </a:rPr>
              <a:t>Roles of Parents</a:t>
            </a:r>
            <a:br>
              <a:rPr lang="en-US" sz="3600" cap="all" dirty="0">
                <a:solidFill>
                  <a:prstClr val="black"/>
                </a:solidFill>
                <a:latin typeface="Tw Cen MT" panose="020B0602020104020603"/>
              </a:rPr>
            </a:br>
            <a:r>
              <a:rPr lang="en-US" sz="2800" cap="all" dirty="0">
                <a:solidFill>
                  <a:prstClr val="black"/>
                </a:solidFill>
                <a:latin typeface="Bradley Hand ITC" panose="03070402050302030203" pitchFamily="66" charset="0"/>
              </a:rPr>
              <a:t>Kids are hard wired to push boundaries, parents job is to hold them, not to be liked</a:t>
            </a:r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2AF659-A635-4529-B929-F56DCB318750}"/>
              </a:ext>
            </a:extLst>
          </p:cNvPr>
          <p:cNvSpPr txBox="1"/>
          <p:nvPr/>
        </p:nvSpPr>
        <p:spPr>
          <a:xfrm>
            <a:off x="927041" y="1811335"/>
            <a:ext cx="10142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34705" y="1811335"/>
            <a:ext cx="10142290" cy="4091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w Cen MT" panose="020B0602020104020603"/>
              </a:rPr>
              <a:t>Guardian</a:t>
            </a:r>
          </a:p>
          <a:p>
            <a:pPr marL="685800" lvl="1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w Cen MT" panose="020B0602020104020603"/>
              </a:rPr>
              <a:t>Protect, preserve safety to grow in a healthy environment (something to hold on to)</a:t>
            </a: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w Cen MT" panose="020B0602020104020603"/>
              </a:rPr>
              <a:t>Manager</a:t>
            </a:r>
          </a:p>
          <a:p>
            <a:pPr marL="685800" lvl="1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w Cen MT" panose="020B0602020104020603"/>
              </a:rPr>
              <a:t>Expectations are met by correcting, teaching, enforcing and building skills</a:t>
            </a: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w Cen MT" panose="020B0602020104020603"/>
              </a:rPr>
              <a:t>Source</a:t>
            </a:r>
          </a:p>
          <a:p>
            <a:pPr marL="685800" lvl="1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w Cen MT" panose="020B0602020104020603"/>
              </a:rPr>
              <a:t>Basic needs, support, and wisdom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02090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13363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/>
              <a:t>Boundary Definition </a:t>
            </a:r>
            <a:br>
              <a:rPr lang="en-US" dirty="0"/>
            </a:br>
            <a:r>
              <a:rPr lang="en-US" dirty="0"/>
              <a:t>“living big”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16690"/>
            <a:ext cx="10394707" cy="36200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0">
              <a:lnSpc>
                <a:spcPct val="120000"/>
              </a:lnSpc>
              <a:buSzPct val="125000"/>
            </a:pPr>
            <a:r>
              <a:rPr lang="en-US" sz="2400" dirty="0">
                <a:solidFill>
                  <a:prstClr val="black"/>
                </a:solidFill>
                <a:latin typeface="Tw Cen MT" panose="020B0602020104020603"/>
              </a:rPr>
              <a:t>“How can we expect people to put value on our work when we don’t value ourselves enough to set and hold uncomfortable boundaries? Brown (2015) </a:t>
            </a:r>
            <a:r>
              <a:rPr lang="en-US" sz="2400" i="1" dirty="0">
                <a:solidFill>
                  <a:prstClr val="black"/>
                </a:solidFill>
                <a:latin typeface="Tw Cen MT" panose="020B0602020104020603"/>
              </a:rPr>
              <a:t>Rising Strong</a:t>
            </a:r>
            <a:r>
              <a:rPr lang="en-US" sz="2400" dirty="0">
                <a:solidFill>
                  <a:prstClr val="black"/>
                </a:solidFill>
                <a:latin typeface="Tw Cen MT" panose="020B0602020104020603"/>
              </a:rPr>
              <a:t>, pg. 115</a:t>
            </a:r>
          </a:p>
          <a:p>
            <a:pPr lvl="1">
              <a:lnSpc>
                <a:spcPct val="120000"/>
              </a:lnSpc>
              <a:buSzPct val="125000"/>
            </a:pPr>
            <a:r>
              <a:rPr lang="en-US" dirty="0">
                <a:solidFill>
                  <a:prstClr val="black"/>
                </a:solidFill>
                <a:latin typeface="Tw Cen MT" panose="020B0602020104020603"/>
              </a:rPr>
              <a:t>Compassionate people have boundaries that combat resentment.</a:t>
            </a:r>
          </a:p>
          <a:p>
            <a:pPr lvl="1">
              <a:lnSpc>
                <a:spcPct val="120000"/>
              </a:lnSpc>
              <a:buSzPct val="125000"/>
            </a:pPr>
            <a:r>
              <a:rPr lang="en-US" dirty="0">
                <a:solidFill>
                  <a:prstClr val="black"/>
                </a:solidFill>
                <a:latin typeface="Tw Cen MT" panose="020B0602020104020603"/>
              </a:rPr>
              <a:t>One thing that was the common denominator was boundaries with </a:t>
            </a:r>
            <a:r>
              <a:rPr lang="en-US" b="1" dirty="0">
                <a:solidFill>
                  <a:prstClr val="black"/>
                </a:solidFill>
                <a:latin typeface="Tw Cen MT" panose="020B0602020104020603"/>
              </a:rPr>
              <a:t>SHAME</a:t>
            </a:r>
            <a:r>
              <a:rPr lang="en-US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Tw Cen MT" panose="020B0602020104020603"/>
              </a:rPr>
              <a:t>Resilient </a:t>
            </a:r>
            <a:r>
              <a:rPr lang="en-US" dirty="0">
                <a:solidFill>
                  <a:prstClr val="black"/>
                </a:solidFill>
                <a:latin typeface="Tw Cen MT" panose="020B0602020104020603"/>
              </a:rPr>
              <a:t>people. </a:t>
            </a:r>
          </a:p>
          <a:p>
            <a:pPr lvl="1">
              <a:lnSpc>
                <a:spcPct val="120000"/>
              </a:lnSpc>
              <a:buSzPct val="125000"/>
            </a:pPr>
            <a:endParaRPr lang="en-US" sz="2000" dirty="0">
              <a:solidFill>
                <a:prstClr val="black"/>
              </a:solidFill>
              <a:latin typeface="Tw Cen MT" panose="020B0602020104020603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203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all" dirty="0">
                <a:solidFill>
                  <a:prstClr val="black"/>
                </a:solidFill>
                <a:latin typeface="Tw Cen MT" panose="020B0602020104020603"/>
              </a:rPr>
              <a:t>boundaries are…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612900"/>
            <a:ext cx="10900774" cy="4549905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buSzPct val="125000"/>
            </a:pPr>
            <a:r>
              <a:rPr lang="en-US" sz="1800" dirty="0">
                <a:solidFill>
                  <a:prstClr val="black"/>
                </a:solidFill>
                <a:latin typeface="Tw Cen MT" panose="020B0602020104020603"/>
              </a:rPr>
              <a:t>Guidelines, rules, expectations, limits, needs, protection, empowering, communication, healthy, personal, assertive, respectful, valuable, difficult, dividing line, balance, vulnerability, equalizes, modeling, teaching, responsivity, courageous, safety, preserve and deepen relationships</a:t>
            </a:r>
          </a:p>
          <a:p>
            <a:pPr lvl="0">
              <a:lnSpc>
                <a:spcPct val="120000"/>
              </a:lnSpc>
              <a:buSzPct val="125000"/>
            </a:pPr>
            <a:r>
              <a:rPr lang="en-US" sz="1800" dirty="0">
                <a:solidFill>
                  <a:prstClr val="black"/>
                </a:solidFill>
                <a:latin typeface="Tw Cen MT" panose="020B0602020104020603"/>
              </a:rPr>
              <a:t>Six types</a:t>
            </a:r>
          </a:p>
          <a:p>
            <a:pPr lvl="1">
              <a:lnSpc>
                <a:spcPct val="120000"/>
              </a:lnSpc>
              <a:buSzPct val="125000"/>
            </a:pPr>
            <a:r>
              <a:rPr lang="en-US" sz="1800" dirty="0">
                <a:solidFill>
                  <a:prstClr val="black"/>
                </a:solidFill>
                <a:latin typeface="Tw Cen MT" panose="020B0602020104020603"/>
              </a:rPr>
              <a:t>Physical—personal space, and physical touch, example- Hula-hoop</a:t>
            </a:r>
          </a:p>
          <a:p>
            <a:pPr lvl="1">
              <a:lnSpc>
                <a:spcPct val="120000"/>
              </a:lnSpc>
              <a:buSzPct val="125000"/>
            </a:pPr>
            <a:r>
              <a:rPr lang="en-US" sz="1800" dirty="0">
                <a:solidFill>
                  <a:prstClr val="black"/>
                </a:solidFill>
                <a:latin typeface="Tw Cen MT" panose="020B0602020104020603"/>
              </a:rPr>
              <a:t>Intellectual—refer to thoughts and ideas. Dismissing or belittles ideas or options</a:t>
            </a:r>
          </a:p>
          <a:p>
            <a:pPr lvl="1">
              <a:lnSpc>
                <a:spcPct val="120000"/>
              </a:lnSpc>
              <a:buSzPct val="125000"/>
            </a:pPr>
            <a:r>
              <a:rPr lang="en-US" sz="1800" dirty="0">
                <a:solidFill>
                  <a:prstClr val="black"/>
                </a:solidFill>
                <a:latin typeface="Tw Cen MT" panose="020B0602020104020603"/>
              </a:rPr>
              <a:t>Emotional—personal feelings and limits to share and invalidates  </a:t>
            </a:r>
          </a:p>
          <a:p>
            <a:pPr lvl="1">
              <a:lnSpc>
                <a:spcPct val="120000"/>
              </a:lnSpc>
              <a:buSzPct val="125000"/>
            </a:pPr>
            <a:r>
              <a:rPr lang="en-US" sz="1800" dirty="0">
                <a:solidFill>
                  <a:prstClr val="black"/>
                </a:solidFill>
                <a:latin typeface="Tw Cen MT" panose="020B0602020104020603"/>
              </a:rPr>
              <a:t>Sexual—emotional, intellectual, and physical aspects of sexuality, unwanted pressure </a:t>
            </a:r>
          </a:p>
          <a:p>
            <a:pPr lvl="1">
              <a:lnSpc>
                <a:spcPct val="120000"/>
              </a:lnSpc>
              <a:buSzPct val="125000"/>
            </a:pPr>
            <a:r>
              <a:rPr lang="en-US" sz="1800" dirty="0">
                <a:solidFill>
                  <a:prstClr val="black"/>
                </a:solidFill>
                <a:latin typeface="Tw Cen MT" panose="020B0602020104020603"/>
              </a:rPr>
              <a:t>Material—personal money or possessions of materials </a:t>
            </a:r>
          </a:p>
          <a:p>
            <a:pPr lvl="1">
              <a:lnSpc>
                <a:spcPct val="120000"/>
              </a:lnSpc>
              <a:buSzPct val="125000"/>
            </a:pPr>
            <a:r>
              <a:rPr lang="en-US" sz="1800" dirty="0">
                <a:solidFill>
                  <a:prstClr val="black"/>
                </a:solidFill>
                <a:latin typeface="Tw Cen MT" panose="020B0602020104020603"/>
              </a:rPr>
              <a:t>Time—how time is spent or violated from an other person  </a:t>
            </a:r>
          </a:p>
          <a:p>
            <a:pPr lvl="0">
              <a:lnSpc>
                <a:spcPct val="120000"/>
              </a:lnSpc>
              <a:buSzPct val="125000"/>
            </a:pPr>
            <a:endParaRPr lang="en-US" sz="2000" dirty="0">
              <a:solidFill>
                <a:prstClr val="black"/>
              </a:solidFill>
              <a:latin typeface="Tw Cen MT" panose="020B0602020104020603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1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all" dirty="0">
                <a:solidFill>
                  <a:prstClr val="black"/>
                </a:solidFill>
                <a:latin typeface="Tw Cen MT" panose="020B0602020104020603"/>
              </a:rPr>
              <a:t>Why boundaries are needed…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574800"/>
            <a:ext cx="6205883" cy="3799785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20000"/>
              </a:lnSpc>
              <a:buSzPct val="125000"/>
            </a:pPr>
            <a:r>
              <a:rPr lang="en-US" sz="2400" dirty="0">
                <a:solidFill>
                  <a:prstClr val="black"/>
                </a:solidFill>
                <a:latin typeface="Tw Cen MT" panose="020B0602020104020603"/>
              </a:rPr>
              <a:t>Values—Priorities, moral code </a:t>
            </a:r>
          </a:p>
          <a:p>
            <a:pPr lvl="0">
              <a:lnSpc>
                <a:spcPct val="120000"/>
              </a:lnSpc>
              <a:buSzPct val="125000"/>
            </a:pPr>
            <a:r>
              <a:rPr lang="en-US" sz="2400" dirty="0">
                <a:solidFill>
                  <a:prstClr val="black"/>
                </a:solidFill>
                <a:latin typeface="Tw Cen MT" panose="020B0602020104020603"/>
              </a:rPr>
              <a:t>Value Self—You treasure your needs </a:t>
            </a:r>
          </a:p>
          <a:p>
            <a:pPr lvl="0">
              <a:lnSpc>
                <a:spcPct val="120000"/>
              </a:lnSpc>
              <a:buSzPct val="125000"/>
            </a:pPr>
            <a:r>
              <a:rPr lang="en-US" sz="2400" dirty="0">
                <a:solidFill>
                  <a:prstClr val="black"/>
                </a:solidFill>
                <a:latin typeface="Tw Cen MT" panose="020B0602020104020603"/>
              </a:rPr>
              <a:t>Respect—Empowering, safety</a:t>
            </a:r>
          </a:p>
          <a:p>
            <a:pPr lvl="0">
              <a:lnSpc>
                <a:spcPct val="120000"/>
              </a:lnSpc>
              <a:buSzPct val="125000"/>
            </a:pPr>
            <a:r>
              <a:rPr lang="en-US" sz="2400" dirty="0">
                <a:solidFill>
                  <a:prstClr val="black"/>
                </a:solidFill>
                <a:latin typeface="Tw Cen MT" panose="020B0602020104020603"/>
              </a:rPr>
              <a:t>Results—Assertive, teach, model, secure, loved  </a:t>
            </a:r>
          </a:p>
          <a:p>
            <a:pPr lvl="0">
              <a:lnSpc>
                <a:spcPct val="120000"/>
              </a:lnSpc>
              <a:buSzPct val="125000"/>
            </a:pPr>
            <a:r>
              <a:rPr lang="en-US" sz="2400" dirty="0">
                <a:solidFill>
                  <a:prstClr val="black"/>
                </a:solidFill>
                <a:latin typeface="Tw Cen MT" panose="020B0602020104020603"/>
              </a:rPr>
              <a:t>Prevention—Of burnout, passive behavior, and emotional pain </a:t>
            </a:r>
          </a:p>
          <a:p>
            <a:pPr lvl="0">
              <a:lnSpc>
                <a:spcPct val="120000"/>
              </a:lnSpc>
              <a:buSzPct val="125000"/>
            </a:pPr>
            <a:r>
              <a:rPr lang="en-US" sz="2400" dirty="0">
                <a:solidFill>
                  <a:prstClr val="black"/>
                </a:solidFill>
                <a:latin typeface="Tw Cen MT" panose="020B0602020104020603"/>
              </a:rPr>
              <a:t>No battles—Boundaries, reduce battles </a:t>
            </a:r>
          </a:p>
          <a:p>
            <a:pPr lvl="0">
              <a:lnSpc>
                <a:spcPct val="120000"/>
              </a:lnSpc>
              <a:buSzPct val="125000"/>
            </a:pPr>
            <a:r>
              <a:rPr lang="en-US" sz="2400" dirty="0">
                <a:solidFill>
                  <a:prstClr val="black"/>
                </a:solidFill>
                <a:latin typeface="Tw Cen MT" panose="020B0602020104020603"/>
              </a:rPr>
              <a:t>Delay of Gratification—A must  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136E79-251B-4498-80C9-8FDED585C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35800" y="1837765"/>
            <a:ext cx="4191000" cy="2790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5A29E6-A2D4-469D-9759-94550294DDB7}"/>
              </a:ext>
            </a:extLst>
          </p:cNvPr>
          <p:cNvSpPr txBox="1"/>
          <p:nvPr/>
        </p:nvSpPr>
        <p:spPr>
          <a:xfrm>
            <a:off x="7035800" y="3694112"/>
            <a:ext cx="419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sme-blog.com/guest-blog/boundaries-in-business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129190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541751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10 ways to do boundaries/values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402916"/>
            <a:ext cx="10394707" cy="3971670"/>
          </a:xfrm>
        </p:spPr>
        <p:txBody>
          <a:bodyPr>
            <a:normAutofit fontScale="77500" lnSpcReduction="20000"/>
          </a:bodyPr>
          <a:lstStyle/>
          <a:p>
            <a:pPr marL="457200" lvl="0" indent="-457200">
              <a:lnSpc>
                <a:spcPct val="120000"/>
              </a:lnSpc>
              <a:buSzPct val="125000"/>
              <a:buFont typeface="Arial" panose="020B0604020202020204" pitchFamily="34" charset="0"/>
              <a:buAutoNum type="arabicPeriod"/>
            </a:pPr>
            <a:r>
              <a:rPr lang="en-US" sz="2200" dirty="0">
                <a:solidFill>
                  <a:prstClr val="black"/>
                </a:solidFill>
                <a:latin typeface="Tw Cen MT" panose="020B0602020104020603"/>
              </a:rPr>
              <a:t>Be assertive with Body language, call it what it is, I feel/I need statements</a:t>
            </a:r>
          </a:p>
          <a:p>
            <a:pPr marL="342900" lvl="0" indent="-342900">
              <a:lnSpc>
                <a:spcPct val="120000"/>
              </a:lnSpc>
              <a:buSzPct val="125000"/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  <a:latin typeface="Tw Cen MT" panose="020B0602020104020603"/>
              </a:rPr>
              <a:t> Know your value system</a:t>
            </a:r>
          </a:p>
          <a:p>
            <a:pPr marL="342900" lvl="0" indent="-342900">
              <a:lnSpc>
                <a:spcPct val="120000"/>
              </a:lnSpc>
              <a:buSzPct val="125000"/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  <a:latin typeface="Tw Cen MT" panose="020B0602020104020603"/>
              </a:rPr>
              <a:t> Know your Secondary Emotion</a:t>
            </a:r>
          </a:p>
          <a:p>
            <a:pPr marL="457200" lvl="0" indent="-457200">
              <a:lnSpc>
                <a:spcPct val="120000"/>
              </a:lnSpc>
              <a:buSzPct val="125000"/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  <a:latin typeface="Tw Cen MT" panose="020B0602020104020603"/>
              </a:rPr>
              <a:t>Be present-FFF does not work</a:t>
            </a:r>
          </a:p>
          <a:p>
            <a:pPr marL="457200" lvl="0" indent="-457200">
              <a:lnSpc>
                <a:spcPct val="120000"/>
              </a:lnSpc>
              <a:buSzPct val="125000"/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  <a:latin typeface="Tw Cen MT" panose="020B0602020104020603"/>
              </a:rPr>
              <a:t>Give yourself permission</a:t>
            </a:r>
          </a:p>
          <a:p>
            <a:pPr marL="457200" lvl="0" indent="-457200">
              <a:lnSpc>
                <a:spcPct val="120000"/>
              </a:lnSpc>
              <a:buSzPct val="125000"/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  <a:latin typeface="Tw Cen MT" panose="020B0602020104020603"/>
              </a:rPr>
              <a:t>Go by patterns not potential </a:t>
            </a:r>
          </a:p>
          <a:p>
            <a:pPr marL="457200" lvl="0" indent="-457200">
              <a:lnSpc>
                <a:spcPct val="120000"/>
              </a:lnSpc>
              <a:buSzPct val="125000"/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  <a:latin typeface="Tw Cen MT" panose="020B0602020104020603"/>
              </a:rPr>
              <a:t>Know self-care needs</a:t>
            </a:r>
          </a:p>
          <a:p>
            <a:pPr marL="457200" lvl="0" indent="-457200">
              <a:lnSpc>
                <a:spcPct val="120000"/>
              </a:lnSpc>
              <a:buSzPct val="125000"/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  <a:latin typeface="Tw Cen MT" panose="020B0602020104020603"/>
              </a:rPr>
              <a:t>Know when your values have been crossed</a:t>
            </a:r>
          </a:p>
          <a:p>
            <a:pPr marL="457200" lvl="0" indent="-457200">
              <a:lnSpc>
                <a:spcPct val="120000"/>
              </a:lnSpc>
              <a:buSzPct val="125000"/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  <a:latin typeface="Tw Cen MT" panose="020B0602020104020603"/>
              </a:rPr>
              <a:t>Know your rights</a:t>
            </a:r>
          </a:p>
          <a:p>
            <a:pPr marL="457200" lvl="0" indent="-457200">
              <a:lnSpc>
                <a:spcPct val="120000"/>
              </a:lnSpc>
              <a:buSzPct val="125000"/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  <a:latin typeface="Tw Cen MT" panose="020B0602020104020603"/>
              </a:rPr>
              <a:t>Repeat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759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all" dirty="0">
                <a:solidFill>
                  <a:prstClr val="black"/>
                </a:solidFill>
                <a:latin typeface="Tw Cen MT" panose="020B0602020104020603"/>
              </a:rPr>
              <a:t>boundaries are not…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478071"/>
            <a:ext cx="10515600" cy="4822975"/>
          </a:xfrm>
        </p:spPr>
        <p:txBody>
          <a:bodyPr/>
          <a:lstStyle/>
          <a:p>
            <a:pPr lvl="0">
              <a:lnSpc>
                <a:spcPct val="120000"/>
              </a:lnSpc>
              <a:buSzPct val="125000"/>
            </a:pPr>
            <a:r>
              <a:rPr lang="en-US" sz="2400" dirty="0">
                <a:solidFill>
                  <a:prstClr val="black"/>
                </a:solidFill>
                <a:latin typeface="Tw Cen MT" panose="020B0602020104020603"/>
              </a:rPr>
              <a:t>To fix, change, or punish the receiver or giver  </a:t>
            </a:r>
          </a:p>
          <a:p>
            <a:pPr lvl="0">
              <a:lnSpc>
                <a:spcPct val="120000"/>
              </a:lnSpc>
              <a:buSzPct val="125000"/>
            </a:pPr>
            <a:r>
              <a:rPr lang="en-US" sz="2400" dirty="0">
                <a:solidFill>
                  <a:prstClr val="black"/>
                </a:solidFill>
                <a:latin typeface="Tw Cen MT" panose="020B0602020104020603"/>
              </a:rPr>
              <a:t> For the receiver or violator to blame, shame, label, or guilt trip</a:t>
            </a:r>
          </a:p>
          <a:p>
            <a:pPr lvl="0">
              <a:lnSpc>
                <a:spcPct val="120000"/>
              </a:lnSpc>
              <a:buSzPct val="125000"/>
            </a:pPr>
            <a:r>
              <a:rPr lang="en-US" sz="2400" dirty="0">
                <a:solidFill>
                  <a:prstClr val="black"/>
                </a:solidFill>
                <a:latin typeface="Tw Cen MT" panose="020B0602020104020603"/>
              </a:rPr>
              <a:t>To be ignored</a:t>
            </a:r>
          </a:p>
          <a:p>
            <a:pPr lvl="0">
              <a:lnSpc>
                <a:spcPct val="120000"/>
              </a:lnSpc>
              <a:buSzPct val="125000"/>
            </a:pPr>
            <a:r>
              <a:rPr lang="en-US" sz="2400" dirty="0">
                <a:solidFill>
                  <a:prstClr val="black"/>
                </a:solidFill>
                <a:latin typeface="Tw Cen MT" panose="020B0602020104020603"/>
              </a:rPr>
              <a:t>To be aggressive or passive</a:t>
            </a:r>
          </a:p>
          <a:p>
            <a:pPr lvl="0">
              <a:lnSpc>
                <a:spcPct val="120000"/>
              </a:lnSpc>
              <a:buSzPct val="125000"/>
            </a:pPr>
            <a:r>
              <a:rPr lang="en-US" sz="2400" dirty="0">
                <a:solidFill>
                  <a:prstClr val="black"/>
                </a:solidFill>
                <a:latin typeface="Tw Cen MT" panose="020B0602020104020603"/>
              </a:rPr>
              <a:t>Impersonal</a:t>
            </a:r>
          </a:p>
          <a:p>
            <a:pPr lvl="0">
              <a:lnSpc>
                <a:spcPct val="120000"/>
              </a:lnSpc>
              <a:buSzPct val="125000"/>
            </a:pPr>
            <a:r>
              <a:rPr lang="en-US" sz="2400" dirty="0">
                <a:solidFill>
                  <a:prstClr val="black"/>
                </a:solidFill>
                <a:latin typeface="Tw Cen MT" panose="020B0602020104020603"/>
              </a:rPr>
              <a:t>Against your value system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903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0951"/>
            <a:ext cx="10396882" cy="1151965"/>
          </a:xfrm>
        </p:spPr>
        <p:txBody>
          <a:bodyPr/>
          <a:lstStyle/>
          <a:p>
            <a:r>
              <a:rPr lang="en-US" sz="3600" cap="all" dirty="0">
                <a:solidFill>
                  <a:prstClr val="black"/>
                </a:solidFill>
                <a:latin typeface="Tw Cen MT" panose="020B0602020104020603"/>
              </a:rPr>
              <a:t>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402916"/>
            <a:ext cx="10394707" cy="3971670"/>
          </a:xfrm>
        </p:spPr>
        <p:txBody>
          <a:bodyPr>
            <a:normAutofit fontScale="77500" lnSpcReduction="20000"/>
          </a:bodyPr>
          <a:lstStyle/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en-US" sz="26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Brown, B. (2015). </a:t>
            </a:r>
            <a:r>
              <a:rPr lang="en-US" sz="2600" i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Rising strong: The reckoning. The rumble. The revolution.</a:t>
            </a:r>
            <a:r>
              <a:rPr lang="en-US" sz="26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New York: Spiegel &amp; Grau.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en-US" sz="2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Brown (2012).</a:t>
            </a:r>
            <a:r>
              <a:rPr lang="en-US" sz="26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Gifts of Imperfect Parenting.  Audible </a:t>
            </a:r>
            <a:endParaRPr lang="en-US" sz="26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en-US" sz="2600" dirty="0">
                <a:solidFill>
                  <a:prstClr val="black"/>
                </a:solidFill>
                <a:latin typeface="Arial Narrow" panose="020B0606020202030204" pitchFamily="34" charset="0"/>
              </a:rPr>
              <a:t>Cloud (2001). </a:t>
            </a:r>
            <a:r>
              <a:rPr lang="en-US" sz="2600" i="1" dirty="0">
                <a:solidFill>
                  <a:prstClr val="black"/>
                </a:solidFill>
                <a:latin typeface="Arial Narrow" panose="020B0606020202030204" pitchFamily="34" charset="0"/>
              </a:rPr>
              <a:t>Boundaries with Kids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en-US" sz="2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Siegel, D. J. (2013). </a:t>
            </a:r>
            <a:r>
              <a:rPr lang="en-US" sz="26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Brainstorm</a:t>
            </a:r>
            <a:r>
              <a:rPr lang="en-US" sz="2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6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power and purpose of the teenage brain</a:t>
            </a:r>
            <a:endParaRPr lang="en-US" sz="2600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0">
              <a:lnSpc>
                <a:spcPct val="120000"/>
              </a:lnSpc>
              <a:buSzPct val="125000"/>
            </a:pPr>
            <a:r>
              <a:rPr lang="en-US" sz="2400" dirty="0">
                <a:solidFill>
                  <a:prstClr val="black"/>
                </a:solidFill>
                <a:latin typeface="Tw Cen MT" panose="020B0602020104020603"/>
                <a:hlinkClick r:id="rId2"/>
              </a:rPr>
              <a:t>https://www.google.com/books/edition/Boundaries_with_Kids/sRo0ln91OpUC?hl=en&amp;gbpv=1&amp;printsec=frontcover</a:t>
            </a:r>
            <a:endParaRPr lang="en-US" sz="2400" dirty="0">
              <a:solidFill>
                <a:prstClr val="black"/>
              </a:solidFill>
              <a:latin typeface="Tw Cen MT" panose="020B0602020104020603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9211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40</TotalTime>
  <Words>568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Narrow</vt:lpstr>
      <vt:lpstr>Bradley Hand ITC</vt:lpstr>
      <vt:lpstr>Chiller</vt:lpstr>
      <vt:lpstr>Impact</vt:lpstr>
      <vt:lpstr>Myriad Pro</vt:lpstr>
      <vt:lpstr>Tw Cen MT</vt:lpstr>
      <vt:lpstr>Wingdings 3</vt:lpstr>
      <vt:lpstr>Main Event</vt:lpstr>
      <vt:lpstr>Boundaries through parenting    “when we value something enough, we protect it.” Black           Boundaries in Parenting Caryl Ward LCMHC, CFLE  carylscounseling@gmail.com 801.999.0179</vt:lpstr>
      <vt:lpstr>Roles of Parents Kids are hard wired to push boundaries, parents job is to hold them, not to be liked</vt:lpstr>
      <vt:lpstr>  Boundary Definition  “living big” </vt:lpstr>
      <vt:lpstr>boundaries are…</vt:lpstr>
      <vt:lpstr>Why boundaries are needed…</vt:lpstr>
      <vt:lpstr>10 ways to do boundaries/values </vt:lpstr>
      <vt:lpstr>boundaries are not…</vt:lpstr>
      <vt:lpstr>Resources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Boggs</dc:creator>
  <cp:lastModifiedBy>carylscottage@gmail.com</cp:lastModifiedBy>
  <cp:revision>8</cp:revision>
  <dcterms:created xsi:type="dcterms:W3CDTF">2018-08-10T17:57:38Z</dcterms:created>
  <dcterms:modified xsi:type="dcterms:W3CDTF">2021-02-24T03:29:13Z</dcterms:modified>
</cp:coreProperties>
</file>