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sldIdLst>
    <p:sldId id="303" r:id="rId2"/>
    <p:sldId id="318" r:id="rId3"/>
    <p:sldId id="324" r:id="rId4"/>
    <p:sldId id="315" r:id="rId5"/>
    <p:sldId id="316" r:id="rId6"/>
    <p:sldId id="310" r:id="rId7"/>
    <p:sldId id="311" r:id="rId8"/>
    <p:sldId id="317" r:id="rId9"/>
    <p:sldId id="312" r:id="rId10"/>
    <p:sldId id="304" r:id="rId11"/>
    <p:sldId id="305" r:id="rId12"/>
    <p:sldId id="307" r:id="rId13"/>
    <p:sldId id="313" r:id="rId14"/>
    <p:sldId id="322" r:id="rId15"/>
    <p:sldId id="321" r:id="rId16"/>
    <p:sldId id="319" r:id="rId17"/>
    <p:sldId id="320" r:id="rId18"/>
    <p:sldId id="306" r:id="rId19"/>
    <p:sldId id="314" r:id="rId20"/>
    <p:sldId id="308" r:id="rId21"/>
    <p:sldId id="30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1" Type="http://schemas.openxmlformats.org/officeDocument/2006/relationships/image" Target="../media/image4.gif"/></Relationships>
</file>

<file path=ppt/diagrams/_rels/drawing1.xml.rels><?xml version="1.0" encoding="UTF-8" standalone="yes"?>
<Relationships xmlns="http://schemas.openxmlformats.org/package/2006/relationships"><Relationship Id="rId1" Type="http://schemas.openxmlformats.org/officeDocument/2006/relationships/image" Target="../media/image4.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398D0-1CC9-4C5F-9B13-C8A670A0CB21}"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7CEDDCA4-CD3F-46DD-99AF-34D086171B29}">
      <dgm:prSet phldrT="[Text]"/>
      <dgm:spPr/>
      <dgm:t>
        <a:bodyPr/>
        <a:lstStyle/>
        <a:p>
          <a:r>
            <a:rPr lang="en-US" dirty="0" smtClean="0"/>
            <a:t>Frustration</a:t>
          </a:r>
          <a:endParaRPr lang="en-US" dirty="0"/>
        </a:p>
      </dgm:t>
    </dgm:pt>
    <dgm:pt modelId="{89EFBC31-9ABF-4AB0-B386-0AF0C568727A}" type="parTrans" cxnId="{033AE7AA-6EF0-4426-A4E5-A7FDF98C4FBA}">
      <dgm:prSet/>
      <dgm:spPr/>
      <dgm:t>
        <a:bodyPr/>
        <a:lstStyle/>
        <a:p>
          <a:endParaRPr lang="en-US"/>
        </a:p>
      </dgm:t>
    </dgm:pt>
    <dgm:pt modelId="{9AE32DE2-3377-4D9E-80AF-D0731D77E477}" type="sibTrans" cxnId="{033AE7AA-6EF0-4426-A4E5-A7FDF98C4FBA}">
      <dgm:prSet/>
      <dgm:spPr/>
      <dgm:t>
        <a:bodyPr/>
        <a:lstStyle/>
        <a:p>
          <a:endParaRPr lang="en-US"/>
        </a:p>
      </dgm:t>
    </dgm:pt>
    <dgm:pt modelId="{F0983FF0-9F2B-44B2-A7A0-C3F866FCE65E}">
      <dgm:prSet phldrT="[Text]"/>
      <dgm:spPr/>
      <dgm:t>
        <a:bodyPr/>
        <a:lstStyle/>
        <a:p>
          <a:r>
            <a:rPr lang="en-US" dirty="0" smtClean="0"/>
            <a:t>Outraged</a:t>
          </a:r>
          <a:endParaRPr lang="en-US" dirty="0"/>
        </a:p>
      </dgm:t>
    </dgm:pt>
    <dgm:pt modelId="{FD901403-A2E7-48EE-99B6-ADFC88955477}" type="parTrans" cxnId="{BB481D18-C123-491D-9AE7-65E9D06512C2}">
      <dgm:prSet/>
      <dgm:spPr/>
      <dgm:t>
        <a:bodyPr/>
        <a:lstStyle/>
        <a:p>
          <a:endParaRPr lang="en-US"/>
        </a:p>
      </dgm:t>
    </dgm:pt>
    <dgm:pt modelId="{CC46FF4F-7953-43F9-BC86-71398323E03B}" type="sibTrans" cxnId="{BB481D18-C123-491D-9AE7-65E9D06512C2}">
      <dgm:prSet/>
      <dgm:spPr/>
      <dgm:t>
        <a:bodyPr/>
        <a:lstStyle/>
        <a:p>
          <a:endParaRPr lang="en-US"/>
        </a:p>
      </dgm:t>
    </dgm:pt>
    <dgm:pt modelId="{D3598783-DB1E-435F-9DBD-1A1696B63EF7}">
      <dgm:prSet phldrT="[Text]"/>
      <dgm:spPr/>
      <dgm:t>
        <a:bodyPr/>
        <a:lstStyle/>
        <a:p>
          <a:r>
            <a:rPr lang="en-US" dirty="0" smtClean="0"/>
            <a:t>Insecure</a:t>
          </a:r>
          <a:endParaRPr lang="en-US" dirty="0"/>
        </a:p>
      </dgm:t>
    </dgm:pt>
    <dgm:pt modelId="{F97574A7-B740-41B0-B63D-DA933B12E03D}" type="parTrans" cxnId="{DFD17AEB-7E81-4DCD-8CC7-015214BA1844}">
      <dgm:prSet/>
      <dgm:spPr/>
      <dgm:t>
        <a:bodyPr/>
        <a:lstStyle/>
        <a:p>
          <a:endParaRPr lang="en-US"/>
        </a:p>
      </dgm:t>
    </dgm:pt>
    <dgm:pt modelId="{FFEDA5AE-0B09-48B4-AC23-3DDA3543AE0C}" type="sibTrans" cxnId="{DFD17AEB-7E81-4DCD-8CC7-015214BA1844}">
      <dgm:prSet/>
      <dgm:spPr/>
      <dgm:t>
        <a:bodyPr/>
        <a:lstStyle/>
        <a:p>
          <a:endParaRPr lang="en-US"/>
        </a:p>
      </dgm:t>
    </dgm:pt>
    <dgm:pt modelId="{076C62A1-CA3D-457B-880B-A288AEB8AB04}">
      <dgm:prSet phldrT="[Text]"/>
      <dgm:spPr/>
      <dgm:t>
        <a:bodyPr/>
        <a:lstStyle/>
        <a:p>
          <a:r>
            <a:rPr lang="en-US" dirty="0" smtClean="0"/>
            <a:t>Lonely</a:t>
          </a:r>
          <a:endParaRPr lang="en-US" dirty="0"/>
        </a:p>
      </dgm:t>
    </dgm:pt>
    <dgm:pt modelId="{57926B00-D300-417D-A837-E28CE1076F67}" type="parTrans" cxnId="{20CF7769-2EBB-4560-B3D2-AA44D7CFED97}">
      <dgm:prSet/>
      <dgm:spPr/>
      <dgm:t>
        <a:bodyPr/>
        <a:lstStyle/>
        <a:p>
          <a:endParaRPr lang="en-US"/>
        </a:p>
      </dgm:t>
    </dgm:pt>
    <dgm:pt modelId="{7DA0B623-D033-4AD2-85BB-AE178839E2F9}" type="sibTrans" cxnId="{20CF7769-2EBB-4560-B3D2-AA44D7CFED97}">
      <dgm:prSet/>
      <dgm:spPr/>
      <dgm:t>
        <a:bodyPr/>
        <a:lstStyle/>
        <a:p>
          <a:endParaRPr lang="en-US"/>
        </a:p>
      </dgm:t>
    </dgm:pt>
    <dgm:pt modelId="{61144DA6-EF5B-4BE5-AD98-135008D4B9CD}">
      <dgm:prSet phldrT="[Text]"/>
      <dgm:spPr/>
      <dgm:t>
        <a:bodyPr/>
        <a:lstStyle/>
        <a:p>
          <a:r>
            <a:rPr lang="en-US" dirty="0" smtClean="0"/>
            <a:t>Worthless</a:t>
          </a:r>
          <a:endParaRPr lang="en-US" dirty="0"/>
        </a:p>
      </dgm:t>
    </dgm:pt>
    <dgm:pt modelId="{269F4D13-9167-4EEE-84F4-585D2976B8F2}" type="parTrans" cxnId="{327FCCF9-114F-4D25-B15A-C78D77F656D2}">
      <dgm:prSet/>
      <dgm:spPr/>
      <dgm:t>
        <a:bodyPr/>
        <a:lstStyle/>
        <a:p>
          <a:endParaRPr lang="en-US"/>
        </a:p>
      </dgm:t>
    </dgm:pt>
    <dgm:pt modelId="{8C62D2F6-2AC0-4E47-844B-27113CBC66CE}" type="sibTrans" cxnId="{327FCCF9-114F-4D25-B15A-C78D77F656D2}">
      <dgm:prSet/>
      <dgm:spPr/>
      <dgm:t>
        <a:bodyPr/>
        <a:lstStyle/>
        <a:p>
          <a:endParaRPr lang="en-US"/>
        </a:p>
      </dgm:t>
    </dgm:pt>
    <dgm:pt modelId="{60EE9C7A-E4A7-4D3B-8CCA-1BA46F523968}">
      <dgm:prSet phldrT="[Text]"/>
      <dgm:spPr/>
      <dgm:t>
        <a:bodyPr/>
        <a:lstStyle/>
        <a:p>
          <a:r>
            <a:rPr lang="en-US" dirty="0" smtClean="0"/>
            <a:t>Jealous</a:t>
          </a:r>
          <a:endParaRPr lang="en-US" dirty="0"/>
        </a:p>
      </dgm:t>
    </dgm:pt>
    <dgm:pt modelId="{8E53371A-EB00-4FA1-9230-7F3CC5505BBA}" type="parTrans" cxnId="{B4EF39C1-E438-417E-B1C3-878B3F678F6E}">
      <dgm:prSet/>
      <dgm:spPr/>
      <dgm:t>
        <a:bodyPr/>
        <a:lstStyle/>
        <a:p>
          <a:endParaRPr lang="en-US"/>
        </a:p>
      </dgm:t>
    </dgm:pt>
    <dgm:pt modelId="{6C43D72A-A28D-4379-8F0C-4576EFFAEA59}" type="sibTrans" cxnId="{B4EF39C1-E438-417E-B1C3-878B3F678F6E}">
      <dgm:prSet/>
      <dgm:spPr/>
      <dgm:t>
        <a:bodyPr/>
        <a:lstStyle/>
        <a:p>
          <a:endParaRPr lang="en-US"/>
        </a:p>
      </dgm:t>
    </dgm:pt>
    <dgm:pt modelId="{83869E41-BF78-422B-89E5-E2ABFB3F12E7}">
      <dgm:prSet phldrT="[Text]"/>
      <dgm:spPr/>
      <dgm:t>
        <a:bodyPr/>
        <a:lstStyle/>
        <a:p>
          <a:r>
            <a:rPr lang="en-US" dirty="0" smtClean="0"/>
            <a:t>Annoyed</a:t>
          </a:r>
          <a:endParaRPr lang="en-US" dirty="0"/>
        </a:p>
      </dgm:t>
    </dgm:pt>
    <dgm:pt modelId="{7E0C18C0-2163-410B-823E-432B4C2D68C3}" type="parTrans" cxnId="{31ED737F-83D4-4B30-8E5C-67510B0C7574}">
      <dgm:prSet/>
      <dgm:spPr/>
      <dgm:t>
        <a:bodyPr/>
        <a:lstStyle/>
        <a:p>
          <a:endParaRPr lang="en-US"/>
        </a:p>
      </dgm:t>
    </dgm:pt>
    <dgm:pt modelId="{88BF616A-81A2-47C8-99A8-1A1345624CC2}" type="sibTrans" cxnId="{31ED737F-83D4-4B30-8E5C-67510B0C7574}">
      <dgm:prSet/>
      <dgm:spPr/>
      <dgm:t>
        <a:bodyPr/>
        <a:lstStyle/>
        <a:p>
          <a:endParaRPr lang="en-US"/>
        </a:p>
      </dgm:t>
    </dgm:pt>
    <dgm:pt modelId="{7DDAD369-FB72-4326-A004-76197E173D07}">
      <dgm:prSet phldrT="[Text]"/>
      <dgm:spPr/>
      <dgm:t>
        <a:bodyPr/>
        <a:lstStyle/>
        <a:p>
          <a:r>
            <a:rPr lang="en-US" dirty="0" smtClean="0"/>
            <a:t>Hurt</a:t>
          </a:r>
          <a:endParaRPr lang="en-US" dirty="0"/>
        </a:p>
      </dgm:t>
    </dgm:pt>
    <dgm:pt modelId="{42E5685B-CC91-4E35-BDD8-2A4E9CBB430D}" type="parTrans" cxnId="{5EA566C0-15E6-47FB-AD65-15329E5F834C}">
      <dgm:prSet/>
      <dgm:spPr/>
      <dgm:t>
        <a:bodyPr/>
        <a:lstStyle/>
        <a:p>
          <a:endParaRPr lang="en-US"/>
        </a:p>
      </dgm:t>
    </dgm:pt>
    <dgm:pt modelId="{D79DF5B3-D5D3-42D9-B2C7-E4A323D63ABF}" type="sibTrans" cxnId="{5EA566C0-15E6-47FB-AD65-15329E5F834C}">
      <dgm:prSet/>
      <dgm:spPr/>
      <dgm:t>
        <a:bodyPr/>
        <a:lstStyle/>
        <a:p>
          <a:endParaRPr lang="en-US"/>
        </a:p>
      </dgm:t>
    </dgm:pt>
    <dgm:pt modelId="{E0CC9200-DE7A-48F4-ACB5-195D579F2DB3}">
      <dgm:prSet phldrT="[Text]"/>
      <dgm:spPr/>
      <dgm:t>
        <a:bodyPr/>
        <a:lstStyle/>
        <a:p>
          <a:r>
            <a:rPr lang="en-US" dirty="0" smtClean="0"/>
            <a:t>Resentment</a:t>
          </a:r>
          <a:endParaRPr lang="en-US" dirty="0"/>
        </a:p>
      </dgm:t>
    </dgm:pt>
    <dgm:pt modelId="{7318B09A-B04A-48B5-BC9B-F659DE66836B}" type="sibTrans" cxnId="{233ACBAE-7BD2-4C62-BD0D-7DD027E6C185}">
      <dgm:prSet/>
      <dgm:spPr/>
      <dgm:t>
        <a:bodyPr/>
        <a:lstStyle/>
        <a:p>
          <a:endParaRPr lang="en-US"/>
        </a:p>
      </dgm:t>
    </dgm:pt>
    <dgm:pt modelId="{88C0D9EB-A064-49AE-B528-5D512166CBAD}" type="parTrans" cxnId="{233ACBAE-7BD2-4C62-BD0D-7DD027E6C185}">
      <dgm:prSet/>
      <dgm:spPr/>
      <dgm:t>
        <a:bodyPr/>
        <a:lstStyle/>
        <a:p>
          <a:endParaRPr lang="en-US"/>
        </a:p>
      </dgm:t>
    </dgm:pt>
    <dgm:pt modelId="{D11C221C-5FD2-44FB-97A3-519C1155E164}" type="pres">
      <dgm:prSet presAssocID="{F5D398D0-1CC9-4C5F-9B13-C8A670A0CB21}" presName="composite" presStyleCnt="0">
        <dgm:presLayoutVars>
          <dgm:chMax val="5"/>
          <dgm:dir/>
          <dgm:animLvl val="ctr"/>
          <dgm:resizeHandles val="exact"/>
        </dgm:presLayoutVars>
      </dgm:prSet>
      <dgm:spPr/>
      <dgm:t>
        <a:bodyPr/>
        <a:lstStyle/>
        <a:p>
          <a:endParaRPr lang="en-US"/>
        </a:p>
      </dgm:t>
    </dgm:pt>
    <dgm:pt modelId="{C8C66AF8-665B-4D81-B39E-B7DF98F22274}" type="pres">
      <dgm:prSet presAssocID="{F5D398D0-1CC9-4C5F-9B13-C8A670A0CB21}" presName="cycle" presStyleCnt="0"/>
      <dgm:spPr/>
    </dgm:pt>
    <dgm:pt modelId="{A5730CAD-B455-4B06-B942-814F57B3B3BE}" type="pres">
      <dgm:prSet presAssocID="{F5D398D0-1CC9-4C5F-9B13-C8A670A0CB21}" presName="centerShape" presStyleCnt="0"/>
      <dgm:spPr/>
    </dgm:pt>
    <dgm:pt modelId="{D4D9785F-7D9C-48D6-BDF5-8491B378CDE2}" type="pres">
      <dgm:prSet presAssocID="{F5D398D0-1CC9-4C5F-9B13-C8A670A0CB21}" presName="connSite" presStyleLbl="node1" presStyleIdx="0" presStyleCnt="4"/>
      <dgm:spPr/>
    </dgm:pt>
    <dgm:pt modelId="{7AF582E5-B9A3-4C63-882C-3016FA18BF5D}" type="pres">
      <dgm:prSet presAssocID="{F5D398D0-1CC9-4C5F-9B13-C8A670A0CB21}" presName="visible" presStyleLbl="node1" presStyleIdx="0" presStyleCnt="4" custLinFactNeighborX="-23471" custLinFactNeighborY="5802"/>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t>
        <a:bodyPr/>
        <a:lstStyle/>
        <a:p>
          <a:endParaRPr lang="en-US"/>
        </a:p>
      </dgm:t>
    </dgm:pt>
    <dgm:pt modelId="{CC496855-C2C8-494D-ACAC-30A3FB135EB7}" type="pres">
      <dgm:prSet presAssocID="{89EFBC31-9ABF-4AB0-B386-0AF0C568727A}" presName="Name25" presStyleLbl="parChTrans1D1" presStyleIdx="0" presStyleCnt="3"/>
      <dgm:spPr/>
      <dgm:t>
        <a:bodyPr/>
        <a:lstStyle/>
        <a:p>
          <a:endParaRPr lang="en-US"/>
        </a:p>
      </dgm:t>
    </dgm:pt>
    <dgm:pt modelId="{B73FE95F-0A67-42DC-BFF1-D6DBDFD6F70D}" type="pres">
      <dgm:prSet presAssocID="{7CEDDCA4-CD3F-46DD-99AF-34D086171B29}" presName="node" presStyleCnt="0"/>
      <dgm:spPr/>
    </dgm:pt>
    <dgm:pt modelId="{ACE120A4-2332-4930-A1C8-5E627986E80F}" type="pres">
      <dgm:prSet presAssocID="{7CEDDCA4-CD3F-46DD-99AF-34D086171B29}" presName="parentNode" presStyleLbl="node1" presStyleIdx="1" presStyleCnt="4" custScaleX="136659">
        <dgm:presLayoutVars>
          <dgm:chMax val="1"/>
          <dgm:bulletEnabled val="1"/>
        </dgm:presLayoutVars>
      </dgm:prSet>
      <dgm:spPr/>
      <dgm:t>
        <a:bodyPr/>
        <a:lstStyle/>
        <a:p>
          <a:endParaRPr lang="en-US"/>
        </a:p>
      </dgm:t>
    </dgm:pt>
    <dgm:pt modelId="{0115C2B4-C984-4E88-BBDA-EA547D279423}" type="pres">
      <dgm:prSet presAssocID="{7CEDDCA4-CD3F-46DD-99AF-34D086171B29}" presName="childNode" presStyleLbl="revTx" presStyleIdx="0" presStyleCnt="3">
        <dgm:presLayoutVars>
          <dgm:bulletEnabled val="1"/>
        </dgm:presLayoutVars>
      </dgm:prSet>
      <dgm:spPr/>
      <dgm:t>
        <a:bodyPr/>
        <a:lstStyle/>
        <a:p>
          <a:endParaRPr lang="en-US"/>
        </a:p>
      </dgm:t>
    </dgm:pt>
    <dgm:pt modelId="{B9EA2ED7-7E2A-4995-87BA-FF16D4D2C60B}" type="pres">
      <dgm:prSet presAssocID="{F97574A7-B740-41B0-B63D-DA933B12E03D}" presName="Name25" presStyleLbl="parChTrans1D1" presStyleIdx="1" presStyleCnt="3"/>
      <dgm:spPr/>
      <dgm:t>
        <a:bodyPr/>
        <a:lstStyle/>
        <a:p>
          <a:endParaRPr lang="en-US"/>
        </a:p>
      </dgm:t>
    </dgm:pt>
    <dgm:pt modelId="{45062EEA-C589-48F8-ABBB-499BB335EC26}" type="pres">
      <dgm:prSet presAssocID="{D3598783-DB1E-435F-9DBD-1A1696B63EF7}" presName="node" presStyleCnt="0"/>
      <dgm:spPr/>
    </dgm:pt>
    <dgm:pt modelId="{54E31EEA-E50B-4E81-9736-70744827D6C2}" type="pres">
      <dgm:prSet presAssocID="{D3598783-DB1E-435F-9DBD-1A1696B63EF7}" presName="parentNode" presStyleLbl="node1" presStyleIdx="2" presStyleCnt="4" custScaleX="134475">
        <dgm:presLayoutVars>
          <dgm:chMax val="1"/>
          <dgm:bulletEnabled val="1"/>
        </dgm:presLayoutVars>
      </dgm:prSet>
      <dgm:spPr/>
      <dgm:t>
        <a:bodyPr/>
        <a:lstStyle/>
        <a:p>
          <a:endParaRPr lang="en-US"/>
        </a:p>
      </dgm:t>
    </dgm:pt>
    <dgm:pt modelId="{70F499A6-15DF-4D71-A22C-F710880D14BE}" type="pres">
      <dgm:prSet presAssocID="{D3598783-DB1E-435F-9DBD-1A1696B63EF7}" presName="childNode" presStyleLbl="revTx" presStyleIdx="1" presStyleCnt="3">
        <dgm:presLayoutVars>
          <dgm:bulletEnabled val="1"/>
        </dgm:presLayoutVars>
      </dgm:prSet>
      <dgm:spPr/>
      <dgm:t>
        <a:bodyPr/>
        <a:lstStyle/>
        <a:p>
          <a:endParaRPr lang="en-US"/>
        </a:p>
      </dgm:t>
    </dgm:pt>
    <dgm:pt modelId="{FBD9B663-B59E-49E2-8E07-A8E9B8EEF909}" type="pres">
      <dgm:prSet presAssocID="{8E53371A-EB00-4FA1-9230-7F3CC5505BBA}" presName="Name25" presStyleLbl="parChTrans1D1" presStyleIdx="2" presStyleCnt="3"/>
      <dgm:spPr/>
      <dgm:t>
        <a:bodyPr/>
        <a:lstStyle/>
        <a:p>
          <a:endParaRPr lang="en-US"/>
        </a:p>
      </dgm:t>
    </dgm:pt>
    <dgm:pt modelId="{782609CA-4C67-414F-AC1B-58909AD89599}" type="pres">
      <dgm:prSet presAssocID="{60EE9C7A-E4A7-4D3B-8CCA-1BA46F523968}" presName="node" presStyleCnt="0"/>
      <dgm:spPr/>
    </dgm:pt>
    <dgm:pt modelId="{A969C318-CC24-4F56-B06F-8374EB4D85F4}" type="pres">
      <dgm:prSet presAssocID="{60EE9C7A-E4A7-4D3B-8CCA-1BA46F523968}" presName="parentNode" presStyleLbl="node1" presStyleIdx="3" presStyleCnt="4" custScaleX="144237">
        <dgm:presLayoutVars>
          <dgm:chMax val="1"/>
          <dgm:bulletEnabled val="1"/>
        </dgm:presLayoutVars>
      </dgm:prSet>
      <dgm:spPr/>
      <dgm:t>
        <a:bodyPr/>
        <a:lstStyle/>
        <a:p>
          <a:endParaRPr lang="en-US"/>
        </a:p>
      </dgm:t>
    </dgm:pt>
    <dgm:pt modelId="{D270C9D7-13A6-445C-ADB8-C7DFEA1D55D3}" type="pres">
      <dgm:prSet presAssocID="{60EE9C7A-E4A7-4D3B-8CCA-1BA46F523968}" presName="childNode" presStyleLbl="revTx" presStyleIdx="2" presStyleCnt="3">
        <dgm:presLayoutVars>
          <dgm:bulletEnabled val="1"/>
        </dgm:presLayoutVars>
      </dgm:prSet>
      <dgm:spPr/>
      <dgm:t>
        <a:bodyPr/>
        <a:lstStyle/>
        <a:p>
          <a:endParaRPr lang="en-US"/>
        </a:p>
      </dgm:t>
    </dgm:pt>
  </dgm:ptLst>
  <dgm:cxnLst>
    <dgm:cxn modelId="{CB3B5057-42FD-4EBC-8BFF-C735ACB2D76C}" type="presOf" srcId="{F5D398D0-1CC9-4C5F-9B13-C8A670A0CB21}" destId="{D11C221C-5FD2-44FB-97A3-519C1155E164}" srcOrd="0" destOrd="0" presId="urn:microsoft.com/office/officeart/2005/8/layout/radial2"/>
    <dgm:cxn modelId="{033AE7AA-6EF0-4426-A4E5-A7FDF98C4FBA}" srcId="{F5D398D0-1CC9-4C5F-9B13-C8A670A0CB21}" destId="{7CEDDCA4-CD3F-46DD-99AF-34D086171B29}" srcOrd="0" destOrd="0" parTransId="{89EFBC31-9ABF-4AB0-B386-0AF0C568727A}" sibTransId="{9AE32DE2-3377-4D9E-80AF-D0731D77E477}"/>
    <dgm:cxn modelId="{9ACF84F2-3475-43C7-A878-D0190D3C74FF}" type="presOf" srcId="{8E53371A-EB00-4FA1-9230-7F3CC5505BBA}" destId="{FBD9B663-B59E-49E2-8E07-A8E9B8EEF909}" srcOrd="0" destOrd="0" presId="urn:microsoft.com/office/officeart/2005/8/layout/radial2"/>
    <dgm:cxn modelId="{BB481D18-C123-491D-9AE7-65E9D06512C2}" srcId="{7CEDDCA4-CD3F-46DD-99AF-34D086171B29}" destId="{F0983FF0-9F2B-44B2-A7A0-C3F866FCE65E}" srcOrd="0" destOrd="0" parTransId="{FD901403-A2E7-48EE-99B6-ADFC88955477}" sibTransId="{CC46FF4F-7953-43F9-BC86-71398323E03B}"/>
    <dgm:cxn modelId="{540AB915-6E7E-4C24-95E0-30A04AC5EF51}" type="presOf" srcId="{7DDAD369-FB72-4326-A004-76197E173D07}" destId="{D270C9D7-13A6-445C-ADB8-C7DFEA1D55D3}" srcOrd="0" destOrd="1" presId="urn:microsoft.com/office/officeart/2005/8/layout/radial2"/>
    <dgm:cxn modelId="{20CF7769-2EBB-4560-B3D2-AA44D7CFED97}" srcId="{D3598783-DB1E-435F-9DBD-1A1696B63EF7}" destId="{076C62A1-CA3D-457B-880B-A288AEB8AB04}" srcOrd="0" destOrd="0" parTransId="{57926B00-D300-417D-A837-E28CE1076F67}" sibTransId="{7DA0B623-D033-4AD2-85BB-AE178839E2F9}"/>
    <dgm:cxn modelId="{1CC7F640-77A9-4FC4-9714-68CC0BEDF06B}" type="presOf" srcId="{F0983FF0-9F2B-44B2-A7A0-C3F866FCE65E}" destId="{0115C2B4-C984-4E88-BBDA-EA547D279423}" srcOrd="0" destOrd="0" presId="urn:microsoft.com/office/officeart/2005/8/layout/radial2"/>
    <dgm:cxn modelId="{AF549229-2D72-44D4-9E3A-34188A03C8C7}" type="presOf" srcId="{D3598783-DB1E-435F-9DBD-1A1696B63EF7}" destId="{54E31EEA-E50B-4E81-9736-70744827D6C2}" srcOrd="0" destOrd="0" presId="urn:microsoft.com/office/officeart/2005/8/layout/radial2"/>
    <dgm:cxn modelId="{233ACBAE-7BD2-4C62-BD0D-7DD027E6C185}" srcId="{7CEDDCA4-CD3F-46DD-99AF-34D086171B29}" destId="{E0CC9200-DE7A-48F4-ACB5-195D579F2DB3}" srcOrd="1" destOrd="0" parTransId="{88C0D9EB-A064-49AE-B528-5D512166CBAD}" sibTransId="{7318B09A-B04A-48B5-BC9B-F659DE66836B}"/>
    <dgm:cxn modelId="{6ED23DE4-3F0E-4D27-82AC-B30A28E2EA25}" type="presOf" srcId="{F97574A7-B740-41B0-B63D-DA933B12E03D}" destId="{B9EA2ED7-7E2A-4995-87BA-FF16D4D2C60B}" srcOrd="0" destOrd="0" presId="urn:microsoft.com/office/officeart/2005/8/layout/radial2"/>
    <dgm:cxn modelId="{31ED737F-83D4-4B30-8E5C-67510B0C7574}" srcId="{60EE9C7A-E4A7-4D3B-8CCA-1BA46F523968}" destId="{83869E41-BF78-422B-89E5-E2ABFB3F12E7}" srcOrd="0" destOrd="0" parTransId="{7E0C18C0-2163-410B-823E-432B4C2D68C3}" sibTransId="{88BF616A-81A2-47C8-99A8-1A1345624CC2}"/>
    <dgm:cxn modelId="{B4EF39C1-E438-417E-B1C3-878B3F678F6E}" srcId="{F5D398D0-1CC9-4C5F-9B13-C8A670A0CB21}" destId="{60EE9C7A-E4A7-4D3B-8CCA-1BA46F523968}" srcOrd="2" destOrd="0" parTransId="{8E53371A-EB00-4FA1-9230-7F3CC5505BBA}" sibTransId="{6C43D72A-A28D-4379-8F0C-4576EFFAEA59}"/>
    <dgm:cxn modelId="{5EA566C0-15E6-47FB-AD65-15329E5F834C}" srcId="{60EE9C7A-E4A7-4D3B-8CCA-1BA46F523968}" destId="{7DDAD369-FB72-4326-A004-76197E173D07}" srcOrd="1" destOrd="0" parTransId="{42E5685B-CC91-4E35-BDD8-2A4E9CBB430D}" sibTransId="{D79DF5B3-D5D3-42D9-B2C7-E4A323D63ABF}"/>
    <dgm:cxn modelId="{704DC719-D4DC-47E7-A168-83D18A3820E4}" type="presOf" srcId="{83869E41-BF78-422B-89E5-E2ABFB3F12E7}" destId="{D270C9D7-13A6-445C-ADB8-C7DFEA1D55D3}" srcOrd="0" destOrd="0" presId="urn:microsoft.com/office/officeart/2005/8/layout/radial2"/>
    <dgm:cxn modelId="{D5256977-1902-423C-8593-C9709D4C3104}" type="presOf" srcId="{89EFBC31-9ABF-4AB0-B386-0AF0C568727A}" destId="{CC496855-C2C8-494D-ACAC-30A3FB135EB7}" srcOrd="0" destOrd="0" presId="urn:microsoft.com/office/officeart/2005/8/layout/radial2"/>
    <dgm:cxn modelId="{C10BEF9F-DD19-4DA6-9285-30151BC4DABE}" type="presOf" srcId="{7CEDDCA4-CD3F-46DD-99AF-34D086171B29}" destId="{ACE120A4-2332-4930-A1C8-5E627986E80F}" srcOrd="0" destOrd="0" presId="urn:microsoft.com/office/officeart/2005/8/layout/radial2"/>
    <dgm:cxn modelId="{7C9F4305-7945-434E-BB1D-B286E6769CB7}" type="presOf" srcId="{61144DA6-EF5B-4BE5-AD98-135008D4B9CD}" destId="{70F499A6-15DF-4D71-A22C-F710880D14BE}" srcOrd="0" destOrd="1" presId="urn:microsoft.com/office/officeart/2005/8/layout/radial2"/>
    <dgm:cxn modelId="{DFD17AEB-7E81-4DCD-8CC7-015214BA1844}" srcId="{F5D398D0-1CC9-4C5F-9B13-C8A670A0CB21}" destId="{D3598783-DB1E-435F-9DBD-1A1696B63EF7}" srcOrd="1" destOrd="0" parTransId="{F97574A7-B740-41B0-B63D-DA933B12E03D}" sibTransId="{FFEDA5AE-0B09-48B4-AC23-3DDA3543AE0C}"/>
    <dgm:cxn modelId="{828187E2-5928-47BB-8422-D23BF55A7DE9}" type="presOf" srcId="{E0CC9200-DE7A-48F4-ACB5-195D579F2DB3}" destId="{0115C2B4-C984-4E88-BBDA-EA547D279423}" srcOrd="0" destOrd="1" presId="urn:microsoft.com/office/officeart/2005/8/layout/radial2"/>
    <dgm:cxn modelId="{327FCCF9-114F-4D25-B15A-C78D77F656D2}" srcId="{D3598783-DB1E-435F-9DBD-1A1696B63EF7}" destId="{61144DA6-EF5B-4BE5-AD98-135008D4B9CD}" srcOrd="1" destOrd="0" parTransId="{269F4D13-9167-4EEE-84F4-585D2976B8F2}" sibTransId="{8C62D2F6-2AC0-4E47-844B-27113CBC66CE}"/>
    <dgm:cxn modelId="{FF7F268B-B9F9-4B17-99D8-602F79FE692F}" type="presOf" srcId="{60EE9C7A-E4A7-4D3B-8CCA-1BA46F523968}" destId="{A969C318-CC24-4F56-B06F-8374EB4D85F4}" srcOrd="0" destOrd="0" presId="urn:microsoft.com/office/officeart/2005/8/layout/radial2"/>
    <dgm:cxn modelId="{3EF6E636-F102-4981-A140-254FBD2D56D8}" type="presOf" srcId="{076C62A1-CA3D-457B-880B-A288AEB8AB04}" destId="{70F499A6-15DF-4D71-A22C-F710880D14BE}" srcOrd="0" destOrd="0" presId="urn:microsoft.com/office/officeart/2005/8/layout/radial2"/>
    <dgm:cxn modelId="{797A449F-E223-40BA-87D4-280A6522DAD7}" type="presParOf" srcId="{D11C221C-5FD2-44FB-97A3-519C1155E164}" destId="{C8C66AF8-665B-4D81-B39E-B7DF98F22274}" srcOrd="0" destOrd="0" presId="urn:microsoft.com/office/officeart/2005/8/layout/radial2"/>
    <dgm:cxn modelId="{64CBC0CC-FDF8-4A6B-8AF7-C8B30811CC96}" type="presParOf" srcId="{C8C66AF8-665B-4D81-B39E-B7DF98F22274}" destId="{A5730CAD-B455-4B06-B942-814F57B3B3BE}" srcOrd="0" destOrd="0" presId="urn:microsoft.com/office/officeart/2005/8/layout/radial2"/>
    <dgm:cxn modelId="{1E7BFCF1-D28E-40F6-A1B4-6CB2D8C4BFE9}" type="presParOf" srcId="{A5730CAD-B455-4B06-B942-814F57B3B3BE}" destId="{D4D9785F-7D9C-48D6-BDF5-8491B378CDE2}" srcOrd="0" destOrd="0" presId="urn:microsoft.com/office/officeart/2005/8/layout/radial2"/>
    <dgm:cxn modelId="{A06CBD73-FB0E-4DEE-8007-738752FD3636}" type="presParOf" srcId="{A5730CAD-B455-4B06-B942-814F57B3B3BE}" destId="{7AF582E5-B9A3-4C63-882C-3016FA18BF5D}" srcOrd="1" destOrd="0" presId="urn:microsoft.com/office/officeart/2005/8/layout/radial2"/>
    <dgm:cxn modelId="{AFA39FBD-7607-4840-8ED2-4E0A97F0FE19}" type="presParOf" srcId="{C8C66AF8-665B-4D81-B39E-B7DF98F22274}" destId="{CC496855-C2C8-494D-ACAC-30A3FB135EB7}" srcOrd="1" destOrd="0" presId="urn:microsoft.com/office/officeart/2005/8/layout/radial2"/>
    <dgm:cxn modelId="{6F333CB4-DD1D-4E16-B477-E3581757548E}" type="presParOf" srcId="{C8C66AF8-665B-4D81-B39E-B7DF98F22274}" destId="{B73FE95F-0A67-42DC-BFF1-D6DBDFD6F70D}" srcOrd="2" destOrd="0" presId="urn:microsoft.com/office/officeart/2005/8/layout/radial2"/>
    <dgm:cxn modelId="{A54C7EE6-25C2-4D44-90D4-4439C9D037D0}" type="presParOf" srcId="{B73FE95F-0A67-42DC-BFF1-D6DBDFD6F70D}" destId="{ACE120A4-2332-4930-A1C8-5E627986E80F}" srcOrd="0" destOrd="0" presId="urn:microsoft.com/office/officeart/2005/8/layout/radial2"/>
    <dgm:cxn modelId="{FDF0E14B-E0FB-4D80-A849-692957A26947}" type="presParOf" srcId="{B73FE95F-0A67-42DC-BFF1-D6DBDFD6F70D}" destId="{0115C2B4-C984-4E88-BBDA-EA547D279423}" srcOrd="1" destOrd="0" presId="urn:microsoft.com/office/officeart/2005/8/layout/radial2"/>
    <dgm:cxn modelId="{55E9DD0C-5D8A-4CB0-BDE1-CDC7DF63520F}" type="presParOf" srcId="{C8C66AF8-665B-4D81-B39E-B7DF98F22274}" destId="{B9EA2ED7-7E2A-4995-87BA-FF16D4D2C60B}" srcOrd="3" destOrd="0" presId="urn:microsoft.com/office/officeart/2005/8/layout/radial2"/>
    <dgm:cxn modelId="{E242E075-E8A1-4DE2-B17F-36647FECA376}" type="presParOf" srcId="{C8C66AF8-665B-4D81-B39E-B7DF98F22274}" destId="{45062EEA-C589-48F8-ABBB-499BB335EC26}" srcOrd="4" destOrd="0" presId="urn:microsoft.com/office/officeart/2005/8/layout/radial2"/>
    <dgm:cxn modelId="{EBCAA49A-F946-4DD7-9F9F-A400120B348D}" type="presParOf" srcId="{45062EEA-C589-48F8-ABBB-499BB335EC26}" destId="{54E31EEA-E50B-4E81-9736-70744827D6C2}" srcOrd="0" destOrd="0" presId="urn:microsoft.com/office/officeart/2005/8/layout/radial2"/>
    <dgm:cxn modelId="{63B77393-9CB0-4C16-A894-D450F3EE8ED8}" type="presParOf" srcId="{45062EEA-C589-48F8-ABBB-499BB335EC26}" destId="{70F499A6-15DF-4D71-A22C-F710880D14BE}" srcOrd="1" destOrd="0" presId="urn:microsoft.com/office/officeart/2005/8/layout/radial2"/>
    <dgm:cxn modelId="{A16E029C-E234-4C84-8DE8-7C208330B5DD}" type="presParOf" srcId="{C8C66AF8-665B-4D81-B39E-B7DF98F22274}" destId="{FBD9B663-B59E-49E2-8E07-A8E9B8EEF909}" srcOrd="5" destOrd="0" presId="urn:microsoft.com/office/officeart/2005/8/layout/radial2"/>
    <dgm:cxn modelId="{B748A5EC-8A28-4217-A707-8AB25D56935F}" type="presParOf" srcId="{C8C66AF8-665B-4D81-B39E-B7DF98F22274}" destId="{782609CA-4C67-414F-AC1B-58909AD89599}" srcOrd="6" destOrd="0" presId="urn:microsoft.com/office/officeart/2005/8/layout/radial2"/>
    <dgm:cxn modelId="{64FC1DD5-231D-47D6-8FB2-BC602D35032D}" type="presParOf" srcId="{782609CA-4C67-414F-AC1B-58909AD89599}" destId="{A969C318-CC24-4F56-B06F-8374EB4D85F4}" srcOrd="0" destOrd="0" presId="urn:microsoft.com/office/officeart/2005/8/layout/radial2"/>
    <dgm:cxn modelId="{B96D2971-5150-48E7-8C35-7D3AD40D2B35}" type="presParOf" srcId="{782609CA-4C67-414F-AC1B-58909AD89599}" destId="{D270C9D7-13A6-445C-ADB8-C7DFEA1D55D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50116-27B6-4EB4-B7AE-09C646EEB0AE}" type="doc">
      <dgm:prSet loTypeId="urn:microsoft.com/office/officeart/2005/8/layout/cycle8" loCatId="cycle" qsTypeId="urn:microsoft.com/office/officeart/2005/8/quickstyle/simple1" qsCatId="simple" csTypeId="urn:microsoft.com/office/officeart/2005/8/colors/accent1_2" csCatId="accent1" phldr="1"/>
      <dgm:spPr/>
    </dgm:pt>
    <dgm:pt modelId="{FAA3C81E-656C-4D00-B73D-FDB8B86E81E1}">
      <dgm:prSet phldrT="[Text]" custT="1"/>
      <dgm:spPr/>
      <dgm:t>
        <a:bodyPr/>
        <a:lstStyle/>
        <a:p>
          <a:r>
            <a:rPr lang="en-US" sz="2400" dirty="0" smtClean="0"/>
            <a:t>Thought</a:t>
          </a:r>
          <a:endParaRPr lang="en-US" sz="2400" dirty="0"/>
        </a:p>
      </dgm:t>
    </dgm:pt>
    <dgm:pt modelId="{53279119-AA0A-4DCD-9E7E-41BF7BB87EA5}" type="parTrans" cxnId="{EBBCED4A-97BA-41C7-A752-BBF29F4F658B}">
      <dgm:prSet/>
      <dgm:spPr/>
      <dgm:t>
        <a:bodyPr/>
        <a:lstStyle/>
        <a:p>
          <a:endParaRPr lang="en-US"/>
        </a:p>
      </dgm:t>
    </dgm:pt>
    <dgm:pt modelId="{9B887831-EF1E-45A1-BD15-53A6103E9141}" type="sibTrans" cxnId="{EBBCED4A-97BA-41C7-A752-BBF29F4F658B}">
      <dgm:prSet/>
      <dgm:spPr/>
      <dgm:t>
        <a:bodyPr/>
        <a:lstStyle/>
        <a:p>
          <a:endParaRPr lang="en-US"/>
        </a:p>
      </dgm:t>
    </dgm:pt>
    <dgm:pt modelId="{CAB982FA-0968-4D12-B4DE-BA8D74A5C90B}">
      <dgm:prSet phldrT="[Text]" custT="1"/>
      <dgm:spPr/>
      <dgm:t>
        <a:bodyPr/>
        <a:lstStyle/>
        <a:p>
          <a:r>
            <a:rPr lang="en-US" sz="2400" dirty="0" smtClean="0"/>
            <a:t>Feeling</a:t>
          </a:r>
          <a:endParaRPr lang="en-US" sz="2400" dirty="0"/>
        </a:p>
      </dgm:t>
    </dgm:pt>
    <dgm:pt modelId="{0B1228A3-9E9E-4C3D-A6D3-C32F325471D8}" type="parTrans" cxnId="{D4B21945-5C89-43D9-B5AF-D75B8D29E141}">
      <dgm:prSet/>
      <dgm:spPr/>
      <dgm:t>
        <a:bodyPr/>
        <a:lstStyle/>
        <a:p>
          <a:endParaRPr lang="en-US"/>
        </a:p>
      </dgm:t>
    </dgm:pt>
    <dgm:pt modelId="{EB3E3992-4DA0-49FF-ACFB-8E4BAD4DBECA}" type="sibTrans" cxnId="{D4B21945-5C89-43D9-B5AF-D75B8D29E141}">
      <dgm:prSet/>
      <dgm:spPr/>
      <dgm:t>
        <a:bodyPr/>
        <a:lstStyle/>
        <a:p>
          <a:endParaRPr lang="en-US"/>
        </a:p>
      </dgm:t>
    </dgm:pt>
    <dgm:pt modelId="{7EC3B8F8-21B1-4ECD-A5C1-323F69142989}">
      <dgm:prSet phldrT="[Text]" custT="1"/>
      <dgm:spPr/>
      <dgm:t>
        <a:bodyPr/>
        <a:lstStyle/>
        <a:p>
          <a:r>
            <a:rPr lang="en-US" sz="2400" dirty="0" smtClean="0"/>
            <a:t>Behavior</a:t>
          </a:r>
          <a:r>
            <a:rPr lang="en-US" sz="3200" dirty="0" smtClean="0"/>
            <a:t> </a:t>
          </a:r>
          <a:endParaRPr lang="en-US" sz="3200" dirty="0"/>
        </a:p>
      </dgm:t>
    </dgm:pt>
    <dgm:pt modelId="{5EAB6986-552C-4804-B387-5D02B8E9D7B4}" type="parTrans" cxnId="{7999B224-0084-48CA-9A68-B472CDD9AC01}">
      <dgm:prSet/>
      <dgm:spPr/>
      <dgm:t>
        <a:bodyPr/>
        <a:lstStyle/>
        <a:p>
          <a:endParaRPr lang="en-US"/>
        </a:p>
      </dgm:t>
    </dgm:pt>
    <dgm:pt modelId="{37FBCD63-BC7B-43B2-90ED-0556C25EF102}" type="sibTrans" cxnId="{7999B224-0084-48CA-9A68-B472CDD9AC01}">
      <dgm:prSet/>
      <dgm:spPr/>
      <dgm:t>
        <a:bodyPr/>
        <a:lstStyle/>
        <a:p>
          <a:endParaRPr lang="en-US"/>
        </a:p>
      </dgm:t>
    </dgm:pt>
    <dgm:pt modelId="{1A7979E6-F75F-440D-9E3B-C66A44E6EB03}" type="pres">
      <dgm:prSet presAssocID="{33A50116-27B6-4EB4-B7AE-09C646EEB0AE}" presName="compositeShape" presStyleCnt="0">
        <dgm:presLayoutVars>
          <dgm:chMax val="7"/>
          <dgm:dir/>
          <dgm:resizeHandles val="exact"/>
        </dgm:presLayoutVars>
      </dgm:prSet>
      <dgm:spPr/>
    </dgm:pt>
    <dgm:pt modelId="{15BCF16E-9B87-498A-BF51-21A6B0FBF7D5}" type="pres">
      <dgm:prSet presAssocID="{33A50116-27B6-4EB4-B7AE-09C646EEB0AE}" presName="wedge1" presStyleLbl="node1" presStyleIdx="0" presStyleCnt="3" custScaleX="97479" custScaleY="97433" custLinFactNeighborX="764" custLinFactNeighborY="-367"/>
      <dgm:spPr/>
      <dgm:t>
        <a:bodyPr/>
        <a:lstStyle/>
        <a:p>
          <a:endParaRPr lang="en-US"/>
        </a:p>
      </dgm:t>
    </dgm:pt>
    <dgm:pt modelId="{64624A41-848B-41E4-892E-1106968C92C9}" type="pres">
      <dgm:prSet presAssocID="{33A50116-27B6-4EB4-B7AE-09C646EEB0AE}" presName="dummy1a" presStyleCnt="0"/>
      <dgm:spPr/>
    </dgm:pt>
    <dgm:pt modelId="{C78E78CC-6437-4249-B9DE-F969BE089D34}" type="pres">
      <dgm:prSet presAssocID="{33A50116-27B6-4EB4-B7AE-09C646EEB0AE}" presName="dummy1b" presStyleCnt="0"/>
      <dgm:spPr/>
    </dgm:pt>
    <dgm:pt modelId="{7FAFE77A-4877-42C5-AB56-9EEA851A8BF4}" type="pres">
      <dgm:prSet presAssocID="{33A50116-27B6-4EB4-B7AE-09C646EEB0AE}" presName="wedge1Tx" presStyleLbl="node1" presStyleIdx="0" presStyleCnt="3">
        <dgm:presLayoutVars>
          <dgm:chMax val="0"/>
          <dgm:chPref val="0"/>
          <dgm:bulletEnabled val="1"/>
        </dgm:presLayoutVars>
      </dgm:prSet>
      <dgm:spPr/>
      <dgm:t>
        <a:bodyPr/>
        <a:lstStyle/>
        <a:p>
          <a:endParaRPr lang="en-US"/>
        </a:p>
      </dgm:t>
    </dgm:pt>
    <dgm:pt modelId="{5C1A002B-EE71-409A-BF86-3697A4A9EE01}" type="pres">
      <dgm:prSet presAssocID="{33A50116-27B6-4EB4-B7AE-09C646EEB0AE}" presName="wedge2" presStyleLbl="node1" presStyleIdx="1" presStyleCnt="3"/>
      <dgm:spPr/>
      <dgm:t>
        <a:bodyPr/>
        <a:lstStyle/>
        <a:p>
          <a:endParaRPr lang="en-US"/>
        </a:p>
      </dgm:t>
    </dgm:pt>
    <dgm:pt modelId="{8EA56C77-F1B7-42BF-8FA1-7CED36BAF88B}" type="pres">
      <dgm:prSet presAssocID="{33A50116-27B6-4EB4-B7AE-09C646EEB0AE}" presName="dummy2a" presStyleCnt="0"/>
      <dgm:spPr/>
    </dgm:pt>
    <dgm:pt modelId="{2C4CA2C6-5180-4659-888E-E6A4B7425778}" type="pres">
      <dgm:prSet presAssocID="{33A50116-27B6-4EB4-B7AE-09C646EEB0AE}" presName="dummy2b" presStyleCnt="0"/>
      <dgm:spPr/>
    </dgm:pt>
    <dgm:pt modelId="{F9F199FD-4891-46BE-B6C3-9B97C3A62AA6}" type="pres">
      <dgm:prSet presAssocID="{33A50116-27B6-4EB4-B7AE-09C646EEB0AE}" presName="wedge2Tx" presStyleLbl="node1" presStyleIdx="1" presStyleCnt="3">
        <dgm:presLayoutVars>
          <dgm:chMax val="0"/>
          <dgm:chPref val="0"/>
          <dgm:bulletEnabled val="1"/>
        </dgm:presLayoutVars>
      </dgm:prSet>
      <dgm:spPr/>
      <dgm:t>
        <a:bodyPr/>
        <a:lstStyle/>
        <a:p>
          <a:endParaRPr lang="en-US"/>
        </a:p>
      </dgm:t>
    </dgm:pt>
    <dgm:pt modelId="{03181FC1-9753-4926-BE60-78CD1AB5150B}" type="pres">
      <dgm:prSet presAssocID="{33A50116-27B6-4EB4-B7AE-09C646EEB0AE}" presName="wedge3" presStyleLbl="node1" presStyleIdx="2" presStyleCnt="3" custAng="0" custScaleX="102690" custScaleY="95193" custLinFactNeighborX="279" custLinFactNeighborY="558"/>
      <dgm:spPr/>
      <dgm:t>
        <a:bodyPr/>
        <a:lstStyle/>
        <a:p>
          <a:endParaRPr lang="en-US"/>
        </a:p>
      </dgm:t>
    </dgm:pt>
    <dgm:pt modelId="{A57865C3-87BE-4299-9DEA-97DC46F067F3}" type="pres">
      <dgm:prSet presAssocID="{33A50116-27B6-4EB4-B7AE-09C646EEB0AE}" presName="dummy3a" presStyleCnt="0"/>
      <dgm:spPr/>
    </dgm:pt>
    <dgm:pt modelId="{1448E2AC-D0C8-446C-847A-A1AA9927B169}" type="pres">
      <dgm:prSet presAssocID="{33A50116-27B6-4EB4-B7AE-09C646EEB0AE}" presName="dummy3b" presStyleCnt="0"/>
      <dgm:spPr/>
    </dgm:pt>
    <dgm:pt modelId="{8C4FD93F-1D99-46CF-B1AD-980643AFD736}" type="pres">
      <dgm:prSet presAssocID="{33A50116-27B6-4EB4-B7AE-09C646EEB0AE}" presName="wedge3Tx" presStyleLbl="node1" presStyleIdx="2" presStyleCnt="3">
        <dgm:presLayoutVars>
          <dgm:chMax val="0"/>
          <dgm:chPref val="0"/>
          <dgm:bulletEnabled val="1"/>
        </dgm:presLayoutVars>
      </dgm:prSet>
      <dgm:spPr/>
      <dgm:t>
        <a:bodyPr/>
        <a:lstStyle/>
        <a:p>
          <a:endParaRPr lang="en-US"/>
        </a:p>
      </dgm:t>
    </dgm:pt>
    <dgm:pt modelId="{A4B61354-09C0-4B79-A37F-4D9500007226}" type="pres">
      <dgm:prSet presAssocID="{9B887831-EF1E-45A1-BD15-53A6103E9141}" presName="arrowWedge1" presStyleLbl="fgSibTrans2D1" presStyleIdx="0" presStyleCnt="3" custLinFactNeighborX="-892" custLinFactNeighborY="-203"/>
      <dgm:spPr/>
    </dgm:pt>
    <dgm:pt modelId="{A98D0D0E-2718-49A0-A48D-0FFE67BD3ED7}" type="pres">
      <dgm:prSet presAssocID="{EB3E3992-4DA0-49FF-ACFB-8E4BAD4DBECA}" presName="arrowWedge2" presStyleLbl="fgSibTrans2D1" presStyleIdx="1" presStyleCnt="3"/>
      <dgm:spPr/>
    </dgm:pt>
    <dgm:pt modelId="{5F743656-52B6-40BC-B396-447EBD179872}" type="pres">
      <dgm:prSet presAssocID="{37FBCD63-BC7B-43B2-90ED-0556C25EF102}" presName="arrowWedge3" presStyleLbl="fgSibTrans2D1" presStyleIdx="2" presStyleCnt="3"/>
      <dgm:spPr/>
    </dgm:pt>
  </dgm:ptLst>
  <dgm:cxnLst>
    <dgm:cxn modelId="{2F328F4C-C1EC-426A-8096-EFBB4AF77C77}" type="presOf" srcId="{7EC3B8F8-21B1-4ECD-A5C1-323F69142989}" destId="{8C4FD93F-1D99-46CF-B1AD-980643AFD736}" srcOrd="1" destOrd="0" presId="urn:microsoft.com/office/officeart/2005/8/layout/cycle8"/>
    <dgm:cxn modelId="{EAFD7D7C-C289-469B-9CF2-6E2F29107560}" type="presOf" srcId="{7EC3B8F8-21B1-4ECD-A5C1-323F69142989}" destId="{03181FC1-9753-4926-BE60-78CD1AB5150B}" srcOrd="0" destOrd="0" presId="urn:microsoft.com/office/officeart/2005/8/layout/cycle8"/>
    <dgm:cxn modelId="{143B8DD7-11B1-4E15-9F29-E914BEBA83D8}" type="presOf" srcId="{33A50116-27B6-4EB4-B7AE-09C646EEB0AE}" destId="{1A7979E6-F75F-440D-9E3B-C66A44E6EB03}" srcOrd="0" destOrd="0" presId="urn:microsoft.com/office/officeart/2005/8/layout/cycle8"/>
    <dgm:cxn modelId="{7999B224-0084-48CA-9A68-B472CDD9AC01}" srcId="{33A50116-27B6-4EB4-B7AE-09C646EEB0AE}" destId="{7EC3B8F8-21B1-4ECD-A5C1-323F69142989}" srcOrd="2" destOrd="0" parTransId="{5EAB6986-552C-4804-B387-5D02B8E9D7B4}" sibTransId="{37FBCD63-BC7B-43B2-90ED-0556C25EF102}"/>
    <dgm:cxn modelId="{EBBCED4A-97BA-41C7-A752-BBF29F4F658B}" srcId="{33A50116-27B6-4EB4-B7AE-09C646EEB0AE}" destId="{FAA3C81E-656C-4D00-B73D-FDB8B86E81E1}" srcOrd="0" destOrd="0" parTransId="{53279119-AA0A-4DCD-9E7E-41BF7BB87EA5}" sibTransId="{9B887831-EF1E-45A1-BD15-53A6103E9141}"/>
    <dgm:cxn modelId="{E6346F45-0AB7-4981-88CC-69DF4907294E}" type="presOf" srcId="{FAA3C81E-656C-4D00-B73D-FDB8B86E81E1}" destId="{15BCF16E-9B87-498A-BF51-21A6B0FBF7D5}" srcOrd="0" destOrd="0" presId="urn:microsoft.com/office/officeart/2005/8/layout/cycle8"/>
    <dgm:cxn modelId="{D4B21945-5C89-43D9-B5AF-D75B8D29E141}" srcId="{33A50116-27B6-4EB4-B7AE-09C646EEB0AE}" destId="{CAB982FA-0968-4D12-B4DE-BA8D74A5C90B}" srcOrd="1" destOrd="0" parTransId="{0B1228A3-9E9E-4C3D-A6D3-C32F325471D8}" sibTransId="{EB3E3992-4DA0-49FF-ACFB-8E4BAD4DBECA}"/>
    <dgm:cxn modelId="{E9E29728-1B23-458D-90AF-331739D7FA49}" type="presOf" srcId="{CAB982FA-0968-4D12-B4DE-BA8D74A5C90B}" destId="{5C1A002B-EE71-409A-BF86-3697A4A9EE01}" srcOrd="0" destOrd="0" presId="urn:microsoft.com/office/officeart/2005/8/layout/cycle8"/>
    <dgm:cxn modelId="{0FF4ED7B-25BD-49B5-A117-15CB02C00139}" type="presOf" srcId="{CAB982FA-0968-4D12-B4DE-BA8D74A5C90B}" destId="{F9F199FD-4891-46BE-B6C3-9B97C3A62AA6}" srcOrd="1" destOrd="0" presId="urn:microsoft.com/office/officeart/2005/8/layout/cycle8"/>
    <dgm:cxn modelId="{F53180A0-785D-47CA-9FDF-E21F7A14F142}" type="presOf" srcId="{FAA3C81E-656C-4D00-B73D-FDB8B86E81E1}" destId="{7FAFE77A-4877-42C5-AB56-9EEA851A8BF4}" srcOrd="1" destOrd="0" presId="urn:microsoft.com/office/officeart/2005/8/layout/cycle8"/>
    <dgm:cxn modelId="{EF0157CC-8CAA-41C1-BFB0-14F58F1FCABE}" type="presParOf" srcId="{1A7979E6-F75F-440D-9E3B-C66A44E6EB03}" destId="{15BCF16E-9B87-498A-BF51-21A6B0FBF7D5}" srcOrd="0" destOrd="0" presId="urn:microsoft.com/office/officeart/2005/8/layout/cycle8"/>
    <dgm:cxn modelId="{41B981F6-37F5-44E8-A9ED-673D562DF8A2}" type="presParOf" srcId="{1A7979E6-F75F-440D-9E3B-C66A44E6EB03}" destId="{64624A41-848B-41E4-892E-1106968C92C9}" srcOrd="1" destOrd="0" presId="urn:microsoft.com/office/officeart/2005/8/layout/cycle8"/>
    <dgm:cxn modelId="{A6DCFC02-4ABE-4302-B4E1-E07D9A7FBB66}" type="presParOf" srcId="{1A7979E6-F75F-440D-9E3B-C66A44E6EB03}" destId="{C78E78CC-6437-4249-B9DE-F969BE089D34}" srcOrd="2" destOrd="0" presId="urn:microsoft.com/office/officeart/2005/8/layout/cycle8"/>
    <dgm:cxn modelId="{FDD7B1C1-F5EC-4B6B-B9BF-040F255121E8}" type="presParOf" srcId="{1A7979E6-F75F-440D-9E3B-C66A44E6EB03}" destId="{7FAFE77A-4877-42C5-AB56-9EEA851A8BF4}" srcOrd="3" destOrd="0" presId="urn:microsoft.com/office/officeart/2005/8/layout/cycle8"/>
    <dgm:cxn modelId="{2B761312-EBBA-449B-90D4-DB41887E1224}" type="presParOf" srcId="{1A7979E6-F75F-440D-9E3B-C66A44E6EB03}" destId="{5C1A002B-EE71-409A-BF86-3697A4A9EE01}" srcOrd="4" destOrd="0" presId="urn:microsoft.com/office/officeart/2005/8/layout/cycle8"/>
    <dgm:cxn modelId="{4DB2EF84-B008-4288-B9BD-E97A18125F43}" type="presParOf" srcId="{1A7979E6-F75F-440D-9E3B-C66A44E6EB03}" destId="{8EA56C77-F1B7-42BF-8FA1-7CED36BAF88B}" srcOrd="5" destOrd="0" presId="urn:microsoft.com/office/officeart/2005/8/layout/cycle8"/>
    <dgm:cxn modelId="{7B74ACFB-81C3-4546-8EB0-719C25E9A315}" type="presParOf" srcId="{1A7979E6-F75F-440D-9E3B-C66A44E6EB03}" destId="{2C4CA2C6-5180-4659-888E-E6A4B7425778}" srcOrd="6" destOrd="0" presId="urn:microsoft.com/office/officeart/2005/8/layout/cycle8"/>
    <dgm:cxn modelId="{29B058DC-39F1-4036-B5D4-05C3D71F927F}" type="presParOf" srcId="{1A7979E6-F75F-440D-9E3B-C66A44E6EB03}" destId="{F9F199FD-4891-46BE-B6C3-9B97C3A62AA6}" srcOrd="7" destOrd="0" presId="urn:microsoft.com/office/officeart/2005/8/layout/cycle8"/>
    <dgm:cxn modelId="{84CE7CA0-6716-4F96-9DA8-40746CCBD690}" type="presParOf" srcId="{1A7979E6-F75F-440D-9E3B-C66A44E6EB03}" destId="{03181FC1-9753-4926-BE60-78CD1AB5150B}" srcOrd="8" destOrd="0" presId="urn:microsoft.com/office/officeart/2005/8/layout/cycle8"/>
    <dgm:cxn modelId="{F0672F8E-2050-44F4-90C7-AEE0FBA4D6C5}" type="presParOf" srcId="{1A7979E6-F75F-440D-9E3B-C66A44E6EB03}" destId="{A57865C3-87BE-4299-9DEA-97DC46F067F3}" srcOrd="9" destOrd="0" presId="urn:microsoft.com/office/officeart/2005/8/layout/cycle8"/>
    <dgm:cxn modelId="{D3C3546D-75BA-4823-806B-5A3FF7EF5985}" type="presParOf" srcId="{1A7979E6-F75F-440D-9E3B-C66A44E6EB03}" destId="{1448E2AC-D0C8-446C-847A-A1AA9927B169}" srcOrd="10" destOrd="0" presId="urn:microsoft.com/office/officeart/2005/8/layout/cycle8"/>
    <dgm:cxn modelId="{7257A627-340E-420D-BD79-0145BA15021D}" type="presParOf" srcId="{1A7979E6-F75F-440D-9E3B-C66A44E6EB03}" destId="{8C4FD93F-1D99-46CF-B1AD-980643AFD736}" srcOrd="11" destOrd="0" presId="urn:microsoft.com/office/officeart/2005/8/layout/cycle8"/>
    <dgm:cxn modelId="{EDAF44DA-2E4F-4F41-A046-6E8650A8BAF5}" type="presParOf" srcId="{1A7979E6-F75F-440D-9E3B-C66A44E6EB03}" destId="{A4B61354-09C0-4B79-A37F-4D9500007226}" srcOrd="12" destOrd="0" presId="urn:microsoft.com/office/officeart/2005/8/layout/cycle8"/>
    <dgm:cxn modelId="{D42F52E9-3553-44C6-8E11-B05BE2C2A35B}" type="presParOf" srcId="{1A7979E6-F75F-440D-9E3B-C66A44E6EB03}" destId="{A98D0D0E-2718-49A0-A48D-0FFE67BD3ED7}" srcOrd="13" destOrd="0" presId="urn:microsoft.com/office/officeart/2005/8/layout/cycle8"/>
    <dgm:cxn modelId="{2B4D1FB9-BAF1-40F7-AF93-070272390A68}" type="presParOf" srcId="{1A7979E6-F75F-440D-9E3B-C66A44E6EB03}" destId="{5F743656-52B6-40BC-B396-447EBD179872}"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D935A-6B49-43C2-A329-56A0468160E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61626F90-DEA8-44DA-B41B-E6A2F63F491B}">
      <dgm:prSet phldrT="[Text]"/>
      <dgm:spPr>
        <a:xfrm>
          <a:off x="4672458" y="904"/>
          <a:ext cx="1170682" cy="76094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Trust and Saftey First</a:t>
          </a:r>
        </a:p>
      </dgm:t>
    </dgm:pt>
    <dgm:pt modelId="{953267FB-39C4-432A-8E09-45A20B98935D}" type="parTrans" cxnId="{EB679189-3546-4915-9916-6B8483D3F1FB}">
      <dgm:prSet/>
      <dgm:spPr/>
      <dgm:t>
        <a:bodyPr/>
        <a:lstStyle/>
        <a:p>
          <a:pPr algn="ctr"/>
          <a:endParaRPr lang="en-US"/>
        </a:p>
      </dgm:t>
    </dgm:pt>
    <dgm:pt modelId="{6E3BDBB4-19FD-42BB-8306-83EB28F331BD}" type="sibTrans" cxnId="{EB679189-3546-4915-9916-6B8483D3F1FB}">
      <dgm:prSet/>
      <dgm:spPr>
        <a:xfrm>
          <a:off x="3463507" y="381376"/>
          <a:ext cx="3588585" cy="3588585"/>
        </a:xfrm>
        <a:custGeom>
          <a:avLst/>
          <a:gdLst/>
          <a:ahLst/>
          <a:cxnLst/>
          <a:rect l="0" t="0" r="0" b="0"/>
          <a:pathLst>
            <a:path>
              <a:moveTo>
                <a:pt x="2527219" y="156518"/>
              </a:moveTo>
              <a:arcTo wR="1794292" hR="1794292" stAng="17646552" swAng="925186"/>
            </a:path>
          </a:pathLst>
        </a:custGeom>
        <a:noFill/>
        <a:ln w="6350" cap="flat" cmpd="sng" algn="ctr">
          <a:solidFill>
            <a:srgbClr val="5B9BD5">
              <a:hueOff val="0"/>
              <a:satOff val="0"/>
              <a:lumOff val="0"/>
              <a:alphaOff val="0"/>
            </a:srgbClr>
          </a:solidFill>
          <a:prstDash val="solid"/>
          <a:miter lim="800000"/>
          <a:tailEnd type="arrow"/>
        </a:ln>
        <a:effectLst/>
      </dgm:spPr>
      <dgm:t>
        <a:bodyPr/>
        <a:lstStyle/>
        <a:p>
          <a:pPr algn="ctr"/>
          <a:endParaRPr lang="en-US"/>
        </a:p>
      </dgm:t>
    </dgm:pt>
    <dgm:pt modelId="{9910D047-084D-4669-B289-F0E563AC0744}">
      <dgm:prSet phldrT="[Text]"/>
      <dgm:spPr>
        <a:xfrm>
          <a:off x="6226362" y="2692343"/>
          <a:ext cx="1170682" cy="76094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Listen for Concern</a:t>
          </a:r>
        </a:p>
      </dgm:t>
    </dgm:pt>
    <dgm:pt modelId="{0EBC7523-B69F-4A3E-82E5-D55BDB48394E}" type="parTrans" cxnId="{AB575B81-E477-450B-9A77-8017F21F8ECA}">
      <dgm:prSet/>
      <dgm:spPr/>
      <dgm:t>
        <a:bodyPr/>
        <a:lstStyle/>
        <a:p>
          <a:pPr algn="ctr"/>
          <a:endParaRPr lang="en-US"/>
        </a:p>
      </dgm:t>
    </dgm:pt>
    <dgm:pt modelId="{44361E00-116E-47DB-82BF-C1D2CF19B52C}" type="sibTrans" cxnId="{AB575B81-E477-450B-9A77-8017F21F8ECA}">
      <dgm:prSet/>
      <dgm:spPr>
        <a:xfrm>
          <a:off x="3463507" y="381376"/>
          <a:ext cx="3588585" cy="3588585"/>
        </a:xfrm>
        <a:custGeom>
          <a:avLst/>
          <a:gdLst/>
          <a:ahLst/>
          <a:cxnLst/>
          <a:rect l="0" t="0" r="0" b="0"/>
          <a:pathLst>
            <a:path>
              <a:moveTo>
                <a:pt x="2936302" y="3178236"/>
              </a:moveTo>
              <a:arcTo wR="1794292" hR="1794292" stAng="3028263" swAng="925186"/>
            </a:path>
          </a:pathLst>
        </a:custGeom>
        <a:noFill/>
        <a:ln w="6350" cap="flat" cmpd="sng" algn="ctr">
          <a:solidFill>
            <a:srgbClr val="5B9BD5">
              <a:hueOff val="0"/>
              <a:satOff val="0"/>
              <a:lumOff val="0"/>
              <a:alphaOff val="0"/>
            </a:srgbClr>
          </a:solidFill>
          <a:prstDash val="solid"/>
          <a:miter lim="800000"/>
          <a:tailEnd type="arrow"/>
        </a:ln>
        <a:effectLst/>
      </dgm:spPr>
      <dgm:t>
        <a:bodyPr/>
        <a:lstStyle/>
        <a:p>
          <a:pPr algn="ctr"/>
          <a:endParaRPr lang="en-US"/>
        </a:p>
      </dgm:t>
    </dgm:pt>
    <dgm:pt modelId="{0DD26056-6B99-4BB3-AC75-3865D51B620C}">
      <dgm:prSet phldrT="[Text]"/>
      <dgm:spPr>
        <a:xfrm>
          <a:off x="4672458" y="3589490"/>
          <a:ext cx="1170682" cy="76094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Ask Clarifying Questions</a:t>
          </a:r>
        </a:p>
      </dgm:t>
    </dgm:pt>
    <dgm:pt modelId="{B2A7A700-C434-40B5-B601-0360410CD673}" type="parTrans" cxnId="{EB03A327-2583-4249-A63A-1320880D4DBD}">
      <dgm:prSet/>
      <dgm:spPr/>
      <dgm:t>
        <a:bodyPr/>
        <a:lstStyle/>
        <a:p>
          <a:pPr algn="ctr"/>
          <a:endParaRPr lang="en-US"/>
        </a:p>
      </dgm:t>
    </dgm:pt>
    <dgm:pt modelId="{D9D01DFD-9D55-4711-9D42-1306F5C457A5}" type="sibTrans" cxnId="{EB03A327-2583-4249-A63A-1320880D4DBD}">
      <dgm:prSet/>
      <dgm:spPr>
        <a:xfrm>
          <a:off x="3463507" y="381376"/>
          <a:ext cx="3588585" cy="3588585"/>
        </a:xfrm>
        <a:custGeom>
          <a:avLst/>
          <a:gdLst/>
          <a:ahLst/>
          <a:cxnLst/>
          <a:rect l="0" t="0" r="0" b="0"/>
          <a:pathLst>
            <a:path>
              <a:moveTo>
                <a:pt x="1061365" y="3432066"/>
              </a:moveTo>
              <a:arcTo wR="1794292" hR="1794292" stAng="6846552" swAng="925186"/>
            </a:path>
          </a:pathLst>
        </a:custGeom>
        <a:noFill/>
        <a:ln w="6350" cap="flat" cmpd="sng" algn="ctr">
          <a:solidFill>
            <a:srgbClr val="5B9BD5">
              <a:hueOff val="0"/>
              <a:satOff val="0"/>
              <a:lumOff val="0"/>
              <a:alphaOff val="0"/>
            </a:srgbClr>
          </a:solidFill>
          <a:prstDash val="solid"/>
          <a:miter lim="800000"/>
          <a:tailEnd type="arrow"/>
        </a:ln>
        <a:effectLst/>
      </dgm:spPr>
      <dgm:t>
        <a:bodyPr/>
        <a:lstStyle/>
        <a:p>
          <a:pPr algn="ctr"/>
          <a:endParaRPr lang="en-US"/>
        </a:p>
      </dgm:t>
    </dgm:pt>
    <dgm:pt modelId="{24DDBB46-0078-446A-ACF3-4E11713485C6}">
      <dgm:prSet phldrT="[Text]"/>
      <dgm:spPr>
        <a:xfrm>
          <a:off x="3118555" y="2692343"/>
          <a:ext cx="1170682" cy="76094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Restate Their Concern with Empathy </a:t>
          </a:r>
        </a:p>
      </dgm:t>
    </dgm:pt>
    <dgm:pt modelId="{501EFA0B-1744-4BB0-877E-272B21FAC8AD}" type="parTrans" cxnId="{0A1B563F-EF3C-4E0F-90F0-FCE3F87CB8B6}">
      <dgm:prSet/>
      <dgm:spPr/>
      <dgm:t>
        <a:bodyPr/>
        <a:lstStyle/>
        <a:p>
          <a:pPr algn="ctr"/>
          <a:endParaRPr lang="en-US"/>
        </a:p>
      </dgm:t>
    </dgm:pt>
    <dgm:pt modelId="{CA3561AF-DD61-4672-BE09-680FE6E027E7}" type="sibTrans" cxnId="{0A1B563F-EF3C-4E0F-90F0-FCE3F87CB8B6}">
      <dgm:prSet/>
      <dgm:spPr>
        <a:xfrm>
          <a:off x="3463507" y="381376"/>
          <a:ext cx="3588585" cy="3588585"/>
        </a:xfrm>
        <a:custGeom>
          <a:avLst/>
          <a:gdLst/>
          <a:ahLst/>
          <a:cxnLst/>
          <a:rect l="0" t="0" r="0" b="0"/>
          <a:pathLst>
            <a:path>
              <a:moveTo>
                <a:pt x="28004" y="2110065"/>
              </a:moveTo>
              <a:arcTo wR="1794292" hR="1794292" stAng="10191834" swAng="1216333"/>
            </a:path>
          </a:pathLst>
        </a:custGeom>
        <a:noFill/>
        <a:ln w="6350" cap="flat" cmpd="sng" algn="ctr">
          <a:solidFill>
            <a:srgbClr val="5B9BD5">
              <a:hueOff val="0"/>
              <a:satOff val="0"/>
              <a:lumOff val="0"/>
              <a:alphaOff val="0"/>
            </a:srgbClr>
          </a:solidFill>
          <a:prstDash val="solid"/>
          <a:miter lim="800000"/>
          <a:tailEnd type="arrow"/>
        </a:ln>
        <a:effectLst/>
      </dgm:spPr>
      <dgm:t>
        <a:bodyPr/>
        <a:lstStyle/>
        <a:p>
          <a:pPr algn="ctr"/>
          <a:endParaRPr lang="en-US"/>
        </a:p>
      </dgm:t>
    </dgm:pt>
    <dgm:pt modelId="{80B108F9-E145-4DE2-8997-DB2586022FBE}">
      <dgm:prSet phldrT="[Text]"/>
      <dgm:spPr>
        <a:xfrm>
          <a:off x="3118555" y="898050"/>
          <a:ext cx="1170682" cy="76094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Negotiate if Possible</a:t>
          </a:r>
        </a:p>
      </dgm:t>
    </dgm:pt>
    <dgm:pt modelId="{45FE0B81-03FA-4F92-A1F5-55E9C10B3B55}" type="parTrans" cxnId="{20B1F72F-EBF6-45D0-B1BA-584B7FEA7D87}">
      <dgm:prSet/>
      <dgm:spPr/>
      <dgm:t>
        <a:bodyPr/>
        <a:lstStyle/>
        <a:p>
          <a:pPr algn="ctr"/>
          <a:endParaRPr lang="en-US"/>
        </a:p>
      </dgm:t>
    </dgm:pt>
    <dgm:pt modelId="{AE6EBEB4-A2C6-44CD-BE3C-C4A64D660C5A}" type="sibTrans" cxnId="{20B1F72F-EBF6-45D0-B1BA-584B7FEA7D87}">
      <dgm:prSet/>
      <dgm:spPr>
        <a:xfrm>
          <a:off x="3463507" y="381376"/>
          <a:ext cx="3588585" cy="3588585"/>
        </a:xfrm>
        <a:custGeom>
          <a:avLst/>
          <a:gdLst/>
          <a:ahLst/>
          <a:cxnLst/>
          <a:rect l="0" t="0" r="0" b="0"/>
          <a:pathLst>
            <a:path>
              <a:moveTo>
                <a:pt x="652282" y="410349"/>
              </a:moveTo>
              <a:arcTo wR="1794292" hR="1794292" stAng="13828263" swAng="925186"/>
            </a:path>
          </a:pathLst>
        </a:custGeom>
        <a:noFill/>
        <a:ln w="6350" cap="flat" cmpd="sng" algn="ctr">
          <a:solidFill>
            <a:srgbClr val="5B9BD5">
              <a:hueOff val="0"/>
              <a:satOff val="0"/>
              <a:lumOff val="0"/>
              <a:alphaOff val="0"/>
            </a:srgbClr>
          </a:solidFill>
          <a:prstDash val="solid"/>
          <a:miter lim="800000"/>
          <a:tailEnd type="arrow"/>
        </a:ln>
        <a:effectLst/>
      </dgm:spPr>
      <dgm:t>
        <a:bodyPr/>
        <a:lstStyle/>
        <a:p>
          <a:pPr algn="ctr"/>
          <a:endParaRPr lang="en-US"/>
        </a:p>
      </dgm:t>
    </dgm:pt>
    <dgm:pt modelId="{DC30E3CE-0304-4E48-9DDD-E5E48C2A523C}">
      <dgm:prSet phldrT="[Text]"/>
      <dgm:spPr>
        <a:xfrm>
          <a:off x="6226362" y="898050"/>
          <a:ext cx="1170682" cy="760943"/>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r>
            <a:rPr lang="en-US">
              <a:solidFill>
                <a:sysClr val="window" lastClr="FFFFFF"/>
              </a:solidFill>
              <a:latin typeface="Calibri" panose="020F0502020204030204"/>
              <a:ea typeface="+mn-ea"/>
              <a:cs typeface="+mn-cs"/>
            </a:rPr>
            <a:t>Set Clear Expectations</a:t>
          </a:r>
        </a:p>
      </dgm:t>
    </dgm:pt>
    <dgm:pt modelId="{6A5C89B5-3C9D-4CB9-B4D0-2FC45F7E98CB}" type="parTrans" cxnId="{6387DA20-6CAD-4E64-8F4D-5D1D7B83AFCF}">
      <dgm:prSet/>
      <dgm:spPr/>
      <dgm:t>
        <a:bodyPr/>
        <a:lstStyle/>
        <a:p>
          <a:pPr algn="ctr"/>
          <a:endParaRPr lang="en-US"/>
        </a:p>
      </dgm:t>
    </dgm:pt>
    <dgm:pt modelId="{918ECA50-0254-4552-9C81-4E456431BE37}" type="sibTrans" cxnId="{6387DA20-6CAD-4E64-8F4D-5D1D7B83AFCF}">
      <dgm:prSet/>
      <dgm:spPr>
        <a:xfrm>
          <a:off x="3463507" y="381376"/>
          <a:ext cx="3588585" cy="3588585"/>
        </a:xfrm>
        <a:custGeom>
          <a:avLst/>
          <a:gdLst/>
          <a:ahLst/>
          <a:cxnLst/>
          <a:rect l="0" t="0" r="0" b="0"/>
          <a:pathLst>
            <a:path>
              <a:moveTo>
                <a:pt x="3560581" y="1478520"/>
              </a:moveTo>
              <a:arcTo wR="1794292" hR="1794292" stAng="20991834" swAng="1216333"/>
            </a:path>
          </a:pathLst>
        </a:custGeom>
        <a:noFill/>
        <a:ln w="6350" cap="flat" cmpd="sng" algn="ctr">
          <a:solidFill>
            <a:srgbClr val="5B9BD5">
              <a:hueOff val="0"/>
              <a:satOff val="0"/>
              <a:lumOff val="0"/>
              <a:alphaOff val="0"/>
            </a:srgbClr>
          </a:solidFill>
          <a:prstDash val="solid"/>
          <a:miter lim="800000"/>
          <a:tailEnd type="arrow"/>
        </a:ln>
        <a:effectLst/>
      </dgm:spPr>
      <dgm:t>
        <a:bodyPr/>
        <a:lstStyle/>
        <a:p>
          <a:pPr algn="ctr"/>
          <a:endParaRPr lang="en-US"/>
        </a:p>
      </dgm:t>
    </dgm:pt>
    <dgm:pt modelId="{64C52D6C-60AA-4FF0-9AC1-A520973FAAD0}" type="pres">
      <dgm:prSet presAssocID="{397D935A-6B49-43C2-A329-56A0468160E8}" presName="cycle" presStyleCnt="0">
        <dgm:presLayoutVars>
          <dgm:dir/>
          <dgm:resizeHandles val="exact"/>
        </dgm:presLayoutVars>
      </dgm:prSet>
      <dgm:spPr/>
      <dgm:t>
        <a:bodyPr/>
        <a:lstStyle/>
        <a:p>
          <a:endParaRPr lang="en-US"/>
        </a:p>
      </dgm:t>
    </dgm:pt>
    <dgm:pt modelId="{782EE5DC-46A3-4418-A7F0-39781CFF4A1A}" type="pres">
      <dgm:prSet presAssocID="{61626F90-DEA8-44DA-B41B-E6A2F63F491B}" presName="node" presStyleLbl="node1" presStyleIdx="0" presStyleCnt="6">
        <dgm:presLayoutVars>
          <dgm:bulletEnabled val="1"/>
        </dgm:presLayoutVars>
      </dgm:prSet>
      <dgm:spPr/>
      <dgm:t>
        <a:bodyPr/>
        <a:lstStyle/>
        <a:p>
          <a:endParaRPr lang="en-US"/>
        </a:p>
      </dgm:t>
    </dgm:pt>
    <dgm:pt modelId="{61644D93-FEA3-4268-A164-F0A114AD5142}" type="pres">
      <dgm:prSet presAssocID="{61626F90-DEA8-44DA-B41B-E6A2F63F491B}" presName="spNode" presStyleCnt="0"/>
      <dgm:spPr/>
    </dgm:pt>
    <dgm:pt modelId="{8AD529A9-AAAC-4222-8DC7-7B815A00DBCA}" type="pres">
      <dgm:prSet presAssocID="{6E3BDBB4-19FD-42BB-8306-83EB28F331BD}" presName="sibTrans" presStyleLbl="sibTrans1D1" presStyleIdx="0" presStyleCnt="6"/>
      <dgm:spPr/>
      <dgm:t>
        <a:bodyPr/>
        <a:lstStyle/>
        <a:p>
          <a:endParaRPr lang="en-US"/>
        </a:p>
      </dgm:t>
    </dgm:pt>
    <dgm:pt modelId="{0504A051-D076-4FB6-A4DB-A08F14F89711}" type="pres">
      <dgm:prSet presAssocID="{DC30E3CE-0304-4E48-9DDD-E5E48C2A523C}" presName="node" presStyleLbl="node1" presStyleIdx="1" presStyleCnt="6">
        <dgm:presLayoutVars>
          <dgm:bulletEnabled val="1"/>
        </dgm:presLayoutVars>
      </dgm:prSet>
      <dgm:spPr/>
      <dgm:t>
        <a:bodyPr/>
        <a:lstStyle/>
        <a:p>
          <a:endParaRPr lang="en-US"/>
        </a:p>
      </dgm:t>
    </dgm:pt>
    <dgm:pt modelId="{52E872AB-50D5-403E-82BF-D9160099126A}" type="pres">
      <dgm:prSet presAssocID="{DC30E3CE-0304-4E48-9DDD-E5E48C2A523C}" presName="spNode" presStyleCnt="0"/>
      <dgm:spPr/>
    </dgm:pt>
    <dgm:pt modelId="{DDAB1AA1-C1C2-4DCA-A333-2AF7BEB75F30}" type="pres">
      <dgm:prSet presAssocID="{918ECA50-0254-4552-9C81-4E456431BE37}" presName="sibTrans" presStyleLbl="sibTrans1D1" presStyleIdx="1" presStyleCnt="6"/>
      <dgm:spPr/>
      <dgm:t>
        <a:bodyPr/>
        <a:lstStyle/>
        <a:p>
          <a:endParaRPr lang="en-US"/>
        </a:p>
      </dgm:t>
    </dgm:pt>
    <dgm:pt modelId="{9CC9F087-AA3A-4807-A7B7-1E4048AC834A}" type="pres">
      <dgm:prSet presAssocID="{9910D047-084D-4669-B289-F0E563AC0744}" presName="node" presStyleLbl="node1" presStyleIdx="2" presStyleCnt="6">
        <dgm:presLayoutVars>
          <dgm:bulletEnabled val="1"/>
        </dgm:presLayoutVars>
      </dgm:prSet>
      <dgm:spPr/>
      <dgm:t>
        <a:bodyPr/>
        <a:lstStyle/>
        <a:p>
          <a:endParaRPr lang="en-US"/>
        </a:p>
      </dgm:t>
    </dgm:pt>
    <dgm:pt modelId="{277E71F9-0043-478D-9810-76B617992746}" type="pres">
      <dgm:prSet presAssocID="{9910D047-084D-4669-B289-F0E563AC0744}" presName="spNode" presStyleCnt="0"/>
      <dgm:spPr/>
    </dgm:pt>
    <dgm:pt modelId="{38EB2E5A-C260-4C6E-98DB-0D8A65F5893F}" type="pres">
      <dgm:prSet presAssocID="{44361E00-116E-47DB-82BF-C1D2CF19B52C}" presName="sibTrans" presStyleLbl="sibTrans1D1" presStyleIdx="2" presStyleCnt="6"/>
      <dgm:spPr/>
      <dgm:t>
        <a:bodyPr/>
        <a:lstStyle/>
        <a:p>
          <a:endParaRPr lang="en-US"/>
        </a:p>
      </dgm:t>
    </dgm:pt>
    <dgm:pt modelId="{0851B975-870A-430B-B648-7EEB12CA84B6}" type="pres">
      <dgm:prSet presAssocID="{0DD26056-6B99-4BB3-AC75-3865D51B620C}" presName="node" presStyleLbl="node1" presStyleIdx="3" presStyleCnt="6">
        <dgm:presLayoutVars>
          <dgm:bulletEnabled val="1"/>
        </dgm:presLayoutVars>
      </dgm:prSet>
      <dgm:spPr/>
      <dgm:t>
        <a:bodyPr/>
        <a:lstStyle/>
        <a:p>
          <a:endParaRPr lang="en-US"/>
        </a:p>
      </dgm:t>
    </dgm:pt>
    <dgm:pt modelId="{E23B87E4-3E31-4675-B968-C39CF2FE0818}" type="pres">
      <dgm:prSet presAssocID="{0DD26056-6B99-4BB3-AC75-3865D51B620C}" presName="spNode" presStyleCnt="0"/>
      <dgm:spPr/>
    </dgm:pt>
    <dgm:pt modelId="{CC1F91E1-A03A-4DCF-BBA5-F6E0C648B981}" type="pres">
      <dgm:prSet presAssocID="{D9D01DFD-9D55-4711-9D42-1306F5C457A5}" presName="sibTrans" presStyleLbl="sibTrans1D1" presStyleIdx="3" presStyleCnt="6"/>
      <dgm:spPr/>
      <dgm:t>
        <a:bodyPr/>
        <a:lstStyle/>
        <a:p>
          <a:endParaRPr lang="en-US"/>
        </a:p>
      </dgm:t>
    </dgm:pt>
    <dgm:pt modelId="{3E46DE84-F675-4732-9A77-73796C799DDC}" type="pres">
      <dgm:prSet presAssocID="{24DDBB46-0078-446A-ACF3-4E11713485C6}" presName="node" presStyleLbl="node1" presStyleIdx="4" presStyleCnt="6">
        <dgm:presLayoutVars>
          <dgm:bulletEnabled val="1"/>
        </dgm:presLayoutVars>
      </dgm:prSet>
      <dgm:spPr/>
      <dgm:t>
        <a:bodyPr/>
        <a:lstStyle/>
        <a:p>
          <a:endParaRPr lang="en-US"/>
        </a:p>
      </dgm:t>
    </dgm:pt>
    <dgm:pt modelId="{F18C3D51-A317-463B-98B3-CD62F2A06E37}" type="pres">
      <dgm:prSet presAssocID="{24DDBB46-0078-446A-ACF3-4E11713485C6}" presName="spNode" presStyleCnt="0"/>
      <dgm:spPr/>
    </dgm:pt>
    <dgm:pt modelId="{11B26FB0-F1A7-40C3-8087-4C8DD6F5E0F8}" type="pres">
      <dgm:prSet presAssocID="{CA3561AF-DD61-4672-BE09-680FE6E027E7}" presName="sibTrans" presStyleLbl="sibTrans1D1" presStyleIdx="4" presStyleCnt="6"/>
      <dgm:spPr/>
      <dgm:t>
        <a:bodyPr/>
        <a:lstStyle/>
        <a:p>
          <a:endParaRPr lang="en-US"/>
        </a:p>
      </dgm:t>
    </dgm:pt>
    <dgm:pt modelId="{9A117A4B-DCF7-47C9-A894-C9F1D6D1C9D0}" type="pres">
      <dgm:prSet presAssocID="{80B108F9-E145-4DE2-8997-DB2586022FBE}" presName="node" presStyleLbl="node1" presStyleIdx="5" presStyleCnt="6">
        <dgm:presLayoutVars>
          <dgm:bulletEnabled val="1"/>
        </dgm:presLayoutVars>
      </dgm:prSet>
      <dgm:spPr/>
      <dgm:t>
        <a:bodyPr/>
        <a:lstStyle/>
        <a:p>
          <a:endParaRPr lang="en-US"/>
        </a:p>
      </dgm:t>
    </dgm:pt>
    <dgm:pt modelId="{B32CB9A2-A095-4F52-BF9A-7292D54218E9}" type="pres">
      <dgm:prSet presAssocID="{80B108F9-E145-4DE2-8997-DB2586022FBE}" presName="spNode" presStyleCnt="0"/>
      <dgm:spPr/>
    </dgm:pt>
    <dgm:pt modelId="{D28732D0-6E3A-4A2B-8E74-FC770314DDE1}" type="pres">
      <dgm:prSet presAssocID="{AE6EBEB4-A2C6-44CD-BE3C-C4A64D660C5A}" presName="sibTrans" presStyleLbl="sibTrans1D1" presStyleIdx="5" presStyleCnt="6"/>
      <dgm:spPr/>
      <dgm:t>
        <a:bodyPr/>
        <a:lstStyle/>
        <a:p>
          <a:endParaRPr lang="en-US"/>
        </a:p>
      </dgm:t>
    </dgm:pt>
  </dgm:ptLst>
  <dgm:cxnLst>
    <dgm:cxn modelId="{C96DC569-E51E-42F6-B960-6BD88F53FE0C}" type="presOf" srcId="{D9D01DFD-9D55-4711-9D42-1306F5C457A5}" destId="{CC1F91E1-A03A-4DCF-BBA5-F6E0C648B981}" srcOrd="0" destOrd="0" presId="urn:microsoft.com/office/officeart/2005/8/layout/cycle5"/>
    <dgm:cxn modelId="{AB575B81-E477-450B-9A77-8017F21F8ECA}" srcId="{397D935A-6B49-43C2-A329-56A0468160E8}" destId="{9910D047-084D-4669-B289-F0E563AC0744}" srcOrd="2" destOrd="0" parTransId="{0EBC7523-B69F-4A3E-82E5-D55BDB48394E}" sibTransId="{44361E00-116E-47DB-82BF-C1D2CF19B52C}"/>
    <dgm:cxn modelId="{20B1F72F-EBF6-45D0-B1BA-584B7FEA7D87}" srcId="{397D935A-6B49-43C2-A329-56A0468160E8}" destId="{80B108F9-E145-4DE2-8997-DB2586022FBE}" srcOrd="5" destOrd="0" parTransId="{45FE0B81-03FA-4F92-A1F5-55E9C10B3B55}" sibTransId="{AE6EBEB4-A2C6-44CD-BE3C-C4A64D660C5A}"/>
    <dgm:cxn modelId="{0A1B563F-EF3C-4E0F-90F0-FCE3F87CB8B6}" srcId="{397D935A-6B49-43C2-A329-56A0468160E8}" destId="{24DDBB46-0078-446A-ACF3-4E11713485C6}" srcOrd="4" destOrd="0" parTransId="{501EFA0B-1744-4BB0-877E-272B21FAC8AD}" sibTransId="{CA3561AF-DD61-4672-BE09-680FE6E027E7}"/>
    <dgm:cxn modelId="{AD201FF9-A952-4FFC-BD2A-C9D2FF3F48DD}" type="presOf" srcId="{24DDBB46-0078-446A-ACF3-4E11713485C6}" destId="{3E46DE84-F675-4732-9A77-73796C799DDC}" srcOrd="0" destOrd="0" presId="urn:microsoft.com/office/officeart/2005/8/layout/cycle5"/>
    <dgm:cxn modelId="{9E9C0205-F057-4CAD-8F0A-5740E7932E7C}" type="presOf" srcId="{0DD26056-6B99-4BB3-AC75-3865D51B620C}" destId="{0851B975-870A-430B-B648-7EEB12CA84B6}" srcOrd="0" destOrd="0" presId="urn:microsoft.com/office/officeart/2005/8/layout/cycle5"/>
    <dgm:cxn modelId="{EB679189-3546-4915-9916-6B8483D3F1FB}" srcId="{397D935A-6B49-43C2-A329-56A0468160E8}" destId="{61626F90-DEA8-44DA-B41B-E6A2F63F491B}" srcOrd="0" destOrd="0" parTransId="{953267FB-39C4-432A-8E09-45A20B98935D}" sibTransId="{6E3BDBB4-19FD-42BB-8306-83EB28F331BD}"/>
    <dgm:cxn modelId="{56BCCF15-40BE-4948-ACE7-1F1B4B627343}" type="presOf" srcId="{80B108F9-E145-4DE2-8997-DB2586022FBE}" destId="{9A117A4B-DCF7-47C9-A894-C9F1D6D1C9D0}" srcOrd="0" destOrd="0" presId="urn:microsoft.com/office/officeart/2005/8/layout/cycle5"/>
    <dgm:cxn modelId="{DE258B1F-8C98-412A-828B-E3813D5211C4}" type="presOf" srcId="{44361E00-116E-47DB-82BF-C1D2CF19B52C}" destId="{38EB2E5A-C260-4C6E-98DB-0D8A65F5893F}" srcOrd="0" destOrd="0" presId="urn:microsoft.com/office/officeart/2005/8/layout/cycle5"/>
    <dgm:cxn modelId="{D9E725AD-1BD9-4579-8528-DA49FD2A0C82}" type="presOf" srcId="{918ECA50-0254-4552-9C81-4E456431BE37}" destId="{DDAB1AA1-C1C2-4DCA-A333-2AF7BEB75F30}" srcOrd="0" destOrd="0" presId="urn:microsoft.com/office/officeart/2005/8/layout/cycle5"/>
    <dgm:cxn modelId="{B8774CDD-9BF3-4EFC-9062-2EA7C615BA73}" type="presOf" srcId="{61626F90-DEA8-44DA-B41B-E6A2F63F491B}" destId="{782EE5DC-46A3-4418-A7F0-39781CFF4A1A}" srcOrd="0" destOrd="0" presId="urn:microsoft.com/office/officeart/2005/8/layout/cycle5"/>
    <dgm:cxn modelId="{81C450E0-7D5D-47D3-BC22-88E55E91C87E}" type="presOf" srcId="{AE6EBEB4-A2C6-44CD-BE3C-C4A64D660C5A}" destId="{D28732D0-6E3A-4A2B-8E74-FC770314DDE1}" srcOrd="0" destOrd="0" presId="urn:microsoft.com/office/officeart/2005/8/layout/cycle5"/>
    <dgm:cxn modelId="{6387DA20-6CAD-4E64-8F4D-5D1D7B83AFCF}" srcId="{397D935A-6B49-43C2-A329-56A0468160E8}" destId="{DC30E3CE-0304-4E48-9DDD-E5E48C2A523C}" srcOrd="1" destOrd="0" parTransId="{6A5C89B5-3C9D-4CB9-B4D0-2FC45F7E98CB}" sibTransId="{918ECA50-0254-4552-9C81-4E456431BE37}"/>
    <dgm:cxn modelId="{D57DED4D-FA2F-4360-ACAD-4974C89A39F0}" type="presOf" srcId="{DC30E3CE-0304-4E48-9DDD-E5E48C2A523C}" destId="{0504A051-D076-4FB6-A4DB-A08F14F89711}" srcOrd="0" destOrd="0" presId="urn:microsoft.com/office/officeart/2005/8/layout/cycle5"/>
    <dgm:cxn modelId="{03798D71-2BB4-48F3-AD5C-0B78DE1C6613}" type="presOf" srcId="{CA3561AF-DD61-4672-BE09-680FE6E027E7}" destId="{11B26FB0-F1A7-40C3-8087-4C8DD6F5E0F8}" srcOrd="0" destOrd="0" presId="urn:microsoft.com/office/officeart/2005/8/layout/cycle5"/>
    <dgm:cxn modelId="{821C7C5B-FEBD-418E-8C0E-122382EF1BD6}" type="presOf" srcId="{9910D047-084D-4669-B289-F0E563AC0744}" destId="{9CC9F087-AA3A-4807-A7B7-1E4048AC834A}" srcOrd="0" destOrd="0" presId="urn:microsoft.com/office/officeart/2005/8/layout/cycle5"/>
    <dgm:cxn modelId="{EB03A327-2583-4249-A63A-1320880D4DBD}" srcId="{397D935A-6B49-43C2-A329-56A0468160E8}" destId="{0DD26056-6B99-4BB3-AC75-3865D51B620C}" srcOrd="3" destOrd="0" parTransId="{B2A7A700-C434-40B5-B601-0360410CD673}" sibTransId="{D9D01DFD-9D55-4711-9D42-1306F5C457A5}"/>
    <dgm:cxn modelId="{25202FDA-775F-4E24-8971-BFCADF45C066}" type="presOf" srcId="{6E3BDBB4-19FD-42BB-8306-83EB28F331BD}" destId="{8AD529A9-AAAC-4222-8DC7-7B815A00DBCA}" srcOrd="0" destOrd="0" presId="urn:microsoft.com/office/officeart/2005/8/layout/cycle5"/>
    <dgm:cxn modelId="{11881CF9-288E-4124-977B-26BED650FA69}" type="presOf" srcId="{397D935A-6B49-43C2-A329-56A0468160E8}" destId="{64C52D6C-60AA-4FF0-9AC1-A520973FAAD0}" srcOrd="0" destOrd="0" presId="urn:microsoft.com/office/officeart/2005/8/layout/cycle5"/>
    <dgm:cxn modelId="{B90DEB36-1099-4C21-ADDB-20A49F425584}" type="presParOf" srcId="{64C52D6C-60AA-4FF0-9AC1-A520973FAAD0}" destId="{782EE5DC-46A3-4418-A7F0-39781CFF4A1A}" srcOrd="0" destOrd="0" presId="urn:microsoft.com/office/officeart/2005/8/layout/cycle5"/>
    <dgm:cxn modelId="{35E98ADD-493E-4252-83E4-9FF98CBA7931}" type="presParOf" srcId="{64C52D6C-60AA-4FF0-9AC1-A520973FAAD0}" destId="{61644D93-FEA3-4268-A164-F0A114AD5142}" srcOrd="1" destOrd="0" presId="urn:microsoft.com/office/officeart/2005/8/layout/cycle5"/>
    <dgm:cxn modelId="{E4C8582F-A103-4946-B0C9-E416E99F3173}" type="presParOf" srcId="{64C52D6C-60AA-4FF0-9AC1-A520973FAAD0}" destId="{8AD529A9-AAAC-4222-8DC7-7B815A00DBCA}" srcOrd="2" destOrd="0" presId="urn:microsoft.com/office/officeart/2005/8/layout/cycle5"/>
    <dgm:cxn modelId="{CA0DF96E-E6D4-4A49-8E0F-111F4FCC1C38}" type="presParOf" srcId="{64C52D6C-60AA-4FF0-9AC1-A520973FAAD0}" destId="{0504A051-D076-4FB6-A4DB-A08F14F89711}" srcOrd="3" destOrd="0" presId="urn:microsoft.com/office/officeart/2005/8/layout/cycle5"/>
    <dgm:cxn modelId="{71825154-07B7-4926-866F-4E474007304D}" type="presParOf" srcId="{64C52D6C-60AA-4FF0-9AC1-A520973FAAD0}" destId="{52E872AB-50D5-403E-82BF-D9160099126A}" srcOrd="4" destOrd="0" presId="urn:microsoft.com/office/officeart/2005/8/layout/cycle5"/>
    <dgm:cxn modelId="{AE71C36C-1EE0-424F-9C2C-F7749E36BA1C}" type="presParOf" srcId="{64C52D6C-60AA-4FF0-9AC1-A520973FAAD0}" destId="{DDAB1AA1-C1C2-4DCA-A333-2AF7BEB75F30}" srcOrd="5" destOrd="0" presId="urn:microsoft.com/office/officeart/2005/8/layout/cycle5"/>
    <dgm:cxn modelId="{930275D9-4989-4534-AFDF-86E938A3386E}" type="presParOf" srcId="{64C52D6C-60AA-4FF0-9AC1-A520973FAAD0}" destId="{9CC9F087-AA3A-4807-A7B7-1E4048AC834A}" srcOrd="6" destOrd="0" presId="urn:microsoft.com/office/officeart/2005/8/layout/cycle5"/>
    <dgm:cxn modelId="{E9427B95-CAFA-445F-AFFB-1276482535B6}" type="presParOf" srcId="{64C52D6C-60AA-4FF0-9AC1-A520973FAAD0}" destId="{277E71F9-0043-478D-9810-76B617992746}" srcOrd="7" destOrd="0" presId="urn:microsoft.com/office/officeart/2005/8/layout/cycle5"/>
    <dgm:cxn modelId="{13ABF1EA-F642-4C10-A134-DC46ECC7BE05}" type="presParOf" srcId="{64C52D6C-60AA-4FF0-9AC1-A520973FAAD0}" destId="{38EB2E5A-C260-4C6E-98DB-0D8A65F5893F}" srcOrd="8" destOrd="0" presId="urn:microsoft.com/office/officeart/2005/8/layout/cycle5"/>
    <dgm:cxn modelId="{1F6CE79F-9FEF-45A4-B497-9C94C4ED648A}" type="presParOf" srcId="{64C52D6C-60AA-4FF0-9AC1-A520973FAAD0}" destId="{0851B975-870A-430B-B648-7EEB12CA84B6}" srcOrd="9" destOrd="0" presId="urn:microsoft.com/office/officeart/2005/8/layout/cycle5"/>
    <dgm:cxn modelId="{E3E8CD51-3B23-44E0-A5C7-5594683955CF}" type="presParOf" srcId="{64C52D6C-60AA-4FF0-9AC1-A520973FAAD0}" destId="{E23B87E4-3E31-4675-B968-C39CF2FE0818}" srcOrd="10" destOrd="0" presId="urn:microsoft.com/office/officeart/2005/8/layout/cycle5"/>
    <dgm:cxn modelId="{60EFBEB5-8BCC-47BB-8320-7FAA018574E6}" type="presParOf" srcId="{64C52D6C-60AA-4FF0-9AC1-A520973FAAD0}" destId="{CC1F91E1-A03A-4DCF-BBA5-F6E0C648B981}" srcOrd="11" destOrd="0" presId="urn:microsoft.com/office/officeart/2005/8/layout/cycle5"/>
    <dgm:cxn modelId="{029BC0CC-9CC9-45BC-A8BE-F4A861F0A45F}" type="presParOf" srcId="{64C52D6C-60AA-4FF0-9AC1-A520973FAAD0}" destId="{3E46DE84-F675-4732-9A77-73796C799DDC}" srcOrd="12" destOrd="0" presId="urn:microsoft.com/office/officeart/2005/8/layout/cycle5"/>
    <dgm:cxn modelId="{0EB7C8BF-20D6-433C-92AF-6B8E522A7386}" type="presParOf" srcId="{64C52D6C-60AA-4FF0-9AC1-A520973FAAD0}" destId="{F18C3D51-A317-463B-98B3-CD62F2A06E37}" srcOrd="13" destOrd="0" presId="urn:microsoft.com/office/officeart/2005/8/layout/cycle5"/>
    <dgm:cxn modelId="{D1E29590-2380-4FAD-ADC1-E0B43066106C}" type="presParOf" srcId="{64C52D6C-60AA-4FF0-9AC1-A520973FAAD0}" destId="{11B26FB0-F1A7-40C3-8087-4C8DD6F5E0F8}" srcOrd="14" destOrd="0" presId="urn:microsoft.com/office/officeart/2005/8/layout/cycle5"/>
    <dgm:cxn modelId="{B9C2B312-1E3C-466E-811C-DD6EF3461600}" type="presParOf" srcId="{64C52D6C-60AA-4FF0-9AC1-A520973FAAD0}" destId="{9A117A4B-DCF7-47C9-A894-C9F1D6D1C9D0}" srcOrd="15" destOrd="0" presId="urn:microsoft.com/office/officeart/2005/8/layout/cycle5"/>
    <dgm:cxn modelId="{054CA46D-04F8-45DA-85E3-703445456E93}" type="presParOf" srcId="{64C52D6C-60AA-4FF0-9AC1-A520973FAAD0}" destId="{B32CB9A2-A095-4F52-BF9A-7292D54218E9}" srcOrd="16" destOrd="0" presId="urn:microsoft.com/office/officeart/2005/8/layout/cycle5"/>
    <dgm:cxn modelId="{AFB63373-9167-4D52-AFFF-CBF678D6496F}" type="presParOf" srcId="{64C52D6C-60AA-4FF0-9AC1-A520973FAAD0}" destId="{D28732D0-6E3A-4A2B-8E74-FC770314DDE1}"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9B663-B59E-49E2-8E07-A8E9B8EEF909}">
      <dsp:nvSpPr>
        <dsp:cNvPr id="0" name=""/>
        <dsp:cNvSpPr/>
      </dsp:nvSpPr>
      <dsp:spPr>
        <a:xfrm rot="2634130">
          <a:off x="2616960" y="3117393"/>
          <a:ext cx="498189" cy="48867"/>
        </a:xfrm>
        <a:custGeom>
          <a:avLst/>
          <a:gdLst/>
          <a:ahLst/>
          <a:cxnLst/>
          <a:rect l="0" t="0" r="0" b="0"/>
          <a:pathLst>
            <a:path>
              <a:moveTo>
                <a:pt x="0" y="24433"/>
              </a:moveTo>
              <a:lnTo>
                <a:pt x="498189" y="244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EA2ED7-7E2A-4995-87BA-FF16D4D2C60B}">
      <dsp:nvSpPr>
        <dsp:cNvPr id="0" name=""/>
        <dsp:cNvSpPr/>
      </dsp:nvSpPr>
      <dsp:spPr>
        <a:xfrm>
          <a:off x="2686576" y="2218703"/>
          <a:ext cx="478034" cy="48867"/>
        </a:xfrm>
        <a:custGeom>
          <a:avLst/>
          <a:gdLst/>
          <a:ahLst/>
          <a:cxnLst/>
          <a:rect l="0" t="0" r="0" b="0"/>
          <a:pathLst>
            <a:path>
              <a:moveTo>
                <a:pt x="0" y="24433"/>
              </a:moveTo>
              <a:lnTo>
                <a:pt x="478034" y="244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496855-C2C8-494D-ACAC-30A3FB135EB7}">
      <dsp:nvSpPr>
        <dsp:cNvPr id="0" name=""/>
        <dsp:cNvSpPr/>
      </dsp:nvSpPr>
      <dsp:spPr>
        <a:xfrm rot="18978508">
          <a:off x="2613994" y="1317016"/>
          <a:ext cx="524192" cy="48867"/>
        </a:xfrm>
        <a:custGeom>
          <a:avLst/>
          <a:gdLst/>
          <a:ahLst/>
          <a:cxnLst/>
          <a:rect l="0" t="0" r="0" b="0"/>
          <a:pathLst>
            <a:path>
              <a:moveTo>
                <a:pt x="0" y="24433"/>
              </a:moveTo>
              <a:lnTo>
                <a:pt x="524192" y="2443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F582E5-B9A3-4C63-882C-3016FA18BF5D}">
      <dsp:nvSpPr>
        <dsp:cNvPr id="0" name=""/>
        <dsp:cNvSpPr/>
      </dsp:nvSpPr>
      <dsp:spPr>
        <a:xfrm>
          <a:off x="348787" y="1290573"/>
          <a:ext cx="2155220" cy="215522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120A4-2332-4930-A1C8-5E627986E80F}">
      <dsp:nvSpPr>
        <dsp:cNvPr id="0" name=""/>
        <dsp:cNvSpPr/>
      </dsp:nvSpPr>
      <dsp:spPr>
        <a:xfrm>
          <a:off x="2719304" y="539"/>
          <a:ext cx="1767181" cy="1293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Frustration</a:t>
          </a:r>
          <a:endParaRPr lang="en-US" sz="2100" kern="1200" dirty="0"/>
        </a:p>
      </dsp:txBody>
      <dsp:txXfrm>
        <a:off x="2978102" y="189914"/>
        <a:ext cx="1249585" cy="914382"/>
      </dsp:txXfrm>
    </dsp:sp>
    <dsp:sp modelId="{0115C2B4-C984-4E88-BBDA-EA547D279423}">
      <dsp:nvSpPr>
        <dsp:cNvPr id="0" name=""/>
        <dsp:cNvSpPr/>
      </dsp:nvSpPr>
      <dsp:spPr>
        <a:xfrm>
          <a:off x="4023237" y="539"/>
          <a:ext cx="2650772" cy="129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smtClean="0"/>
            <a:t>Outraged</a:t>
          </a:r>
          <a:endParaRPr lang="en-US" sz="3700" kern="1200" dirty="0"/>
        </a:p>
        <a:p>
          <a:pPr marL="285750" lvl="1" indent="-285750" algn="l" defTabSz="1644650">
            <a:lnSpc>
              <a:spcPct val="90000"/>
            </a:lnSpc>
            <a:spcBef>
              <a:spcPct val="0"/>
            </a:spcBef>
            <a:spcAft>
              <a:spcPct val="15000"/>
            </a:spcAft>
            <a:buChar char="••"/>
          </a:pPr>
          <a:r>
            <a:rPr lang="en-US" sz="3700" kern="1200" dirty="0" smtClean="0"/>
            <a:t>Resentment</a:t>
          </a:r>
          <a:endParaRPr lang="en-US" sz="3700" kern="1200" dirty="0"/>
        </a:p>
      </dsp:txBody>
      <dsp:txXfrm>
        <a:off x="4023237" y="539"/>
        <a:ext cx="2650772" cy="1293132"/>
      </dsp:txXfrm>
    </dsp:sp>
    <dsp:sp modelId="{54E31EEA-E50B-4E81-9736-70744827D6C2}">
      <dsp:nvSpPr>
        <dsp:cNvPr id="0" name=""/>
        <dsp:cNvSpPr/>
      </dsp:nvSpPr>
      <dsp:spPr>
        <a:xfrm>
          <a:off x="3164611" y="1596571"/>
          <a:ext cx="1738939" cy="1293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Insecure</a:t>
          </a:r>
          <a:endParaRPr lang="en-US" sz="2100" kern="1200" dirty="0"/>
        </a:p>
      </dsp:txBody>
      <dsp:txXfrm>
        <a:off x="3419273" y="1785946"/>
        <a:ext cx="1229615" cy="914382"/>
      </dsp:txXfrm>
    </dsp:sp>
    <dsp:sp modelId="{70F499A6-15DF-4D71-A22C-F710880D14BE}">
      <dsp:nvSpPr>
        <dsp:cNvPr id="0" name=""/>
        <dsp:cNvSpPr/>
      </dsp:nvSpPr>
      <dsp:spPr>
        <a:xfrm>
          <a:off x="4475605" y="1596571"/>
          <a:ext cx="2608409" cy="129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smtClean="0"/>
            <a:t>Lonely</a:t>
          </a:r>
          <a:endParaRPr lang="en-US" sz="3700" kern="1200" dirty="0"/>
        </a:p>
        <a:p>
          <a:pPr marL="285750" lvl="1" indent="-285750" algn="l" defTabSz="1644650">
            <a:lnSpc>
              <a:spcPct val="90000"/>
            </a:lnSpc>
            <a:spcBef>
              <a:spcPct val="0"/>
            </a:spcBef>
            <a:spcAft>
              <a:spcPct val="15000"/>
            </a:spcAft>
            <a:buChar char="••"/>
          </a:pPr>
          <a:r>
            <a:rPr lang="en-US" sz="3700" kern="1200" dirty="0" smtClean="0"/>
            <a:t>Worthless</a:t>
          </a:r>
          <a:endParaRPr lang="en-US" sz="3700" kern="1200" dirty="0"/>
        </a:p>
      </dsp:txBody>
      <dsp:txXfrm>
        <a:off x="4475605" y="1596571"/>
        <a:ext cx="2608409" cy="1293132"/>
      </dsp:txXfrm>
    </dsp:sp>
    <dsp:sp modelId="{A969C318-CC24-4F56-B06F-8374EB4D85F4}">
      <dsp:nvSpPr>
        <dsp:cNvPr id="0" name=""/>
        <dsp:cNvSpPr/>
      </dsp:nvSpPr>
      <dsp:spPr>
        <a:xfrm>
          <a:off x="2658058" y="3192603"/>
          <a:ext cx="1865175" cy="129313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Jealous</a:t>
          </a:r>
          <a:endParaRPr lang="en-US" sz="2100" kern="1200" dirty="0"/>
        </a:p>
      </dsp:txBody>
      <dsp:txXfrm>
        <a:off x="2931207" y="3381978"/>
        <a:ext cx="1318877" cy="914382"/>
      </dsp:txXfrm>
    </dsp:sp>
    <dsp:sp modelId="{D270C9D7-13A6-445C-ADB8-C7DFEA1D55D3}">
      <dsp:nvSpPr>
        <dsp:cNvPr id="0" name=""/>
        <dsp:cNvSpPr/>
      </dsp:nvSpPr>
      <dsp:spPr>
        <a:xfrm>
          <a:off x="3937493" y="3192603"/>
          <a:ext cx="2797762" cy="1293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smtClean="0"/>
            <a:t>Annoyed</a:t>
          </a:r>
          <a:endParaRPr lang="en-US" sz="3700" kern="1200" dirty="0"/>
        </a:p>
        <a:p>
          <a:pPr marL="285750" lvl="1" indent="-285750" algn="l" defTabSz="1644650">
            <a:lnSpc>
              <a:spcPct val="90000"/>
            </a:lnSpc>
            <a:spcBef>
              <a:spcPct val="0"/>
            </a:spcBef>
            <a:spcAft>
              <a:spcPct val="15000"/>
            </a:spcAft>
            <a:buChar char="••"/>
          </a:pPr>
          <a:r>
            <a:rPr lang="en-US" sz="3700" kern="1200" dirty="0" smtClean="0"/>
            <a:t>Hurt</a:t>
          </a:r>
          <a:endParaRPr lang="en-US" sz="3700" kern="1200" dirty="0"/>
        </a:p>
      </dsp:txBody>
      <dsp:txXfrm>
        <a:off x="3937493" y="3192603"/>
        <a:ext cx="2797762" cy="1293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CF16E-9B87-498A-BF51-21A6B0FBF7D5}">
      <dsp:nvSpPr>
        <dsp:cNvPr id="0" name=""/>
        <dsp:cNvSpPr/>
      </dsp:nvSpPr>
      <dsp:spPr>
        <a:xfrm>
          <a:off x="1142054" y="276364"/>
          <a:ext cx="3115303" cy="3113833"/>
        </a:xfrm>
        <a:prstGeom prst="pie">
          <a:avLst>
            <a:gd name="adj1" fmla="val 16200000"/>
            <a:gd name="adj2" fmla="val 18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Thought</a:t>
          </a:r>
          <a:endParaRPr lang="en-US" sz="2400" kern="1200" dirty="0"/>
        </a:p>
      </dsp:txBody>
      <dsp:txXfrm>
        <a:off x="2783893" y="936200"/>
        <a:ext cx="1112608" cy="926736"/>
      </dsp:txXfrm>
    </dsp:sp>
    <dsp:sp modelId="{5C1A002B-EE71-409A-BF86-3697A4A9EE01}">
      <dsp:nvSpPr>
        <dsp:cNvPr id="0" name=""/>
        <dsp:cNvSpPr/>
      </dsp:nvSpPr>
      <dsp:spPr>
        <a:xfrm>
          <a:off x="1011533" y="361212"/>
          <a:ext cx="3195871" cy="3195871"/>
        </a:xfrm>
        <a:prstGeom prst="pie">
          <a:avLst>
            <a:gd name="adj1" fmla="val 1800000"/>
            <a:gd name="adj2" fmla="val 90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Feeling</a:t>
          </a:r>
          <a:endParaRPr lang="en-US" sz="2400" kern="1200" dirty="0"/>
        </a:p>
      </dsp:txBody>
      <dsp:txXfrm>
        <a:off x="1772455" y="2434724"/>
        <a:ext cx="1712074" cy="837013"/>
      </dsp:txXfrm>
    </dsp:sp>
    <dsp:sp modelId="{03181FC1-9753-4926-BE60-78CD1AB5150B}">
      <dsp:nvSpPr>
        <dsp:cNvPr id="0" name=""/>
        <dsp:cNvSpPr/>
      </dsp:nvSpPr>
      <dsp:spPr>
        <a:xfrm>
          <a:off x="911646" y="341720"/>
          <a:ext cx="3281840" cy="3042246"/>
        </a:xfrm>
        <a:prstGeom prst="pie">
          <a:avLst>
            <a:gd name="adj1" fmla="val 90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Behavior</a:t>
          </a:r>
          <a:r>
            <a:rPr lang="en-US" sz="3200" kern="1200" dirty="0" smtClean="0"/>
            <a:t> </a:t>
          </a:r>
          <a:endParaRPr lang="en-US" sz="3200" kern="1200" dirty="0"/>
        </a:p>
      </dsp:txBody>
      <dsp:txXfrm>
        <a:off x="1291792" y="986386"/>
        <a:ext cx="1172085" cy="905430"/>
      </dsp:txXfrm>
    </dsp:sp>
    <dsp:sp modelId="{A4B61354-09C0-4B79-A37F-4D9500007226}">
      <dsp:nvSpPr>
        <dsp:cNvPr id="0" name=""/>
        <dsp:cNvSpPr/>
      </dsp:nvSpPr>
      <dsp:spPr>
        <a:xfrm>
          <a:off x="872599" y="30665"/>
          <a:ext cx="3591550" cy="359155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8D0D0E-2718-49A0-A48D-0FFE67BD3ED7}">
      <dsp:nvSpPr>
        <dsp:cNvPr id="0" name=""/>
        <dsp:cNvSpPr/>
      </dsp:nvSpPr>
      <dsp:spPr>
        <a:xfrm>
          <a:off x="813694" y="163171"/>
          <a:ext cx="3591550" cy="359155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743656-52B6-40BC-B396-447EBD179872}">
      <dsp:nvSpPr>
        <dsp:cNvPr id="0" name=""/>
        <dsp:cNvSpPr/>
      </dsp:nvSpPr>
      <dsp:spPr>
        <a:xfrm>
          <a:off x="756030" y="67891"/>
          <a:ext cx="3591550" cy="359155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EE5DC-46A3-4418-A7F0-39781CFF4A1A}">
      <dsp:nvSpPr>
        <dsp:cNvPr id="0" name=""/>
        <dsp:cNvSpPr/>
      </dsp:nvSpPr>
      <dsp:spPr>
        <a:xfrm>
          <a:off x="4417125" y="2281"/>
          <a:ext cx="1224148" cy="79569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 lastClr="FFFFFF"/>
              </a:solidFill>
              <a:latin typeface="Calibri" panose="020F0502020204030204"/>
              <a:ea typeface="+mn-ea"/>
              <a:cs typeface="+mn-cs"/>
            </a:rPr>
            <a:t>Trust and Saftey First</a:t>
          </a:r>
        </a:p>
      </dsp:txBody>
      <dsp:txXfrm>
        <a:off x="4455968" y="41124"/>
        <a:ext cx="1146462" cy="718010"/>
      </dsp:txXfrm>
    </dsp:sp>
    <dsp:sp modelId="{8AD529A9-AAAC-4222-8DC7-7B815A00DBCA}">
      <dsp:nvSpPr>
        <dsp:cNvPr id="0" name=""/>
        <dsp:cNvSpPr/>
      </dsp:nvSpPr>
      <dsp:spPr>
        <a:xfrm>
          <a:off x="3155856" y="400130"/>
          <a:ext cx="3746686" cy="3746686"/>
        </a:xfrm>
        <a:custGeom>
          <a:avLst/>
          <a:gdLst/>
          <a:ahLst/>
          <a:cxnLst/>
          <a:rect l="0" t="0" r="0" b="0"/>
          <a:pathLst>
            <a:path>
              <a:moveTo>
                <a:pt x="2527219" y="156518"/>
              </a:moveTo>
              <a:arcTo wR="1794292" hR="1794292" stAng="17646552" swAng="925186"/>
            </a:path>
          </a:pathLst>
        </a:custGeom>
        <a:noFill/>
        <a:ln w="6350" cap="flat" cmpd="sng" algn="ctr">
          <a:solidFill>
            <a:srgbClr val="5B9BD5">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0504A051-D076-4FB6-A4DB-A08F14F89711}">
      <dsp:nvSpPr>
        <dsp:cNvPr id="0" name=""/>
        <dsp:cNvSpPr/>
      </dsp:nvSpPr>
      <dsp:spPr>
        <a:xfrm>
          <a:off x="6039488" y="938953"/>
          <a:ext cx="1224148" cy="79569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 lastClr="FFFFFF"/>
              </a:solidFill>
              <a:latin typeface="Calibri" panose="020F0502020204030204"/>
              <a:ea typeface="+mn-ea"/>
              <a:cs typeface="+mn-cs"/>
            </a:rPr>
            <a:t>Set Clear Expectations</a:t>
          </a:r>
        </a:p>
      </dsp:txBody>
      <dsp:txXfrm>
        <a:off x="6078331" y="977796"/>
        <a:ext cx="1146462" cy="718010"/>
      </dsp:txXfrm>
    </dsp:sp>
    <dsp:sp modelId="{DDAB1AA1-C1C2-4DCA-A333-2AF7BEB75F30}">
      <dsp:nvSpPr>
        <dsp:cNvPr id="0" name=""/>
        <dsp:cNvSpPr/>
      </dsp:nvSpPr>
      <dsp:spPr>
        <a:xfrm>
          <a:off x="3155856" y="400130"/>
          <a:ext cx="3746686" cy="3746686"/>
        </a:xfrm>
        <a:custGeom>
          <a:avLst/>
          <a:gdLst/>
          <a:ahLst/>
          <a:cxnLst/>
          <a:rect l="0" t="0" r="0" b="0"/>
          <a:pathLst>
            <a:path>
              <a:moveTo>
                <a:pt x="3560581" y="1478520"/>
              </a:moveTo>
              <a:arcTo wR="1794292" hR="1794292" stAng="20991834" swAng="1216333"/>
            </a:path>
          </a:pathLst>
        </a:custGeom>
        <a:noFill/>
        <a:ln w="6350" cap="flat" cmpd="sng" algn="ctr">
          <a:solidFill>
            <a:srgbClr val="5B9BD5">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9CC9F087-AA3A-4807-A7B7-1E4048AC834A}">
      <dsp:nvSpPr>
        <dsp:cNvPr id="0" name=""/>
        <dsp:cNvSpPr/>
      </dsp:nvSpPr>
      <dsp:spPr>
        <a:xfrm>
          <a:off x="6039488" y="2812296"/>
          <a:ext cx="1224148" cy="79569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 lastClr="FFFFFF"/>
              </a:solidFill>
              <a:latin typeface="Calibri" panose="020F0502020204030204"/>
              <a:ea typeface="+mn-ea"/>
              <a:cs typeface="+mn-cs"/>
            </a:rPr>
            <a:t>Listen for Concern</a:t>
          </a:r>
        </a:p>
      </dsp:txBody>
      <dsp:txXfrm>
        <a:off x="6078331" y="2851139"/>
        <a:ext cx="1146462" cy="718010"/>
      </dsp:txXfrm>
    </dsp:sp>
    <dsp:sp modelId="{38EB2E5A-C260-4C6E-98DB-0D8A65F5893F}">
      <dsp:nvSpPr>
        <dsp:cNvPr id="0" name=""/>
        <dsp:cNvSpPr/>
      </dsp:nvSpPr>
      <dsp:spPr>
        <a:xfrm>
          <a:off x="3155856" y="400130"/>
          <a:ext cx="3746686" cy="3746686"/>
        </a:xfrm>
        <a:custGeom>
          <a:avLst/>
          <a:gdLst/>
          <a:ahLst/>
          <a:cxnLst/>
          <a:rect l="0" t="0" r="0" b="0"/>
          <a:pathLst>
            <a:path>
              <a:moveTo>
                <a:pt x="2936302" y="3178236"/>
              </a:moveTo>
              <a:arcTo wR="1794292" hR="1794292" stAng="3028263" swAng="925186"/>
            </a:path>
          </a:pathLst>
        </a:custGeom>
        <a:noFill/>
        <a:ln w="6350" cap="flat" cmpd="sng" algn="ctr">
          <a:solidFill>
            <a:srgbClr val="5B9BD5">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0851B975-870A-430B-B648-7EEB12CA84B6}">
      <dsp:nvSpPr>
        <dsp:cNvPr id="0" name=""/>
        <dsp:cNvSpPr/>
      </dsp:nvSpPr>
      <dsp:spPr>
        <a:xfrm>
          <a:off x="4417125" y="3748968"/>
          <a:ext cx="1224148" cy="79569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 lastClr="FFFFFF"/>
              </a:solidFill>
              <a:latin typeface="Calibri" panose="020F0502020204030204"/>
              <a:ea typeface="+mn-ea"/>
              <a:cs typeface="+mn-cs"/>
            </a:rPr>
            <a:t>Ask Clarifying Questions</a:t>
          </a:r>
        </a:p>
      </dsp:txBody>
      <dsp:txXfrm>
        <a:off x="4455968" y="3787811"/>
        <a:ext cx="1146462" cy="718010"/>
      </dsp:txXfrm>
    </dsp:sp>
    <dsp:sp modelId="{CC1F91E1-A03A-4DCF-BBA5-F6E0C648B981}">
      <dsp:nvSpPr>
        <dsp:cNvPr id="0" name=""/>
        <dsp:cNvSpPr/>
      </dsp:nvSpPr>
      <dsp:spPr>
        <a:xfrm>
          <a:off x="3155856" y="400130"/>
          <a:ext cx="3746686" cy="3746686"/>
        </a:xfrm>
        <a:custGeom>
          <a:avLst/>
          <a:gdLst/>
          <a:ahLst/>
          <a:cxnLst/>
          <a:rect l="0" t="0" r="0" b="0"/>
          <a:pathLst>
            <a:path>
              <a:moveTo>
                <a:pt x="1061365" y="3432066"/>
              </a:moveTo>
              <a:arcTo wR="1794292" hR="1794292" stAng="6846552" swAng="925186"/>
            </a:path>
          </a:pathLst>
        </a:custGeom>
        <a:noFill/>
        <a:ln w="6350" cap="flat" cmpd="sng" algn="ctr">
          <a:solidFill>
            <a:srgbClr val="5B9BD5">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3E46DE84-F675-4732-9A77-73796C799DDC}">
      <dsp:nvSpPr>
        <dsp:cNvPr id="0" name=""/>
        <dsp:cNvSpPr/>
      </dsp:nvSpPr>
      <dsp:spPr>
        <a:xfrm>
          <a:off x="2794762" y="2812296"/>
          <a:ext cx="1224148" cy="79569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 lastClr="FFFFFF"/>
              </a:solidFill>
              <a:latin typeface="Calibri" panose="020F0502020204030204"/>
              <a:ea typeface="+mn-ea"/>
              <a:cs typeface="+mn-cs"/>
            </a:rPr>
            <a:t>Restate Their Concern with Empathy </a:t>
          </a:r>
        </a:p>
      </dsp:txBody>
      <dsp:txXfrm>
        <a:off x="2833605" y="2851139"/>
        <a:ext cx="1146462" cy="718010"/>
      </dsp:txXfrm>
    </dsp:sp>
    <dsp:sp modelId="{11B26FB0-F1A7-40C3-8087-4C8DD6F5E0F8}">
      <dsp:nvSpPr>
        <dsp:cNvPr id="0" name=""/>
        <dsp:cNvSpPr/>
      </dsp:nvSpPr>
      <dsp:spPr>
        <a:xfrm>
          <a:off x="3155856" y="400130"/>
          <a:ext cx="3746686" cy="3746686"/>
        </a:xfrm>
        <a:custGeom>
          <a:avLst/>
          <a:gdLst/>
          <a:ahLst/>
          <a:cxnLst/>
          <a:rect l="0" t="0" r="0" b="0"/>
          <a:pathLst>
            <a:path>
              <a:moveTo>
                <a:pt x="28004" y="2110065"/>
              </a:moveTo>
              <a:arcTo wR="1794292" hR="1794292" stAng="10191834" swAng="1216333"/>
            </a:path>
          </a:pathLst>
        </a:custGeom>
        <a:noFill/>
        <a:ln w="6350" cap="flat" cmpd="sng" algn="ctr">
          <a:solidFill>
            <a:srgbClr val="5B9BD5">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9A117A4B-DCF7-47C9-A894-C9F1D6D1C9D0}">
      <dsp:nvSpPr>
        <dsp:cNvPr id="0" name=""/>
        <dsp:cNvSpPr/>
      </dsp:nvSpPr>
      <dsp:spPr>
        <a:xfrm>
          <a:off x="2794762" y="938953"/>
          <a:ext cx="1224148" cy="795696"/>
        </a:xfrm>
        <a:prstGeom prst="roundRect">
          <a:avLst/>
        </a:prstGeom>
        <a:solidFill>
          <a:srgbClr val="5B9BD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ysClr val="window" lastClr="FFFFFF"/>
              </a:solidFill>
              <a:latin typeface="Calibri" panose="020F0502020204030204"/>
              <a:ea typeface="+mn-ea"/>
              <a:cs typeface="+mn-cs"/>
            </a:rPr>
            <a:t>Negotiate if Possible</a:t>
          </a:r>
        </a:p>
      </dsp:txBody>
      <dsp:txXfrm>
        <a:off x="2833605" y="977796"/>
        <a:ext cx="1146462" cy="718010"/>
      </dsp:txXfrm>
    </dsp:sp>
    <dsp:sp modelId="{D28732D0-6E3A-4A2B-8E74-FC770314DDE1}">
      <dsp:nvSpPr>
        <dsp:cNvPr id="0" name=""/>
        <dsp:cNvSpPr/>
      </dsp:nvSpPr>
      <dsp:spPr>
        <a:xfrm>
          <a:off x="3155856" y="400130"/>
          <a:ext cx="3746686" cy="3746686"/>
        </a:xfrm>
        <a:custGeom>
          <a:avLst/>
          <a:gdLst/>
          <a:ahLst/>
          <a:cxnLst/>
          <a:rect l="0" t="0" r="0" b="0"/>
          <a:pathLst>
            <a:path>
              <a:moveTo>
                <a:pt x="652282" y="410349"/>
              </a:moveTo>
              <a:arcTo wR="1794292" hR="1794292" stAng="13828263" swAng="925186"/>
            </a:path>
          </a:pathLst>
        </a:custGeom>
        <a:noFill/>
        <a:ln w="6350" cap="flat" cmpd="sng" algn="ctr">
          <a:solidFill>
            <a:srgbClr val="5B9BD5">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47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3699266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878148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2B67EF-29E0-447D-9372-52175DF65424}"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090056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B67EF-29E0-447D-9372-52175DF65424}" type="datetimeFigureOut">
              <a:rPr lang="en-US" smtClean="0"/>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63BF2-05CE-4440-83BB-ED7554161BA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23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2B67EF-29E0-447D-9372-52175DF65424}"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44058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2B67EF-29E0-447D-9372-52175DF65424}" type="datetimeFigureOut">
              <a:rPr lang="en-US" smtClean="0"/>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40509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2B67EF-29E0-447D-9372-52175DF65424}" type="datetimeFigureOut">
              <a:rPr lang="en-US" smtClean="0"/>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927664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2B67EF-29E0-447D-9372-52175DF65424}" type="datetimeFigureOut">
              <a:rPr lang="en-US" smtClean="0"/>
              <a:t>10/15/2020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630025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62B67EF-29E0-447D-9372-52175DF65424}" type="datetimeFigureOut">
              <a:rPr lang="en-US" smtClean="0"/>
              <a:t>10/15/2020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9163BF2-05CE-4440-83BB-ED7554161BA6}" type="slidenum">
              <a:rPr lang="en-US" smtClean="0"/>
              <a:t>‹#›</a:t>
            </a:fld>
            <a:endParaRPr lang="en-US"/>
          </a:p>
        </p:txBody>
      </p:sp>
    </p:spTree>
    <p:extLst>
      <p:ext uri="{BB962C8B-B14F-4D97-AF65-F5344CB8AC3E}">
        <p14:creationId xmlns:p14="http://schemas.microsoft.com/office/powerpoint/2010/main" val="3346599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B67EF-29E0-447D-9372-52175DF65424}" type="datetimeFigureOut">
              <a:rPr lang="en-US" smtClean="0"/>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63BF2-05CE-4440-83BB-ED7554161BA6}" type="slidenum">
              <a:rPr lang="en-US" smtClean="0"/>
              <a:t>‹#›</a:t>
            </a:fld>
            <a:endParaRPr lang="en-US"/>
          </a:p>
        </p:txBody>
      </p:sp>
    </p:spTree>
    <p:extLst>
      <p:ext uri="{BB962C8B-B14F-4D97-AF65-F5344CB8AC3E}">
        <p14:creationId xmlns:p14="http://schemas.microsoft.com/office/powerpoint/2010/main" val="105023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62B67EF-29E0-447D-9372-52175DF65424}" type="datetimeFigureOut">
              <a:rPr lang="en-US" smtClean="0"/>
              <a:t>10/15/2020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9163BF2-05CE-4440-83BB-ED7554161BA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096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arylscounseling@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pdfamily.com/content/karpman-drama-triangle"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le.utah.gov/xcode/Title77/Chapter36/77-36-S1.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gottman.com/blog/the-four-horsemen-recognizing-criticism-contempt-defensiveness-and-stonewall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A12A38-E269-407B-9551-269CEE9061BA}"/>
              </a:ext>
            </a:extLst>
          </p:cNvPr>
          <p:cNvSpPr>
            <a:spLocks noGrp="1"/>
          </p:cNvSpPr>
          <p:nvPr>
            <p:ph type="ctrTitle"/>
          </p:nvPr>
        </p:nvSpPr>
        <p:spPr>
          <a:xfrm>
            <a:off x="1524000" y="3574473"/>
            <a:ext cx="9144000" cy="2535381"/>
          </a:xfrm>
        </p:spPr>
        <p:txBody>
          <a:bodyPr>
            <a:normAutofit fontScale="90000"/>
          </a:bodyPr>
          <a:lstStyle/>
          <a:p>
            <a:pPr algn="ctr"/>
            <a:r>
              <a:rPr lang="en-US" dirty="0"/>
              <a:t/>
            </a:r>
            <a:br>
              <a:rPr lang="en-US" dirty="0"/>
            </a:br>
            <a:r>
              <a:rPr lang="en-US" dirty="0"/>
              <a:t/>
            </a:r>
            <a:br>
              <a:rPr lang="en-US" dirty="0"/>
            </a:br>
            <a:r>
              <a:rPr lang="en-US" dirty="0" smtClean="0"/>
              <a:t>Conflict Repair &amp; </a:t>
            </a:r>
            <a:br>
              <a:rPr lang="en-US" dirty="0" smtClean="0"/>
            </a:br>
            <a:r>
              <a:rPr lang="en-US" dirty="0" smtClean="0"/>
              <a:t>Management for Couples  </a:t>
            </a:r>
            <a:br>
              <a:rPr lang="en-US" dirty="0" smtClean="0"/>
            </a:br>
            <a:r>
              <a:rPr lang="en-US" dirty="0"/>
              <a:t/>
            </a:r>
            <a:br>
              <a:rPr lang="en-US" dirty="0"/>
            </a:br>
            <a:r>
              <a:rPr lang="en-US" sz="4400" dirty="0" smtClean="0">
                <a:latin typeface="AR BLANCA" panose="02000000000000000000" pitchFamily="2" charset="0"/>
              </a:rPr>
              <a:t>CARYL WARD LCMHC, CFLE</a:t>
            </a:r>
            <a:br>
              <a:rPr lang="en-US" sz="4400" dirty="0" smtClean="0">
                <a:latin typeface="AR BLANCA" panose="02000000000000000000" pitchFamily="2" charset="0"/>
              </a:rPr>
            </a:br>
            <a:r>
              <a:rPr lang="en-US" sz="4400" dirty="0" smtClean="0">
                <a:latin typeface="AR BLANCA" panose="02000000000000000000" pitchFamily="2" charset="0"/>
                <a:hlinkClick r:id="rId2"/>
              </a:rPr>
              <a:t>carylscounseling@gmail.com</a:t>
            </a:r>
            <a:r>
              <a:rPr lang="en-US" sz="4400" dirty="0" smtClean="0">
                <a:latin typeface="AR BLANCA" panose="02000000000000000000" pitchFamily="2" charset="0"/>
              </a:rPr>
              <a:t> </a:t>
            </a:r>
            <a:br>
              <a:rPr lang="en-US" sz="4400" dirty="0" smtClean="0">
                <a:latin typeface="AR BLANCA" panose="02000000000000000000" pitchFamily="2" charset="0"/>
              </a:rPr>
            </a:br>
            <a:r>
              <a:rPr lang="en-US" sz="4400" dirty="0" smtClean="0">
                <a:latin typeface="AR BLANCA" panose="02000000000000000000" pitchFamily="2" charset="0"/>
              </a:rPr>
              <a:t>801.999.0179 cell</a:t>
            </a:r>
            <a:br>
              <a:rPr lang="en-US" sz="4400" dirty="0" smtClean="0">
                <a:latin typeface="AR BLANCA" panose="02000000000000000000" pitchFamily="2" charset="0"/>
              </a:rPr>
            </a:br>
            <a:endParaRPr lang="en-US" sz="4400" dirty="0">
              <a:solidFill>
                <a:schemeClr val="accent1"/>
              </a:solidFill>
              <a:latin typeface="AR BLANCA" panose="02000000000000000000" pitchFamily="2" charset="0"/>
            </a:endParaRPr>
          </a:p>
        </p:txBody>
      </p:sp>
    </p:spTree>
    <p:extLst>
      <p:ext uri="{BB962C8B-B14F-4D97-AF65-F5344CB8AC3E}">
        <p14:creationId xmlns:p14="http://schemas.microsoft.com/office/powerpoint/2010/main" val="724285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Myths </a:t>
            </a:r>
            <a:endParaRPr lang="en-US" dirty="0"/>
          </a:p>
        </p:txBody>
      </p:sp>
      <p:sp>
        <p:nvSpPr>
          <p:cNvPr id="3" name="Content Placeholder 2"/>
          <p:cNvSpPr>
            <a:spLocks noGrp="1"/>
          </p:cNvSpPr>
          <p:nvPr>
            <p:ph idx="1"/>
          </p:nvPr>
        </p:nvSpPr>
        <p:spPr>
          <a:xfrm>
            <a:off x="838199" y="1825625"/>
            <a:ext cx="10695709" cy="4492048"/>
          </a:xfrm>
        </p:spPr>
        <p:txBody>
          <a:bodyPr/>
          <a:lstStyle/>
          <a:p>
            <a:r>
              <a:rPr lang="en-US" sz="3200" dirty="0"/>
              <a:t>Conflict will lead to….anger, blame, resentment, etc. </a:t>
            </a:r>
          </a:p>
          <a:p>
            <a:r>
              <a:rPr lang="en-US" sz="3200" dirty="0"/>
              <a:t>Conflict needs to be addressed immediately</a:t>
            </a:r>
          </a:p>
          <a:p>
            <a:r>
              <a:rPr lang="en-US" sz="3200" dirty="0" smtClean="0"/>
              <a:t>Conflict is not normal</a:t>
            </a:r>
          </a:p>
          <a:p>
            <a:r>
              <a:rPr lang="en-US" sz="3200" dirty="0" smtClean="0"/>
              <a:t>Conflict is not safe</a:t>
            </a:r>
          </a:p>
          <a:p>
            <a:r>
              <a:rPr lang="en-US" sz="3200" dirty="0" smtClean="0"/>
              <a:t>Conflict is better when avoided</a:t>
            </a:r>
          </a:p>
          <a:p>
            <a:r>
              <a:rPr lang="en-US" sz="3200" dirty="0" smtClean="0"/>
              <a:t>Conflict needs to be solved/fixed</a:t>
            </a:r>
          </a:p>
          <a:p>
            <a:pPr marL="0" indent="0">
              <a:buNone/>
            </a:pPr>
            <a:r>
              <a:rPr lang="en-US" dirty="0" smtClean="0"/>
              <a: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44731">
            <a:off x="6825201" y="3611348"/>
            <a:ext cx="4540456" cy="2474548"/>
          </a:xfrm>
          <a:prstGeom prst="rect">
            <a:avLst/>
          </a:prstGeom>
        </p:spPr>
      </p:pic>
    </p:spTree>
    <p:extLst>
      <p:ext uri="{BB962C8B-B14F-4D97-AF65-F5344CB8AC3E}">
        <p14:creationId xmlns:p14="http://schemas.microsoft.com/office/powerpoint/2010/main" val="1371619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03578"/>
          </a:xfrm>
        </p:spPr>
        <p:txBody>
          <a:bodyPr/>
          <a:lstStyle/>
          <a:p>
            <a:r>
              <a:rPr lang="en-US" dirty="0" smtClean="0"/>
              <a:t>Conflict Cycle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0681730"/>
              </p:ext>
            </p:extLst>
          </p:nvPr>
        </p:nvGraphicFramePr>
        <p:xfrm>
          <a:off x="1096963" y="1603332"/>
          <a:ext cx="10058400" cy="4546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476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31874"/>
          </a:xfrm>
        </p:spPr>
        <p:txBody>
          <a:bodyPr>
            <a:normAutofit/>
          </a:bodyPr>
          <a:lstStyle/>
          <a:p>
            <a:r>
              <a:rPr lang="en-US" dirty="0" smtClean="0"/>
              <a:t>How to Manage the Root Issues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98086" y="1859323"/>
            <a:ext cx="4544478" cy="4351338"/>
          </a:xfrm>
        </p:spPr>
      </p:pic>
      <p:sp>
        <p:nvSpPr>
          <p:cNvPr id="5" name="TextBox 4"/>
          <p:cNvSpPr txBox="1"/>
          <p:nvPr/>
        </p:nvSpPr>
        <p:spPr>
          <a:xfrm flipH="1">
            <a:off x="7502849" y="1859323"/>
            <a:ext cx="3682892" cy="861774"/>
          </a:xfrm>
          <a:prstGeom prst="rect">
            <a:avLst/>
          </a:prstGeom>
          <a:noFill/>
        </p:spPr>
        <p:txBody>
          <a:bodyPr wrap="square" rtlCol="0">
            <a:spAutoFit/>
          </a:bodyPr>
          <a:lstStyle/>
          <a:p>
            <a:r>
              <a:rPr lang="en-US" sz="3200" dirty="0" smtClean="0"/>
              <a:t>Leafy Issue</a:t>
            </a:r>
          </a:p>
          <a:p>
            <a:r>
              <a:rPr lang="en-US" dirty="0" smtClean="0"/>
              <a:t>Failed relationships, Financial Issues</a:t>
            </a:r>
            <a:endParaRPr lang="en-US" dirty="0"/>
          </a:p>
        </p:txBody>
      </p:sp>
      <p:sp>
        <p:nvSpPr>
          <p:cNvPr id="7" name="TextBox 6"/>
          <p:cNvSpPr txBox="1"/>
          <p:nvPr/>
        </p:nvSpPr>
        <p:spPr>
          <a:xfrm>
            <a:off x="477983" y="3742606"/>
            <a:ext cx="3657600" cy="861774"/>
          </a:xfrm>
          <a:prstGeom prst="rect">
            <a:avLst/>
          </a:prstGeom>
          <a:noFill/>
        </p:spPr>
        <p:txBody>
          <a:bodyPr wrap="square" rtlCol="0">
            <a:spAutoFit/>
          </a:bodyPr>
          <a:lstStyle/>
          <a:p>
            <a:r>
              <a:rPr lang="en-US" sz="3200" dirty="0" smtClean="0"/>
              <a:t>Trunk 2</a:t>
            </a:r>
            <a:r>
              <a:rPr lang="en-US" sz="3200" baseline="30000" dirty="0" smtClean="0"/>
              <a:t>nd</a:t>
            </a:r>
            <a:r>
              <a:rPr lang="en-US" sz="3200" dirty="0" smtClean="0"/>
              <a:t> Emotions</a:t>
            </a:r>
          </a:p>
          <a:p>
            <a:r>
              <a:rPr lang="en-US" dirty="0" smtClean="0"/>
              <a:t>Hurt, Inadequate, Raw, Stuck</a:t>
            </a:r>
            <a:endParaRPr lang="en-US" dirty="0"/>
          </a:p>
        </p:txBody>
      </p:sp>
      <p:sp>
        <p:nvSpPr>
          <p:cNvPr id="9" name="TextBox 8"/>
          <p:cNvSpPr txBox="1"/>
          <p:nvPr/>
        </p:nvSpPr>
        <p:spPr>
          <a:xfrm>
            <a:off x="7077205" y="5093858"/>
            <a:ext cx="4384110" cy="1077218"/>
          </a:xfrm>
          <a:prstGeom prst="rect">
            <a:avLst/>
          </a:prstGeom>
          <a:noFill/>
        </p:spPr>
        <p:txBody>
          <a:bodyPr wrap="square" rtlCol="0">
            <a:spAutoFit/>
          </a:bodyPr>
          <a:lstStyle/>
          <a:p>
            <a:r>
              <a:rPr lang="en-US" sz="3200" dirty="0" smtClean="0"/>
              <a:t>Root Issue</a:t>
            </a:r>
          </a:p>
          <a:p>
            <a:r>
              <a:rPr lang="en-US" dirty="0" smtClean="0"/>
              <a:t>Loss, Grief, Trauma, Self-Concept, Shame</a:t>
            </a:r>
            <a:r>
              <a:rPr lang="en-US" sz="3200" dirty="0" smtClean="0"/>
              <a:t> </a:t>
            </a:r>
            <a:endParaRPr lang="en-US" sz="3200" dirty="0"/>
          </a:p>
        </p:txBody>
      </p:sp>
    </p:spTree>
    <p:extLst>
      <p:ext uri="{BB962C8B-B14F-4D97-AF65-F5344CB8AC3E}">
        <p14:creationId xmlns:p14="http://schemas.microsoft.com/office/powerpoint/2010/main" val="455635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23097"/>
          </a:xfrm>
        </p:spPr>
        <p:txBody>
          <a:bodyPr/>
          <a:lstStyle/>
          <a:p>
            <a:r>
              <a:rPr lang="en-US" dirty="0" smtClean="0"/>
              <a:t>Gottman 4 Horseman </a:t>
            </a:r>
            <a:endParaRPr lang="en-US" dirty="0"/>
          </a:p>
        </p:txBody>
      </p:sp>
      <p:pic>
        <p:nvPicPr>
          <p:cNvPr id="1026" name="Picture 2" descr="What's Your Hot Button With Partners? | Say It Bette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22192" y="1943577"/>
            <a:ext cx="5148339" cy="41186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27567" y="1792288"/>
            <a:ext cx="6092434" cy="4815840"/>
          </a:xfrm>
          <a:prstGeom prst="rect">
            <a:avLst/>
          </a:prstGeom>
        </p:spPr>
      </p:pic>
    </p:spTree>
    <p:extLst>
      <p:ext uri="{BB962C8B-B14F-4D97-AF65-F5344CB8AC3E}">
        <p14:creationId xmlns:p14="http://schemas.microsoft.com/office/powerpoint/2010/main" val="1421857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What Happens to You…</a:t>
            </a:r>
            <a:endParaRPr lang="en-US" dirty="0">
              <a:latin typeface="+mn-lt"/>
            </a:endParaRPr>
          </a:p>
        </p:txBody>
      </p:sp>
      <p:sp>
        <p:nvSpPr>
          <p:cNvPr id="3" name="Content Placeholder 2"/>
          <p:cNvSpPr>
            <a:spLocks noGrp="1"/>
          </p:cNvSpPr>
          <p:nvPr>
            <p:ph idx="1"/>
          </p:nvPr>
        </p:nvSpPr>
        <p:spPr>
          <a:xfrm>
            <a:off x="838200" y="1825625"/>
            <a:ext cx="11353800" cy="4351338"/>
          </a:xfrm>
        </p:spPr>
        <p:txBody>
          <a:bodyPr>
            <a:normAutofit/>
          </a:bodyPr>
          <a:lstStyle/>
          <a:p>
            <a:pPr fontAlgn="base"/>
            <a:r>
              <a:rPr lang="en-US" dirty="0"/>
              <a:t>You’re emotionally affected by their </a:t>
            </a:r>
            <a:r>
              <a:rPr lang="en-US" dirty="0" smtClean="0"/>
              <a:t>drama </a:t>
            </a:r>
            <a:r>
              <a:rPr lang="en-US" dirty="0" smtClean="0">
                <a:solidFill>
                  <a:srgbClr val="FF0000"/>
                </a:solidFill>
              </a:rPr>
              <a:t>(shut down)</a:t>
            </a:r>
            <a:endParaRPr lang="en-US" dirty="0">
              <a:solidFill>
                <a:srgbClr val="FF0000"/>
              </a:solidFill>
            </a:endParaRPr>
          </a:p>
          <a:p>
            <a:pPr fontAlgn="base"/>
            <a:r>
              <a:rPr lang="en-US" dirty="0"/>
              <a:t>You dread </a:t>
            </a:r>
            <a:r>
              <a:rPr lang="en-US" dirty="0" smtClean="0"/>
              <a:t>(fear</a:t>
            </a:r>
            <a:r>
              <a:rPr lang="en-US" dirty="0"/>
              <a:t>) being around </a:t>
            </a:r>
            <a:r>
              <a:rPr lang="en-US" dirty="0" smtClean="0"/>
              <a:t>them </a:t>
            </a:r>
            <a:r>
              <a:rPr lang="en-US" dirty="0" smtClean="0">
                <a:solidFill>
                  <a:srgbClr val="FF0000"/>
                </a:solidFill>
              </a:rPr>
              <a:t>(avoid) </a:t>
            </a:r>
            <a:endParaRPr lang="en-US" dirty="0">
              <a:solidFill>
                <a:srgbClr val="FF0000"/>
              </a:solidFill>
            </a:endParaRPr>
          </a:p>
          <a:p>
            <a:pPr fontAlgn="base"/>
            <a:r>
              <a:rPr lang="en-US" dirty="0"/>
              <a:t>You’re exhausted or you feel angry while you’re with them or after your </a:t>
            </a:r>
            <a:r>
              <a:rPr lang="en-US" dirty="0" smtClean="0"/>
              <a:t>interaction </a:t>
            </a:r>
            <a:r>
              <a:rPr lang="en-US" dirty="0" smtClean="0">
                <a:solidFill>
                  <a:srgbClr val="FF0000"/>
                </a:solidFill>
              </a:rPr>
              <a:t>(drained)</a:t>
            </a:r>
            <a:endParaRPr lang="en-US" dirty="0">
              <a:solidFill>
                <a:srgbClr val="FF0000"/>
              </a:solidFill>
            </a:endParaRPr>
          </a:p>
          <a:p>
            <a:pPr fontAlgn="base"/>
            <a:r>
              <a:rPr lang="en-US" dirty="0"/>
              <a:t>You feel bad or ashamed about </a:t>
            </a:r>
            <a:r>
              <a:rPr lang="en-US" dirty="0" smtClean="0"/>
              <a:t>yourself </a:t>
            </a:r>
            <a:r>
              <a:rPr lang="en-US" dirty="0" smtClean="0">
                <a:solidFill>
                  <a:srgbClr val="FF0000"/>
                </a:solidFill>
              </a:rPr>
              <a:t>(worthless) </a:t>
            </a:r>
            <a:endParaRPr lang="en-US" dirty="0">
              <a:solidFill>
                <a:srgbClr val="FF0000"/>
              </a:solidFill>
            </a:endParaRPr>
          </a:p>
          <a:p>
            <a:pPr fontAlgn="base"/>
            <a:r>
              <a:rPr lang="en-US" dirty="0"/>
              <a:t>You’re stuck in a cycle of trying to rescue, fix or </a:t>
            </a:r>
            <a:r>
              <a:rPr lang="en-US" dirty="0" smtClean="0"/>
              <a:t>be the care-giver </a:t>
            </a:r>
            <a:r>
              <a:rPr lang="en-US" dirty="0" smtClean="0">
                <a:solidFill>
                  <a:srgbClr val="FF0000"/>
                </a:solidFill>
              </a:rPr>
              <a:t>(syndrome)</a:t>
            </a:r>
          </a:p>
          <a:p>
            <a:r>
              <a:rPr lang="en-US" dirty="0" smtClean="0"/>
              <a:t>Loose your values </a:t>
            </a:r>
            <a:r>
              <a:rPr lang="en-US" dirty="0" smtClean="0">
                <a:solidFill>
                  <a:srgbClr val="FF0000"/>
                </a:solidFill>
              </a:rPr>
              <a:t>(self-worth)</a:t>
            </a:r>
          </a:p>
          <a:p>
            <a:r>
              <a:rPr lang="en-US" dirty="0" smtClean="0"/>
              <a:t>Become burnt-out </a:t>
            </a:r>
            <a:r>
              <a:rPr lang="en-US" dirty="0" smtClean="0">
                <a:solidFill>
                  <a:srgbClr val="FF0000"/>
                </a:solidFill>
              </a:rPr>
              <a:t>(relationship burnout, FFF)</a:t>
            </a:r>
          </a:p>
          <a:p>
            <a:r>
              <a:rPr lang="en-US" dirty="0" smtClean="0"/>
              <a:t>You enter a syndrome </a:t>
            </a:r>
            <a:r>
              <a:rPr lang="en-US" dirty="0" smtClean="0">
                <a:solidFill>
                  <a:srgbClr val="FF0000"/>
                </a:solidFill>
              </a:rPr>
              <a:t>(codependent)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5825" y="4166326"/>
            <a:ext cx="3539855" cy="2010637"/>
          </a:xfrm>
          <a:prstGeom prst="rect">
            <a:avLst/>
          </a:prstGeom>
        </p:spPr>
      </p:pic>
    </p:spTree>
    <p:extLst>
      <p:ext uri="{BB962C8B-B14F-4D97-AF65-F5344CB8AC3E}">
        <p14:creationId xmlns:p14="http://schemas.microsoft.com/office/powerpoint/2010/main" val="51748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77" y="150313"/>
            <a:ext cx="11028123" cy="751562"/>
          </a:xfrm>
        </p:spPr>
        <p:txBody>
          <a:bodyPr>
            <a:normAutofit/>
          </a:bodyPr>
          <a:lstStyle/>
          <a:p>
            <a:r>
              <a:rPr lang="en-US" dirty="0">
                <a:latin typeface="Times New Roman" panose="02020603050405020304" pitchFamily="18" charset="0"/>
                <a:ea typeface="Calibri" panose="020F0502020204030204" pitchFamily="34" charset="0"/>
                <a:cs typeface="Times New Roman" panose="02020603050405020304" pitchFamily="18" charset="0"/>
              </a:rPr>
              <a:t>Stephan </a:t>
            </a:r>
            <a:r>
              <a:rPr lang="en-US" dirty="0" err="1" smtClean="0">
                <a:latin typeface="Times New Roman" panose="02020603050405020304" pitchFamily="18" charset="0"/>
                <a:ea typeface="Calibri" panose="020F0502020204030204" pitchFamily="34" charset="0"/>
                <a:cs typeface="Times New Roman" panose="02020603050405020304" pitchFamily="18" charset="0"/>
              </a:rPr>
              <a:t>Kapman</a:t>
            </a:r>
            <a:r>
              <a:rPr lang="en-US" dirty="0" smtClean="0">
                <a:latin typeface="Times New Roman" panose="02020603050405020304" pitchFamily="18" charset="0"/>
                <a:ea typeface="Calibri" panose="020F0502020204030204" pitchFamily="34" charset="0"/>
                <a:cs typeface="Times New Roman" panose="02020603050405020304" pitchFamily="18" charset="0"/>
              </a:rPr>
              <a:t> Conflict Triangle </a:t>
            </a:r>
            <a:endParaRPr lang="en-US" dirty="0"/>
          </a:p>
        </p:txBody>
      </p:sp>
      <p:pic>
        <p:nvPicPr>
          <p:cNvPr id="4" name="Content Placeholder 3" descr="Karpman Drama Triangle | Drama triangle, Psychology, Words"/>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4583" y="1129335"/>
            <a:ext cx="5590309" cy="5091545"/>
          </a:xfrm>
          <a:prstGeom prst="rect">
            <a:avLst/>
          </a:prstGeom>
          <a:noFill/>
          <a:ln>
            <a:noFill/>
          </a:ln>
        </p:spPr>
      </p:pic>
    </p:spTree>
    <p:extLst>
      <p:ext uri="{BB962C8B-B14F-4D97-AF65-F5344CB8AC3E}">
        <p14:creationId xmlns:p14="http://schemas.microsoft.com/office/powerpoint/2010/main" val="4230010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87686"/>
          </a:xfrm>
        </p:spPr>
        <p:txBody>
          <a:bodyPr>
            <a:normAutofit fontScale="90000"/>
          </a:bodyPr>
          <a:lstStyle/>
          <a:p>
            <a:r>
              <a:rPr lang="en-US" dirty="0">
                <a:latin typeface="Times New Roman" panose="02020603050405020304" pitchFamily="18" charset="0"/>
                <a:ea typeface="Calibri" panose="020F0502020204030204" pitchFamily="34" charset="0"/>
              </a:rPr>
              <a:t>Parent/Child/Adult Relationship </a:t>
            </a:r>
            <a:br>
              <a:rPr lang="en-US" dirty="0">
                <a:latin typeface="Times New Roman" panose="02020603050405020304" pitchFamily="18" charset="0"/>
                <a:ea typeface="Calibri" panose="020F0502020204030204" pitchFamily="34" charset="0"/>
              </a:rPr>
            </a:br>
            <a:endParaRPr lang="en-US" dirty="0"/>
          </a:p>
        </p:txBody>
      </p:sp>
      <p:sp>
        <p:nvSpPr>
          <p:cNvPr id="3" name="Content Placeholder 2"/>
          <p:cNvSpPr>
            <a:spLocks noGrp="1"/>
          </p:cNvSpPr>
          <p:nvPr>
            <p:ph idx="1"/>
          </p:nvPr>
        </p:nvSpPr>
        <p:spPr>
          <a:xfrm>
            <a:off x="838200" y="1027134"/>
            <a:ext cx="10515600" cy="5378945"/>
          </a:xfrm>
        </p:spPr>
        <p:txBody>
          <a:bodyPr/>
          <a:lstStyle/>
          <a:p>
            <a:pPr marL="0" indent="0" algn="ctr">
              <a:buNone/>
            </a:pPr>
            <a:r>
              <a:rPr lang="en-US" dirty="0" smtClean="0">
                <a:latin typeface="Times New Roman" panose="02020603050405020304" pitchFamily="18" charset="0"/>
                <a:ea typeface="Calibri" panose="020F0502020204030204" pitchFamily="34" charset="0"/>
              </a:rPr>
              <a:t>STOP </a:t>
            </a:r>
            <a:r>
              <a:rPr lang="en-US" dirty="0">
                <a:latin typeface="Times New Roman" panose="02020603050405020304" pitchFamily="18" charset="0"/>
                <a:ea typeface="Calibri" panose="020F0502020204030204" pitchFamily="34" charset="0"/>
              </a:rPr>
              <a:t>the </a:t>
            </a:r>
            <a:r>
              <a:rPr lang="en-US" dirty="0" smtClean="0">
                <a:latin typeface="Times New Roman" panose="02020603050405020304" pitchFamily="18" charset="0"/>
                <a:ea typeface="Calibri" panose="020F0502020204030204" pitchFamily="34" charset="0"/>
              </a:rPr>
              <a:t>Drama/TRAUMA </a:t>
            </a:r>
            <a:r>
              <a:rPr lang="en-US" dirty="0">
                <a:latin typeface="Times New Roman" panose="02020603050405020304" pitchFamily="18" charset="0"/>
                <a:ea typeface="Calibri" panose="020F0502020204030204" pitchFamily="34" charset="0"/>
              </a:rPr>
              <a:t>by Coaching and Challenging and </a:t>
            </a:r>
            <a:r>
              <a:rPr lang="en-US" dirty="0" smtClean="0">
                <a:latin typeface="Times New Roman" panose="02020603050405020304" pitchFamily="18" charset="0"/>
                <a:ea typeface="Calibri" panose="020F0502020204030204" pitchFamily="34" charset="0"/>
              </a:rPr>
              <a:t>Staying </a:t>
            </a:r>
            <a:r>
              <a:rPr lang="en-US" dirty="0">
                <a:latin typeface="Times New Roman" panose="02020603050405020304" pitchFamily="18" charset="0"/>
                <a:ea typeface="Calibri" panose="020F0502020204030204" pitchFamily="34" charset="0"/>
              </a:rPr>
              <a:t>in YOUR </a:t>
            </a:r>
            <a:r>
              <a:rPr lang="en-US" dirty="0" smtClean="0">
                <a:latin typeface="Times New Roman" panose="02020603050405020304" pitchFamily="18" charset="0"/>
                <a:ea typeface="Calibri" panose="020F0502020204030204" pitchFamily="34" charset="0"/>
              </a:rPr>
              <a:t>Role</a:t>
            </a:r>
            <a:r>
              <a:rPr lang="en-US" sz="4000" dirty="0" smtClean="0">
                <a:latin typeface="Times New Roman" panose="02020603050405020304" pitchFamily="18" charset="0"/>
                <a:ea typeface="Calibri" panose="020F0502020204030204" pitchFamily="34" charset="0"/>
              </a:rPr>
              <a:t> </a:t>
            </a:r>
            <a:endParaRPr lang="en-US" dirty="0"/>
          </a:p>
        </p:txBody>
      </p:sp>
      <p:sp>
        <p:nvSpPr>
          <p:cNvPr id="5" name="Flowchart: Merge 4"/>
          <p:cNvSpPr/>
          <p:nvPr/>
        </p:nvSpPr>
        <p:spPr>
          <a:xfrm flipH="1">
            <a:off x="3845700" y="2296106"/>
            <a:ext cx="4914588" cy="3455965"/>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Sequential Access Storage 5"/>
          <p:cNvSpPr/>
          <p:nvPr/>
        </p:nvSpPr>
        <p:spPr>
          <a:xfrm>
            <a:off x="1579113" y="2377478"/>
            <a:ext cx="1471807" cy="1061256"/>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Parent</a:t>
            </a:r>
            <a:endParaRPr lang="en-US" dirty="0"/>
          </a:p>
        </p:txBody>
      </p:sp>
      <p:sp>
        <p:nvSpPr>
          <p:cNvPr id="7" name="Flowchart: Sequential Access Storage 6"/>
          <p:cNvSpPr/>
          <p:nvPr/>
        </p:nvSpPr>
        <p:spPr>
          <a:xfrm>
            <a:off x="9193167" y="2495208"/>
            <a:ext cx="1402914" cy="110513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Adult</a:t>
            </a:r>
            <a:endParaRPr lang="en-US" dirty="0"/>
          </a:p>
        </p:txBody>
      </p:sp>
      <p:sp>
        <p:nvSpPr>
          <p:cNvPr id="8" name="Flowchart: Sequential Access Storage 7"/>
          <p:cNvSpPr/>
          <p:nvPr/>
        </p:nvSpPr>
        <p:spPr>
          <a:xfrm>
            <a:off x="4262086" y="5395833"/>
            <a:ext cx="1402914" cy="1105138"/>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Child</a:t>
            </a:r>
            <a:endParaRPr lang="en-US" dirty="0"/>
          </a:p>
        </p:txBody>
      </p:sp>
      <p:sp>
        <p:nvSpPr>
          <p:cNvPr id="9" name="TextBox 8"/>
          <p:cNvSpPr txBox="1"/>
          <p:nvPr/>
        </p:nvSpPr>
        <p:spPr>
          <a:xfrm>
            <a:off x="2943616" y="2863111"/>
            <a:ext cx="1255302" cy="369332"/>
          </a:xfrm>
          <a:prstGeom prst="rect">
            <a:avLst/>
          </a:prstGeom>
          <a:noFill/>
        </p:spPr>
        <p:txBody>
          <a:bodyPr wrap="square" rtlCol="0">
            <a:spAutoFit/>
          </a:bodyPr>
          <a:lstStyle/>
          <a:p>
            <a:r>
              <a:rPr lang="en-US" b="1" dirty="0" smtClean="0"/>
              <a:t>Challenger</a:t>
            </a:r>
            <a:endParaRPr lang="en-US" b="1" dirty="0"/>
          </a:p>
        </p:txBody>
      </p:sp>
      <p:sp>
        <p:nvSpPr>
          <p:cNvPr id="10" name="TextBox 9"/>
          <p:cNvSpPr txBox="1"/>
          <p:nvPr/>
        </p:nvSpPr>
        <p:spPr>
          <a:xfrm>
            <a:off x="8459301" y="2971387"/>
            <a:ext cx="997850" cy="369332"/>
          </a:xfrm>
          <a:prstGeom prst="rect">
            <a:avLst/>
          </a:prstGeom>
          <a:noFill/>
        </p:spPr>
        <p:txBody>
          <a:bodyPr wrap="square" rtlCol="0">
            <a:spAutoFit/>
          </a:bodyPr>
          <a:lstStyle/>
          <a:p>
            <a:r>
              <a:rPr lang="en-US" b="1" dirty="0" smtClean="0"/>
              <a:t>Coach</a:t>
            </a:r>
            <a:endParaRPr lang="en-US" b="1" dirty="0"/>
          </a:p>
        </p:txBody>
      </p:sp>
      <p:sp>
        <p:nvSpPr>
          <p:cNvPr id="11" name="TextBox 10"/>
          <p:cNvSpPr txBox="1"/>
          <p:nvPr/>
        </p:nvSpPr>
        <p:spPr>
          <a:xfrm>
            <a:off x="6472096" y="5846963"/>
            <a:ext cx="1164920" cy="369332"/>
          </a:xfrm>
          <a:prstGeom prst="rect">
            <a:avLst/>
          </a:prstGeom>
          <a:noFill/>
        </p:spPr>
        <p:txBody>
          <a:bodyPr wrap="square" rtlCol="0">
            <a:spAutoFit/>
          </a:bodyPr>
          <a:lstStyle/>
          <a:p>
            <a:r>
              <a:rPr lang="en-US" b="1" dirty="0" err="1" smtClean="0"/>
              <a:t>Thriver</a:t>
            </a:r>
            <a:endParaRPr lang="en-US" b="1" dirty="0"/>
          </a:p>
        </p:txBody>
      </p:sp>
      <p:sp>
        <p:nvSpPr>
          <p:cNvPr id="12" name="TextBox 11"/>
          <p:cNvSpPr txBox="1"/>
          <p:nvPr/>
        </p:nvSpPr>
        <p:spPr>
          <a:xfrm>
            <a:off x="4981288" y="3431750"/>
            <a:ext cx="2668043" cy="646331"/>
          </a:xfrm>
          <a:prstGeom prst="rect">
            <a:avLst/>
          </a:prstGeom>
          <a:noFill/>
        </p:spPr>
        <p:txBody>
          <a:bodyPr wrap="square" rtlCol="0">
            <a:spAutoFit/>
          </a:bodyPr>
          <a:lstStyle/>
          <a:p>
            <a:pPr algn="ctr"/>
            <a:r>
              <a:rPr lang="en-US" dirty="0" smtClean="0"/>
              <a:t>Be the One to Change the Conflict and Get OUT</a:t>
            </a:r>
            <a:endParaRPr lang="en-US" dirty="0"/>
          </a:p>
        </p:txBody>
      </p:sp>
      <p:sp>
        <p:nvSpPr>
          <p:cNvPr id="13" name="Multiply 12"/>
          <p:cNvSpPr/>
          <p:nvPr/>
        </p:nvSpPr>
        <p:spPr>
          <a:xfrm>
            <a:off x="3050920" y="1828800"/>
            <a:ext cx="55535" cy="457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2621487" y="1027134"/>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3151" y="3718075"/>
            <a:ext cx="3885767" cy="2031325"/>
          </a:xfrm>
          <a:prstGeom prst="rect">
            <a:avLst/>
          </a:prstGeom>
          <a:noFill/>
        </p:spPr>
        <p:txBody>
          <a:bodyPr wrap="square" rtlCol="0">
            <a:spAutoFit/>
          </a:bodyPr>
          <a:lstStyle/>
          <a:p>
            <a:r>
              <a:rPr lang="en-US" dirty="0" smtClean="0"/>
              <a:t>Transactional analysis is based on the idea that one’s behavior and social relationship reflects an exchange between parental (critical/nurturing), adult (rational) and childlike (intuitive/dependent) aspects of personality developed early in life. </a:t>
            </a:r>
            <a:endParaRPr lang="en-US" dirty="0"/>
          </a:p>
        </p:txBody>
      </p:sp>
    </p:spTree>
    <p:extLst>
      <p:ext uri="{BB962C8B-B14F-4D97-AF65-F5344CB8AC3E}">
        <p14:creationId xmlns:p14="http://schemas.microsoft.com/office/powerpoint/2010/main" val="1224140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346" y="1"/>
            <a:ext cx="10816454" cy="1351136"/>
          </a:xfrm>
        </p:spPr>
        <p:txBody>
          <a:bodyPr/>
          <a:lstStyle/>
          <a:p>
            <a:r>
              <a:rPr lang="en-US" dirty="0" smtClean="0">
                <a:latin typeface="+mn-lt"/>
              </a:rPr>
              <a:t>Drama Triangle/Conflict Concept  </a:t>
            </a:r>
            <a:endParaRPr lang="en-US" dirty="0">
              <a:latin typeface="+mn-lt"/>
            </a:endParaRPr>
          </a:p>
        </p:txBody>
      </p:sp>
      <p:pic>
        <p:nvPicPr>
          <p:cNvPr id="1026" name="Picture 2" descr="karpmen drama triangl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537346" y="1566384"/>
            <a:ext cx="5024210" cy="427924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5839690" y="1726415"/>
            <a:ext cx="6047509" cy="4351338"/>
          </a:xfrm>
        </p:spPr>
        <p:txBody>
          <a:bodyPr>
            <a:normAutofit/>
          </a:bodyPr>
          <a:lstStyle/>
          <a:p>
            <a:r>
              <a:rPr lang="en-US" dirty="0" smtClean="0"/>
              <a:t>A stable pair can become destabilized by a third person</a:t>
            </a:r>
          </a:p>
          <a:p>
            <a:r>
              <a:rPr lang="en-US" dirty="0" smtClean="0"/>
              <a:t>A stable pair can also be destabilized by removal of the third person </a:t>
            </a:r>
            <a:r>
              <a:rPr lang="en-US" sz="1800" dirty="0" smtClean="0"/>
              <a:t>(child leaving home)</a:t>
            </a:r>
          </a:p>
          <a:p>
            <a:r>
              <a:rPr lang="en-US" dirty="0" smtClean="0"/>
              <a:t>An unstable pair can be stabilized by the addition of a third person </a:t>
            </a:r>
            <a:r>
              <a:rPr lang="en-US" sz="1800" dirty="0" smtClean="0"/>
              <a:t>(contentious marriage becomes harmonious after the birth of a child) </a:t>
            </a:r>
          </a:p>
          <a:p>
            <a:r>
              <a:rPr lang="en-US" dirty="0" smtClean="0"/>
              <a:t>An unstable pair being stabilized by the removal of the third person</a:t>
            </a:r>
          </a:p>
          <a:p>
            <a:pPr marL="0" indent="0" algn="r">
              <a:buNone/>
            </a:pPr>
            <a:r>
              <a:rPr lang="en-US" sz="1800" dirty="0" smtClean="0"/>
              <a:t>(Bowne, 1966)</a:t>
            </a:r>
            <a:endParaRPr lang="en-US" sz="1800" dirty="0"/>
          </a:p>
        </p:txBody>
      </p:sp>
      <p:sp>
        <p:nvSpPr>
          <p:cNvPr id="4" name="Rectangle 3"/>
          <p:cNvSpPr/>
          <p:nvPr/>
        </p:nvSpPr>
        <p:spPr>
          <a:xfrm>
            <a:off x="0" y="5661764"/>
            <a:ext cx="6137753" cy="719171"/>
          </a:xfrm>
          <a:prstGeom prst="rect">
            <a:avLst/>
          </a:prstGeom>
        </p:spPr>
        <p:txBody>
          <a:bodyPr wrap="square">
            <a:spAutoFit/>
          </a:bodyPr>
          <a:lstStyle/>
          <a:p>
            <a:pPr lvl="0">
              <a:lnSpc>
                <a:spcPct val="90000"/>
              </a:lnSpc>
              <a:spcBef>
                <a:spcPts val="1000"/>
              </a:spcBef>
            </a:pPr>
            <a:endParaRPr lang="en-US" dirty="0" smtClean="0">
              <a:solidFill>
                <a:prstClr val="black"/>
              </a:solidFill>
              <a:hlinkClick r:id=""/>
            </a:endParaRPr>
          </a:p>
          <a:p>
            <a:pPr lvl="0">
              <a:lnSpc>
                <a:spcPct val="90000"/>
              </a:lnSpc>
              <a:spcBef>
                <a:spcPts val="1000"/>
              </a:spcBef>
            </a:pPr>
            <a:r>
              <a:rPr lang="en-US" dirty="0" smtClean="0">
                <a:solidFill>
                  <a:prstClr val="black"/>
                </a:solidFill>
                <a:hlinkClick r:id=""/>
              </a:rPr>
              <a:t>https</a:t>
            </a:r>
            <a:r>
              <a:rPr lang="en-US" dirty="0">
                <a:solidFill>
                  <a:prstClr val="black"/>
                </a:solidFill>
                <a:hlinkClick r:id="rId3"/>
              </a:rPr>
              <a:t>://www.bpdfamily.com/content/karpman-drama-triangle</a:t>
            </a:r>
            <a:endParaRPr lang="en-US" dirty="0">
              <a:solidFill>
                <a:prstClr val="black"/>
              </a:solidFill>
            </a:endParaRPr>
          </a:p>
        </p:txBody>
      </p:sp>
    </p:spTree>
    <p:extLst>
      <p:ext uri="{BB962C8B-B14F-4D97-AF65-F5344CB8AC3E}">
        <p14:creationId xmlns:p14="http://schemas.microsoft.com/office/powerpoint/2010/main" val="5020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Couple/Family Hot Topic Time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22615" y="2535381"/>
            <a:ext cx="3133898" cy="265591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46" y="2535381"/>
            <a:ext cx="2957487" cy="3761509"/>
          </a:xfrm>
          <a:prstGeom prst="rect">
            <a:avLst/>
          </a:prstGeom>
        </p:spPr>
      </p:pic>
      <p:sp>
        <p:nvSpPr>
          <p:cNvPr id="6" name="TextBox 5"/>
          <p:cNvSpPr txBox="1"/>
          <p:nvPr/>
        </p:nvSpPr>
        <p:spPr>
          <a:xfrm>
            <a:off x="3790697" y="2047830"/>
            <a:ext cx="4364182" cy="3970318"/>
          </a:xfrm>
          <a:prstGeom prst="rect">
            <a:avLst/>
          </a:prstGeom>
          <a:noFill/>
        </p:spPr>
        <p:txBody>
          <a:bodyPr wrap="square" rtlCol="0">
            <a:spAutoFit/>
          </a:bodyPr>
          <a:lstStyle/>
          <a:p>
            <a:r>
              <a:rPr lang="en-US" sz="3600" dirty="0"/>
              <a:t>*</a:t>
            </a:r>
            <a:r>
              <a:rPr lang="en-US" sz="3600" dirty="0" smtClean="0"/>
              <a:t>Set a time to bring up </a:t>
            </a:r>
            <a:r>
              <a:rPr lang="en-US" sz="3600" dirty="0" smtClean="0">
                <a:solidFill>
                  <a:srgbClr val="FF0000"/>
                </a:solidFill>
              </a:rPr>
              <a:t>Hot </a:t>
            </a:r>
            <a:r>
              <a:rPr lang="en-US" sz="3600" dirty="0">
                <a:solidFill>
                  <a:srgbClr val="FF0000"/>
                </a:solidFill>
              </a:rPr>
              <a:t>T</a:t>
            </a:r>
            <a:r>
              <a:rPr lang="en-US" sz="3600" dirty="0" smtClean="0">
                <a:solidFill>
                  <a:srgbClr val="FF0000"/>
                </a:solidFill>
              </a:rPr>
              <a:t>opics </a:t>
            </a:r>
            <a:r>
              <a:rPr lang="en-US" sz="3600" dirty="0" smtClean="0"/>
              <a:t>that have been written down in a notebook or jar.  1 x a week for 30 min. Make prior safety rules.</a:t>
            </a:r>
            <a:endParaRPr lang="en-US" sz="3600" dirty="0"/>
          </a:p>
        </p:txBody>
      </p:sp>
    </p:spTree>
    <p:extLst>
      <p:ext uri="{BB962C8B-B14F-4D97-AF65-F5344CB8AC3E}">
        <p14:creationId xmlns:p14="http://schemas.microsoft.com/office/powerpoint/2010/main" val="140665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Repair Check List /Fair Fighting</a:t>
            </a:r>
            <a:endParaRPr lang="en-US" dirty="0"/>
          </a:p>
        </p:txBody>
      </p:sp>
      <p:pic>
        <p:nvPicPr>
          <p:cNvPr id="4" name="Content Placeholder 3"/>
          <p:cNvPicPr>
            <a:picLocks noGrp="1" noChangeAspect="1"/>
          </p:cNvPicPr>
          <p:nvPr>
            <p:ph sz="half" idx="1"/>
          </p:nvPr>
        </p:nvPicPr>
        <p:blipFill>
          <a:blip r:embed="rId2"/>
          <a:stretch>
            <a:fillRect/>
          </a:stretch>
        </p:blipFill>
        <p:spPr>
          <a:xfrm>
            <a:off x="1864753" y="1846263"/>
            <a:ext cx="3934798" cy="4651189"/>
          </a:xfrm>
          <a:prstGeom prst="rect">
            <a:avLst/>
          </a:prstGeom>
        </p:spPr>
      </p:pic>
      <p:sp>
        <p:nvSpPr>
          <p:cNvPr id="5" name="Content Placeholder 4"/>
          <p:cNvSpPr>
            <a:spLocks noGrp="1"/>
          </p:cNvSpPr>
          <p:nvPr>
            <p:ph sz="half" idx="2"/>
          </p:nvPr>
        </p:nvSpPr>
        <p:spPr>
          <a:xfrm>
            <a:off x="6172200" y="1825625"/>
            <a:ext cx="5602266" cy="4351338"/>
          </a:xfrm>
        </p:spPr>
        <p:txBody>
          <a:bodyPr>
            <a:normAutofit/>
          </a:bodyPr>
          <a:lstStyle/>
          <a:p>
            <a:r>
              <a:rPr lang="en-US" dirty="0"/>
              <a:t>Before you begin, </a:t>
            </a:r>
            <a:r>
              <a:rPr lang="en-US" dirty="0" smtClean="0"/>
              <a:t>ask yourself what is your goal.</a:t>
            </a:r>
            <a:endParaRPr lang="en-US" dirty="0"/>
          </a:p>
          <a:p>
            <a:r>
              <a:rPr lang="en-US" dirty="0" smtClean="0"/>
              <a:t>Discuss </a:t>
            </a:r>
            <a:r>
              <a:rPr lang="en-US" dirty="0"/>
              <a:t>one issue at a time</a:t>
            </a:r>
            <a:r>
              <a:rPr lang="en-US" dirty="0" smtClean="0"/>
              <a:t>.</a:t>
            </a:r>
          </a:p>
          <a:p>
            <a:r>
              <a:rPr lang="en-US" dirty="0"/>
              <a:t>No degrading </a:t>
            </a:r>
            <a:r>
              <a:rPr lang="en-US" dirty="0" smtClean="0"/>
              <a:t>language</a:t>
            </a:r>
            <a:r>
              <a:rPr lang="en-US" dirty="0"/>
              <a:t>/</a:t>
            </a:r>
            <a:r>
              <a:rPr lang="en-US" dirty="0" smtClean="0"/>
              <a:t> </a:t>
            </a:r>
            <a:r>
              <a:rPr lang="en-US" dirty="0"/>
              <a:t>No yelling</a:t>
            </a:r>
            <a:r>
              <a:rPr lang="en-US" dirty="0" smtClean="0"/>
              <a:t>.</a:t>
            </a:r>
            <a:endParaRPr lang="en-US" dirty="0"/>
          </a:p>
          <a:p>
            <a:r>
              <a:rPr lang="en-US" dirty="0"/>
              <a:t>Express your feelings with words and take responsibility for them</a:t>
            </a:r>
            <a:r>
              <a:rPr lang="en-US" dirty="0" smtClean="0"/>
              <a:t>.</a:t>
            </a:r>
          </a:p>
          <a:p>
            <a:r>
              <a:rPr lang="en-US" dirty="0"/>
              <a:t>Take turns talking.</a:t>
            </a:r>
          </a:p>
          <a:p>
            <a:r>
              <a:rPr lang="en-US" dirty="0"/>
              <a:t>No </a:t>
            </a:r>
            <a:r>
              <a:rPr lang="en-US" dirty="0" smtClean="0"/>
              <a:t>stonewalling (one of the 4 horseman).</a:t>
            </a:r>
            <a:endParaRPr lang="en-US" dirty="0"/>
          </a:p>
          <a:p>
            <a:r>
              <a:rPr lang="en-US" dirty="0" smtClean="0"/>
              <a:t>Take </a:t>
            </a:r>
            <a:r>
              <a:rPr lang="en-US" dirty="0"/>
              <a:t>a time-out if things get too heated</a:t>
            </a:r>
          </a:p>
          <a:p>
            <a:r>
              <a:rPr lang="en-US" dirty="0"/>
              <a:t>Attempt to come to a </a:t>
            </a:r>
            <a:r>
              <a:rPr lang="en-US" dirty="0" smtClean="0"/>
              <a:t>compromise and </a:t>
            </a:r>
            <a:r>
              <a:rPr lang="en-US" dirty="0"/>
              <a:t>understanding.</a:t>
            </a:r>
          </a:p>
          <a:p>
            <a:endParaRPr lang="en-US" dirty="0"/>
          </a:p>
          <a:p>
            <a:endParaRPr lang="en-US" dirty="0"/>
          </a:p>
        </p:txBody>
      </p:sp>
    </p:spTree>
    <p:extLst>
      <p:ext uri="{BB962C8B-B14F-4D97-AF65-F5344CB8AC3E}">
        <p14:creationId xmlns:p14="http://schemas.microsoft.com/office/powerpoint/2010/main" val="1819176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Violence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“Domestic </a:t>
            </a:r>
            <a:r>
              <a:rPr lang="en-US" dirty="0"/>
              <a:t>violence" or "domestic violence offense" means any criminal offense involving violence or physical harm or threat of violence or physical harm, or any attempt, conspiracy, or solicitation to commit a criminal offense involving violence or physical harm, when committed by one cohabitant against another. "Domestic violence" or "domestic violence offense" includes commission or attempt to commit, any of the following offenses by one cohabitant against another</a:t>
            </a:r>
            <a:r>
              <a:rPr lang="en-US" dirty="0" smtClean="0"/>
              <a:t>: </a:t>
            </a:r>
            <a:r>
              <a:rPr lang="en-US" dirty="0">
                <a:hlinkClick r:id="rId2"/>
              </a:rPr>
              <a:t>https://le.utah.gov/xcode/Title77/Chapter36/77-36-S1.html</a:t>
            </a:r>
            <a:endParaRPr lang="en-US" dirty="0"/>
          </a:p>
          <a:p>
            <a:pPr marL="0" indent="0">
              <a:buNone/>
            </a:pPr>
            <a:r>
              <a:rPr lang="en-US" dirty="0" smtClean="0"/>
              <a:t>*42% of all Utah homicides are domestic violence related. </a:t>
            </a:r>
            <a:endParaRPr lang="en-US" dirty="0"/>
          </a:p>
          <a:p>
            <a:r>
              <a:rPr lang="en-US" dirty="0"/>
              <a:t>Hotline 24/7- 1.800.897.LINK(5465)</a:t>
            </a:r>
          </a:p>
          <a:p>
            <a:r>
              <a:rPr lang="en-US" dirty="0" smtClean="0"/>
              <a:t>The </a:t>
            </a:r>
            <a:r>
              <a:rPr lang="en-US" dirty="0"/>
              <a:t>Salt Lake City Police Department’s crisis line is 801-580-7969. </a:t>
            </a:r>
          </a:p>
          <a:p>
            <a:r>
              <a:rPr lang="en-US" dirty="0"/>
              <a:t>The National Domestic Violence Hotline is 1-800-799-7233.</a:t>
            </a:r>
          </a:p>
          <a:p>
            <a:r>
              <a:rPr lang="en-US" dirty="0"/>
              <a:t>The YWCA can be reached at (801) 537-8600</a:t>
            </a:r>
            <a:r>
              <a:rPr lang="en-US" dirty="0" smtClean="0"/>
              <a:t>.</a:t>
            </a:r>
          </a:p>
        </p:txBody>
      </p:sp>
    </p:spTree>
    <p:extLst>
      <p:ext uri="{BB962C8B-B14F-4D97-AF65-F5344CB8AC3E}">
        <p14:creationId xmlns:p14="http://schemas.microsoft.com/office/powerpoint/2010/main" val="1168171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91468"/>
          </a:xfrm>
        </p:spPr>
        <p:txBody>
          <a:bodyPr/>
          <a:lstStyle/>
          <a:p>
            <a:r>
              <a:rPr lang="en-US" dirty="0" smtClean="0"/>
              <a:t>Tips to Reduce Conflict  </a:t>
            </a:r>
            <a:endParaRPr lang="en-US" dirty="0"/>
          </a:p>
        </p:txBody>
      </p:sp>
      <p:sp>
        <p:nvSpPr>
          <p:cNvPr id="3" name="Content Placeholder 2"/>
          <p:cNvSpPr>
            <a:spLocks noGrp="1"/>
          </p:cNvSpPr>
          <p:nvPr>
            <p:ph idx="1"/>
          </p:nvPr>
        </p:nvSpPr>
        <p:spPr>
          <a:xfrm>
            <a:off x="1097280" y="1866848"/>
            <a:ext cx="10809961" cy="4342124"/>
          </a:xfrm>
        </p:spPr>
        <p:txBody>
          <a:bodyPr>
            <a:normAutofit fontScale="85000" lnSpcReduction="20000"/>
          </a:bodyPr>
          <a:lstStyle/>
          <a:p>
            <a:r>
              <a:rPr lang="en-US" sz="2400" dirty="0" smtClean="0"/>
              <a:t>Time Outs (10 mins.-24 hours)</a:t>
            </a:r>
          </a:p>
          <a:p>
            <a:r>
              <a:rPr lang="en-US" sz="2400" dirty="0" smtClean="0"/>
              <a:t>Thought Stopping (this is unfair, see handout) </a:t>
            </a:r>
          </a:p>
          <a:p>
            <a:r>
              <a:rPr lang="en-US" sz="2400" dirty="0" smtClean="0"/>
              <a:t>Stay Present (don’t jump to conclusion -Thinking Errors) </a:t>
            </a:r>
          </a:p>
          <a:p>
            <a:r>
              <a:rPr lang="en-US" sz="2400" dirty="0" smtClean="0"/>
              <a:t>Know what is REALLY going on (root issue)</a:t>
            </a:r>
          </a:p>
          <a:p>
            <a:r>
              <a:rPr lang="en-US" sz="2400" dirty="0" smtClean="0"/>
              <a:t>Be emotionally intelligent (2</a:t>
            </a:r>
            <a:r>
              <a:rPr lang="en-US" sz="2400" baseline="30000" dirty="0" smtClean="0"/>
              <a:t>nd</a:t>
            </a:r>
            <a:r>
              <a:rPr lang="en-US" sz="2400" dirty="0" smtClean="0"/>
              <a:t> emotions ex. defensive) </a:t>
            </a:r>
          </a:p>
          <a:p>
            <a:r>
              <a:rPr lang="en-US" sz="2400" dirty="0" smtClean="0"/>
              <a:t>Listen to Seek to Understand (habit 5 in Steven Covey) </a:t>
            </a:r>
          </a:p>
          <a:p>
            <a:r>
              <a:rPr lang="en-US" sz="2400" dirty="0" smtClean="0"/>
              <a:t>Logical impact (self-talk the risks) </a:t>
            </a:r>
          </a:p>
          <a:p>
            <a:r>
              <a:rPr lang="en-US" sz="2400" dirty="0" smtClean="0"/>
              <a:t>Soft start ups and reduce four horseman (Gottman)</a:t>
            </a:r>
          </a:p>
          <a:p>
            <a:r>
              <a:rPr lang="en-US" sz="2400" dirty="0" smtClean="0"/>
              <a:t>Use “Hot Topic” time (weekly) </a:t>
            </a:r>
          </a:p>
          <a:p>
            <a:r>
              <a:rPr lang="en-US" sz="2400" dirty="0" smtClean="0"/>
              <a:t>Get </a:t>
            </a:r>
            <a:r>
              <a:rPr lang="en-US" sz="2400" b="1" dirty="0" smtClean="0">
                <a:solidFill>
                  <a:schemeClr val="tx1"/>
                </a:solidFill>
              </a:rPr>
              <a:t>OUT</a:t>
            </a:r>
            <a:r>
              <a:rPr lang="en-US" sz="2400" dirty="0" smtClean="0"/>
              <a:t> of the Parent vs</a:t>
            </a:r>
            <a:r>
              <a:rPr lang="en-US" sz="2400" dirty="0"/>
              <a:t>.</a:t>
            </a:r>
            <a:r>
              <a:rPr lang="en-US" sz="2400" dirty="0" smtClean="0"/>
              <a:t> Child triangle trap </a:t>
            </a:r>
          </a:p>
          <a:p>
            <a:r>
              <a:rPr lang="en-US" sz="2400" dirty="0" smtClean="0"/>
              <a:t>Find a win-win and manage it (business deal)</a:t>
            </a:r>
          </a:p>
          <a:p>
            <a:endParaRPr lang="en-US" sz="2400"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00" y="1858260"/>
            <a:ext cx="3281680" cy="4350712"/>
          </a:xfrm>
          <a:prstGeom prst="rect">
            <a:avLst/>
          </a:prstGeom>
        </p:spPr>
      </p:pic>
    </p:spTree>
    <p:extLst>
      <p:ext uri="{BB962C8B-B14F-4D97-AF65-F5344CB8AC3E}">
        <p14:creationId xmlns:p14="http://schemas.microsoft.com/office/powerpoint/2010/main" val="2633316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a:xfrm>
            <a:off x="838200" y="1478071"/>
            <a:ext cx="10515600" cy="4698892"/>
          </a:xfrm>
        </p:spPr>
        <p:txBody>
          <a:bodyPr>
            <a:normAutofit/>
          </a:bodyPr>
          <a:lstStyle/>
          <a:p>
            <a:pPr lvl="0"/>
            <a:endParaRPr lang="en-US" dirty="0" smtClean="0"/>
          </a:p>
          <a:p>
            <a:pPr lvl="0"/>
            <a:r>
              <a:rPr lang="en-US" dirty="0" smtClean="0"/>
              <a:t>Covey</a:t>
            </a:r>
            <a:r>
              <a:rPr lang="en-US" dirty="0"/>
              <a:t>, S. R. (1989). </a:t>
            </a:r>
            <a:r>
              <a:rPr lang="en-US" i="1" dirty="0"/>
              <a:t>The s</a:t>
            </a:r>
            <a:r>
              <a:rPr lang="en-US" i="1" dirty="0" smtClean="0"/>
              <a:t>even </a:t>
            </a:r>
            <a:r>
              <a:rPr lang="en-US" i="1" dirty="0"/>
              <a:t>h</a:t>
            </a:r>
            <a:r>
              <a:rPr lang="en-US" i="1" dirty="0" smtClean="0"/>
              <a:t>abits </a:t>
            </a:r>
            <a:r>
              <a:rPr lang="en-US" i="1" dirty="0"/>
              <a:t>of h</a:t>
            </a:r>
            <a:r>
              <a:rPr lang="en-US" i="1" dirty="0" smtClean="0"/>
              <a:t>ighly </a:t>
            </a:r>
            <a:r>
              <a:rPr lang="en-US" i="1" dirty="0"/>
              <a:t>e</a:t>
            </a:r>
            <a:r>
              <a:rPr lang="en-US" i="1" dirty="0" smtClean="0"/>
              <a:t>ffective </a:t>
            </a:r>
            <a:r>
              <a:rPr lang="en-US" i="1" dirty="0"/>
              <a:t>p</a:t>
            </a:r>
            <a:r>
              <a:rPr lang="en-US" i="1" dirty="0" smtClean="0"/>
              <a:t>eople</a:t>
            </a:r>
            <a:r>
              <a:rPr lang="en-US" i="1" dirty="0"/>
              <a:t>: </a:t>
            </a:r>
            <a:r>
              <a:rPr lang="en-US" i="1" dirty="0" smtClean="0"/>
              <a:t>restoring </a:t>
            </a:r>
            <a:r>
              <a:rPr lang="en-US" i="1" dirty="0"/>
              <a:t>the c</a:t>
            </a:r>
            <a:r>
              <a:rPr lang="en-US" i="1" dirty="0" smtClean="0"/>
              <a:t>haracter </a:t>
            </a:r>
            <a:r>
              <a:rPr lang="en-US" i="1" dirty="0"/>
              <a:t>e</a:t>
            </a:r>
            <a:r>
              <a:rPr lang="en-US" i="1" dirty="0" smtClean="0"/>
              <a:t>thic</a:t>
            </a:r>
            <a:r>
              <a:rPr lang="en-US" dirty="0"/>
              <a:t>. New York: Simon and Schuster</a:t>
            </a:r>
            <a:r>
              <a:rPr lang="en-US" dirty="0" smtClean="0"/>
              <a:t>.</a:t>
            </a:r>
            <a:endParaRPr lang="en-US" dirty="0"/>
          </a:p>
          <a:p>
            <a:r>
              <a:rPr lang="en-US" dirty="0"/>
              <a:t>Gottman, J. M., &amp; Silver, N. (1999). </a:t>
            </a:r>
            <a:r>
              <a:rPr lang="en-US" i="1" dirty="0"/>
              <a:t>The seven principles for making marriage work.</a:t>
            </a:r>
            <a:r>
              <a:rPr lang="en-US" dirty="0"/>
              <a:t> New York: Three Rivers Press</a:t>
            </a:r>
            <a:r>
              <a:rPr lang="en-US" dirty="0" smtClean="0"/>
              <a:t>.</a:t>
            </a:r>
            <a:endParaRPr lang="en-US" dirty="0" smtClean="0">
              <a:hlinkClick r:id="rId2"/>
            </a:endParaRPr>
          </a:p>
          <a:p>
            <a:pPr lvl="0"/>
            <a:r>
              <a:rPr lang="en-US" dirty="0" smtClean="0">
                <a:hlinkClick r:id="rId2"/>
              </a:rPr>
              <a:t>https</a:t>
            </a:r>
            <a:r>
              <a:rPr lang="en-US" dirty="0">
                <a:hlinkClick r:id="rId2"/>
              </a:rPr>
              <a:t>://</a:t>
            </a:r>
            <a:r>
              <a:rPr lang="en-US" dirty="0" smtClean="0">
                <a:hlinkClick r:id="rId2"/>
              </a:rPr>
              <a:t>www.gottman.com/blog/the-four-horsemen-recognizing-criticism-contempt-defensiveness-and-stonewalling</a:t>
            </a:r>
            <a:endParaRPr lang="en-US" dirty="0" smtClean="0"/>
          </a:p>
          <a:p>
            <a:pPr lvl="0"/>
            <a:r>
              <a:rPr lang="en-US" dirty="0"/>
              <a:t>Lerner, H. G. (1986). </a:t>
            </a:r>
            <a:r>
              <a:rPr lang="en-US" i="1" dirty="0"/>
              <a:t>The dance of anger: A woman's guide to changing the patterns of intimate relationships</a:t>
            </a:r>
            <a:r>
              <a:rPr lang="en-US" dirty="0"/>
              <a:t>.</a:t>
            </a:r>
          </a:p>
          <a:p>
            <a:r>
              <a:rPr lang="en-US" dirty="0"/>
              <a:t>Lerner, H. G. (2017). </a:t>
            </a:r>
            <a:r>
              <a:rPr lang="en-US" i="1" dirty="0"/>
              <a:t>Why won’t you apologize?</a:t>
            </a:r>
            <a:r>
              <a:rPr lang="en-US" b="1" i="1" dirty="0"/>
              <a:t> </a:t>
            </a:r>
            <a:r>
              <a:rPr lang="en-US" i="1" dirty="0"/>
              <a:t>Healing big betrayals and everyday hurts</a:t>
            </a:r>
            <a:r>
              <a:rPr lang="en-US" dirty="0" smtClean="0"/>
              <a:t>.</a:t>
            </a:r>
            <a:endParaRPr lang="en-US" dirty="0"/>
          </a:p>
          <a:p>
            <a:pPr lvl="0"/>
            <a:r>
              <a:rPr lang="en-US" dirty="0" smtClean="0"/>
              <a:t>Patterson</a:t>
            </a:r>
            <a:r>
              <a:rPr lang="en-US" dirty="0"/>
              <a:t>, Kerry. (Eds.) (2012) </a:t>
            </a:r>
            <a:r>
              <a:rPr lang="en-US" i="1" dirty="0"/>
              <a:t>Crucial </a:t>
            </a:r>
            <a:r>
              <a:rPr lang="en-US" i="1" dirty="0" smtClean="0"/>
              <a:t>conversations</a:t>
            </a:r>
            <a:r>
              <a:rPr lang="en-US" i="1" dirty="0"/>
              <a:t>: tools for talking when stakes are high </a:t>
            </a:r>
            <a:r>
              <a:rPr lang="en-US" dirty="0"/>
              <a:t>New York : </a:t>
            </a:r>
            <a:r>
              <a:rPr lang="en-US" dirty="0" smtClean="0"/>
              <a:t>McGraw-Hill</a:t>
            </a:r>
          </a:p>
          <a:p>
            <a:pPr lvl="0"/>
            <a:endParaRPr lang="en-US" dirty="0"/>
          </a:p>
          <a:p>
            <a:endParaRPr lang="en-US" dirty="0"/>
          </a:p>
        </p:txBody>
      </p:sp>
    </p:spTree>
    <p:extLst>
      <p:ext uri="{BB962C8B-B14F-4D97-AF65-F5344CB8AC3E}">
        <p14:creationId xmlns:p14="http://schemas.microsoft.com/office/powerpoint/2010/main" val="1788119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188051" y="335029"/>
            <a:ext cx="3488322" cy="736282"/>
          </a:xfrm>
        </p:spPr>
        <p:txBody>
          <a:bodyPr>
            <a:noAutofit/>
          </a:bodyPr>
          <a:lstStyle/>
          <a:p>
            <a:r>
              <a:rPr lang="en-US" sz="3600" dirty="0" smtClean="0"/>
              <a:t>Fire     				      VS.</a:t>
            </a:r>
            <a:endParaRPr lang="en-US" sz="3600"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419573" y="128926"/>
            <a:ext cx="2513028" cy="1642455"/>
          </a:xfrm>
        </p:spPr>
      </p:pic>
      <p:sp>
        <p:nvSpPr>
          <p:cNvPr id="9" name="Text Placeholder 8"/>
          <p:cNvSpPr>
            <a:spLocks noGrp="1"/>
          </p:cNvSpPr>
          <p:nvPr>
            <p:ph type="body" sz="quarter" idx="3"/>
          </p:nvPr>
        </p:nvSpPr>
        <p:spPr>
          <a:xfrm>
            <a:off x="6217920" y="128926"/>
            <a:ext cx="3389543" cy="837390"/>
          </a:xfrm>
        </p:spPr>
        <p:txBody>
          <a:bodyPr>
            <a:normAutofit fontScale="70000" lnSpcReduction="20000"/>
          </a:bodyPr>
          <a:lstStyle/>
          <a:p>
            <a:endParaRPr lang="en-US" dirty="0" smtClean="0"/>
          </a:p>
          <a:p>
            <a:r>
              <a:rPr lang="en-US" dirty="0"/>
              <a:t>	</a:t>
            </a:r>
            <a:r>
              <a:rPr lang="en-US" sz="5100" dirty="0" smtClean="0"/>
              <a:t>Water</a:t>
            </a:r>
            <a:endParaRPr lang="en-US" sz="5100" dirty="0"/>
          </a:p>
          <a:p>
            <a:endParaRPr lang="en-US" dirty="0"/>
          </a:p>
        </p:txBody>
      </p:sp>
      <p:sp>
        <p:nvSpPr>
          <p:cNvPr id="10" name="Content Placeholder 9"/>
          <p:cNvSpPr>
            <a:spLocks noGrp="1"/>
          </p:cNvSpPr>
          <p:nvPr>
            <p:ph sz="quarter" idx="4"/>
          </p:nvPr>
        </p:nvSpPr>
        <p:spPr>
          <a:xfrm>
            <a:off x="6908793" y="1846512"/>
            <a:ext cx="5166297" cy="4566788"/>
          </a:xfrm>
        </p:spPr>
        <p:txBody>
          <a:bodyPr>
            <a:normAutofit/>
          </a:bodyPr>
          <a:lstStyle/>
          <a:p>
            <a:r>
              <a:rPr lang="en-US" dirty="0" smtClean="0">
                <a:solidFill>
                  <a:schemeClr val="tx1"/>
                </a:solidFill>
              </a:rPr>
              <a:t>Understood and Power</a:t>
            </a:r>
          </a:p>
          <a:p>
            <a:r>
              <a:rPr lang="en-US" dirty="0" smtClean="0">
                <a:solidFill>
                  <a:schemeClr val="tx1"/>
                </a:solidFill>
              </a:rPr>
              <a:t>Action, Patterns, Loyalty, Honestly, Integrity, Reporting,  Reliable, Hope,  Confidence </a:t>
            </a:r>
          </a:p>
          <a:p>
            <a:endParaRPr lang="en-US" dirty="0" smtClean="0">
              <a:solidFill>
                <a:schemeClr val="tx1"/>
              </a:solidFill>
            </a:endParaRPr>
          </a:p>
          <a:p>
            <a:r>
              <a:rPr lang="en-US" dirty="0" smtClean="0">
                <a:solidFill>
                  <a:schemeClr val="tx1"/>
                </a:solidFill>
              </a:rPr>
              <a:t>Dates, Bids, Friends, Commit, “We”, Empathy, Emotions, Partnership, Intimacy, Attachment </a:t>
            </a:r>
            <a:endParaRPr lang="en-US" dirty="0">
              <a:solidFill>
                <a:schemeClr val="tx1"/>
              </a:solidFill>
            </a:endParaRPr>
          </a:p>
          <a:p>
            <a:endParaRPr lang="en-US" dirty="0" smtClean="0">
              <a:solidFill>
                <a:schemeClr val="tx1"/>
              </a:solidFill>
            </a:endParaRPr>
          </a:p>
          <a:p>
            <a:r>
              <a:rPr lang="en-US" dirty="0" smtClean="0">
                <a:solidFill>
                  <a:schemeClr val="tx1"/>
                </a:solidFill>
              </a:rPr>
              <a:t>Processing, Sacrifice, Maintenance, Apology, Limits, Self- Awareness, Healing, Habits, Dream </a:t>
            </a:r>
          </a:p>
          <a:p>
            <a:endParaRPr lang="en-US" dirty="0" smtClean="0">
              <a:solidFill>
                <a:schemeClr val="tx1"/>
              </a:solidFill>
            </a:endParaRPr>
          </a:p>
          <a:p>
            <a:r>
              <a:rPr lang="en-US" dirty="0" smtClean="0">
                <a:solidFill>
                  <a:schemeClr val="tx1"/>
                </a:solidFill>
              </a:rPr>
              <a:t>Balance, Higher Purpose, Time, Energy, Money </a:t>
            </a:r>
          </a:p>
          <a:p>
            <a:pPr marL="0" indent="0">
              <a:buNone/>
            </a:pPr>
            <a:endParaRPr lang="en-US" dirty="0">
              <a:solidFill>
                <a:schemeClr val="tx1"/>
              </a:solidFill>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67334" y="230034"/>
            <a:ext cx="2722805" cy="1541347"/>
          </a:xfrm>
          <a:prstGeom prst="rect">
            <a:avLst/>
          </a:prstGeom>
        </p:spPr>
      </p:pic>
      <p:sp>
        <p:nvSpPr>
          <p:cNvPr id="14" name="TextBox 13"/>
          <p:cNvSpPr txBox="1"/>
          <p:nvPr/>
        </p:nvSpPr>
        <p:spPr>
          <a:xfrm>
            <a:off x="4697260" y="1729249"/>
            <a:ext cx="2179529" cy="4801314"/>
          </a:xfrm>
          <a:prstGeom prst="rect">
            <a:avLst/>
          </a:prstGeom>
          <a:noFill/>
        </p:spPr>
        <p:txBody>
          <a:bodyPr wrap="square" rtlCol="0">
            <a:spAutoFit/>
          </a:bodyPr>
          <a:lstStyle/>
          <a:p>
            <a:r>
              <a:rPr lang="en-US" dirty="0" smtClean="0">
                <a:latin typeface="Britannic Bold" panose="020B0903060703020204" pitchFamily="34" charset="0"/>
              </a:rPr>
              <a:t>Safety</a:t>
            </a:r>
          </a:p>
          <a:p>
            <a:endParaRPr lang="en-US" dirty="0" smtClean="0">
              <a:latin typeface="Britannic Bold" panose="020B0903060703020204" pitchFamily="34" charset="0"/>
            </a:endParaRPr>
          </a:p>
          <a:p>
            <a:endParaRPr lang="en-US" dirty="0">
              <a:latin typeface="Britannic Bold" panose="020B0903060703020204" pitchFamily="34" charset="0"/>
            </a:endParaRPr>
          </a:p>
          <a:p>
            <a:r>
              <a:rPr lang="en-US" dirty="0" smtClean="0">
                <a:latin typeface="Britannic Bold" panose="020B0903060703020204" pitchFamily="34" charset="0"/>
              </a:rPr>
              <a:t>	Trust</a:t>
            </a:r>
          </a:p>
          <a:p>
            <a:endParaRPr lang="en-US" dirty="0" smtClean="0">
              <a:latin typeface="Britannic Bold" panose="020B0903060703020204" pitchFamily="34" charset="0"/>
            </a:endParaRPr>
          </a:p>
          <a:p>
            <a:endParaRPr lang="en-US" dirty="0">
              <a:latin typeface="Britannic Bold" panose="020B0903060703020204" pitchFamily="34" charset="0"/>
            </a:endParaRPr>
          </a:p>
          <a:p>
            <a:r>
              <a:rPr lang="en-US" dirty="0" smtClean="0">
                <a:latin typeface="Britannic Bold" panose="020B0903060703020204" pitchFamily="34" charset="0"/>
              </a:rPr>
              <a:t>Connect</a:t>
            </a:r>
          </a:p>
          <a:p>
            <a:endParaRPr lang="en-US" dirty="0" smtClean="0">
              <a:latin typeface="Britannic Bold" panose="020B0903060703020204" pitchFamily="34" charset="0"/>
            </a:endParaRPr>
          </a:p>
          <a:p>
            <a:endParaRPr lang="en-US" dirty="0">
              <a:latin typeface="Britannic Bold" panose="020B0903060703020204" pitchFamily="34" charset="0"/>
            </a:endParaRPr>
          </a:p>
          <a:p>
            <a:r>
              <a:rPr lang="en-US" dirty="0" smtClean="0">
                <a:latin typeface="Britannic Bold" panose="020B0903060703020204" pitchFamily="34" charset="0"/>
              </a:rPr>
              <a:t>	Repair</a:t>
            </a:r>
          </a:p>
          <a:p>
            <a:endParaRPr lang="en-US" dirty="0" smtClean="0">
              <a:latin typeface="Britannic Bold" panose="020B0903060703020204" pitchFamily="34" charset="0"/>
            </a:endParaRPr>
          </a:p>
          <a:p>
            <a:endParaRPr lang="en-US" dirty="0">
              <a:latin typeface="Britannic Bold" panose="020B0903060703020204" pitchFamily="34" charset="0"/>
            </a:endParaRPr>
          </a:p>
          <a:p>
            <a:r>
              <a:rPr lang="en-US" dirty="0">
                <a:latin typeface="Britannic Bold" panose="020B0903060703020204" pitchFamily="34" charset="0"/>
              </a:rPr>
              <a:t>Boundaries</a:t>
            </a:r>
            <a:endParaRPr lang="en-US" dirty="0" smtClean="0">
              <a:latin typeface="Britannic Bold" panose="020B0903060703020204" pitchFamily="34" charset="0"/>
            </a:endParaRPr>
          </a:p>
          <a:p>
            <a:endParaRPr lang="en-US" dirty="0">
              <a:latin typeface="Britannic Bold" panose="020B0903060703020204" pitchFamily="34" charset="0"/>
            </a:endParaRPr>
          </a:p>
          <a:p>
            <a:endParaRPr lang="en-US" dirty="0" smtClean="0">
              <a:latin typeface="Britannic Bold" panose="020B0903060703020204" pitchFamily="34" charset="0"/>
            </a:endParaRPr>
          </a:p>
          <a:p>
            <a:r>
              <a:rPr lang="en-US" dirty="0" smtClean="0">
                <a:latin typeface="Britannic Bold" panose="020B0903060703020204" pitchFamily="34" charset="0"/>
              </a:rPr>
              <a:t>	Values</a:t>
            </a:r>
            <a:endParaRPr lang="en-US" dirty="0">
              <a:latin typeface="Britannic Bold" panose="020B0903060703020204" pitchFamily="34" charset="0"/>
            </a:endParaRPr>
          </a:p>
          <a:p>
            <a:endParaRPr lang="en-US" dirty="0" smtClean="0">
              <a:latin typeface="Britannic Bold" panose="020B0903060703020204" pitchFamily="34" charset="0"/>
            </a:endParaRPr>
          </a:p>
        </p:txBody>
      </p:sp>
      <p:cxnSp>
        <p:nvCxnSpPr>
          <p:cNvPr id="16" name="Elbow Connector 15"/>
          <p:cNvCxnSpPr/>
          <p:nvPr/>
        </p:nvCxnSpPr>
        <p:spPr>
          <a:xfrm>
            <a:off x="5417594" y="2048751"/>
            <a:ext cx="734870" cy="481503"/>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0800000" flipV="1">
            <a:off x="5787024" y="2968666"/>
            <a:ext cx="764090" cy="47599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a:off x="5235879" y="3801647"/>
            <a:ext cx="933190" cy="429139"/>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5733341" y="4536672"/>
            <a:ext cx="838247" cy="461211"/>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a:off x="5235879" y="5436296"/>
            <a:ext cx="1020872" cy="413359"/>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ight Arrow 26"/>
          <p:cNvSpPr/>
          <p:nvPr/>
        </p:nvSpPr>
        <p:spPr>
          <a:xfrm>
            <a:off x="5930385" y="17613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Elbow Connector 28"/>
          <p:cNvCxnSpPr/>
          <p:nvPr/>
        </p:nvCxnSpPr>
        <p:spPr>
          <a:xfrm flipV="1">
            <a:off x="4697260" y="2283241"/>
            <a:ext cx="0" cy="3895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67334" y="1846512"/>
            <a:ext cx="4069759" cy="4401205"/>
          </a:xfrm>
          <a:prstGeom prst="rect">
            <a:avLst/>
          </a:prstGeom>
          <a:noFill/>
        </p:spPr>
        <p:txBody>
          <a:bodyPr wrap="square" rtlCol="0">
            <a:spAutoFit/>
          </a:bodyPr>
          <a:lstStyle/>
          <a:p>
            <a:r>
              <a:rPr lang="en-US" sz="2000" dirty="0" smtClean="0"/>
              <a:t>Misunderstood, Powerless, Trapped </a:t>
            </a:r>
          </a:p>
          <a:p>
            <a:endParaRPr lang="en-US" sz="2000" dirty="0"/>
          </a:p>
          <a:p>
            <a:r>
              <a:rPr lang="en-US" sz="2000" dirty="0" smtClean="0"/>
              <a:t>Jealousy, Resentment, Secrets, Fear, Defensive, Conflict</a:t>
            </a:r>
            <a:r>
              <a:rPr lang="en-US" sz="2000" smtClean="0"/>
              <a:t>, Battle </a:t>
            </a:r>
            <a:endParaRPr lang="en-US" sz="2000" dirty="0" smtClean="0"/>
          </a:p>
          <a:p>
            <a:endParaRPr lang="en-US" sz="2000" dirty="0" smtClean="0"/>
          </a:p>
          <a:p>
            <a:r>
              <a:rPr lang="en-US" sz="2000" dirty="0" smtClean="0"/>
              <a:t>Stonewall, “Me”, Comparison,</a:t>
            </a:r>
          </a:p>
          <a:p>
            <a:r>
              <a:rPr lang="en-US" sz="2000" dirty="0" smtClean="0"/>
              <a:t>Insecure Attachment, Non-Commit,</a:t>
            </a:r>
          </a:p>
          <a:p>
            <a:r>
              <a:rPr lang="en-US" sz="2000" dirty="0" smtClean="0"/>
              <a:t>FFF or Aggressive Passive A or Passive  </a:t>
            </a:r>
          </a:p>
          <a:p>
            <a:r>
              <a:rPr lang="en-US" sz="2000" dirty="0"/>
              <a:t> </a:t>
            </a:r>
            <a:endParaRPr lang="en-US" sz="2000" dirty="0" smtClean="0"/>
          </a:p>
          <a:p>
            <a:r>
              <a:rPr lang="en-US" sz="2000" dirty="0" smtClean="0"/>
              <a:t>Flooded, Unbalanced, Uneven, Repeated Relational Trauma </a:t>
            </a:r>
          </a:p>
          <a:p>
            <a:endParaRPr lang="en-US" sz="2000" dirty="0" smtClean="0"/>
          </a:p>
          <a:p>
            <a:endParaRPr lang="en-US" sz="2000" dirty="0"/>
          </a:p>
          <a:p>
            <a:r>
              <a:rPr lang="en-US" sz="2000" dirty="0" smtClean="0"/>
              <a:t>Junk Values</a:t>
            </a:r>
            <a:endParaRPr lang="en-US" sz="2000" dirty="0"/>
          </a:p>
        </p:txBody>
      </p:sp>
    </p:spTree>
    <p:extLst>
      <p:ext uri="{BB962C8B-B14F-4D97-AF65-F5344CB8AC3E}">
        <p14:creationId xmlns:p14="http://schemas.microsoft.com/office/powerpoint/2010/main" val="1311658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34654"/>
          </a:xfrm>
        </p:spPr>
        <p:txBody>
          <a:bodyPr/>
          <a:lstStyle/>
          <a:p>
            <a:r>
              <a:rPr lang="en-US" dirty="0" smtClean="0"/>
              <a:t>Define Anger/Conflict  </a:t>
            </a:r>
            <a:endParaRPr lang="en-US" dirty="0"/>
          </a:p>
        </p:txBody>
      </p:sp>
      <p:sp>
        <p:nvSpPr>
          <p:cNvPr id="3" name="Content Placeholder 2"/>
          <p:cNvSpPr>
            <a:spLocks noGrp="1"/>
          </p:cNvSpPr>
          <p:nvPr>
            <p:ph idx="1"/>
          </p:nvPr>
        </p:nvSpPr>
        <p:spPr>
          <a:xfrm>
            <a:off x="263047" y="1845733"/>
            <a:ext cx="10892633" cy="4447837"/>
          </a:xfrm>
        </p:spPr>
        <p:txBody>
          <a:bodyPr>
            <a:normAutofit fontScale="92500" lnSpcReduction="20000"/>
          </a:bodyPr>
          <a:lstStyle/>
          <a:p>
            <a:pPr>
              <a:buFont typeface="Wingdings" panose="05000000000000000000" pitchFamily="2" charset="2"/>
              <a:buChar char="Ø"/>
            </a:pPr>
            <a:r>
              <a:rPr lang="en-US" sz="3200" dirty="0" smtClean="0"/>
              <a:t>Three </a:t>
            </a:r>
            <a:r>
              <a:rPr lang="en-US" sz="3200" dirty="0"/>
              <a:t>types </a:t>
            </a:r>
            <a:r>
              <a:rPr lang="en-US" sz="3200" dirty="0" smtClean="0"/>
              <a:t>of anger are </a:t>
            </a:r>
          </a:p>
          <a:p>
            <a:pPr marL="457200" lvl="1" indent="0">
              <a:buNone/>
            </a:pPr>
            <a:r>
              <a:rPr lang="en-US" sz="3200" dirty="0" smtClean="0">
                <a:solidFill>
                  <a:srgbClr val="222222"/>
                </a:solidFill>
              </a:rPr>
              <a:t>Aggressive- Direct with Disrespect </a:t>
            </a:r>
          </a:p>
          <a:p>
            <a:pPr marL="457200" lvl="1" indent="0">
              <a:buNone/>
            </a:pPr>
            <a:r>
              <a:rPr lang="en-US" sz="3200" dirty="0" smtClean="0">
                <a:solidFill>
                  <a:srgbClr val="222222"/>
                </a:solidFill>
              </a:rPr>
              <a:t>Passive Aggressive- Yes but you mean No</a:t>
            </a:r>
          </a:p>
          <a:p>
            <a:pPr marL="457200" lvl="1" indent="0">
              <a:buNone/>
            </a:pPr>
            <a:r>
              <a:rPr lang="en-US" sz="3200" dirty="0" smtClean="0">
                <a:solidFill>
                  <a:srgbClr val="222222"/>
                </a:solidFill>
              </a:rPr>
              <a:t>Passive- Everyone is Right and You are Wrong</a:t>
            </a:r>
          </a:p>
          <a:p>
            <a:pPr marL="457200" lvl="1" indent="0">
              <a:buNone/>
            </a:pPr>
            <a:r>
              <a:rPr lang="en-US" sz="3200" dirty="0" smtClean="0">
                <a:solidFill>
                  <a:srgbClr val="222222"/>
                </a:solidFill>
              </a:rPr>
              <a:t>Assertive- Direct with Respect </a:t>
            </a:r>
          </a:p>
          <a:p>
            <a:pPr marL="457200" lvl="1" indent="0">
              <a:buNone/>
            </a:pPr>
            <a:r>
              <a:rPr lang="en-US" sz="3200" b="1" dirty="0" smtClean="0">
                <a:solidFill>
                  <a:srgbClr val="222222"/>
                </a:solidFill>
              </a:rPr>
              <a:t>(I feel, I need, I am willing)</a:t>
            </a:r>
            <a:endParaRPr lang="en-US" sz="3200" b="1" dirty="0"/>
          </a:p>
          <a:p>
            <a:pPr>
              <a:buFont typeface="Wingdings" panose="05000000000000000000" pitchFamily="2" charset="2"/>
              <a:buChar char="Ø"/>
            </a:pPr>
            <a:r>
              <a:rPr lang="en-US" sz="3200" dirty="0"/>
              <a:t>Clues- </a:t>
            </a:r>
          </a:p>
          <a:p>
            <a:pPr lvl="1"/>
            <a:r>
              <a:rPr lang="en-US" sz="3200" dirty="0"/>
              <a:t>Emotional</a:t>
            </a:r>
          </a:p>
          <a:p>
            <a:pPr lvl="1"/>
            <a:r>
              <a:rPr lang="en-US" sz="3200" dirty="0"/>
              <a:t>Physical</a:t>
            </a:r>
          </a:p>
          <a:p>
            <a:pPr lvl="1"/>
            <a:r>
              <a:rPr lang="en-US" sz="3200" dirty="0"/>
              <a:t>Behavioral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7595" y="1107794"/>
            <a:ext cx="3902297" cy="5185776"/>
          </a:xfrm>
          <a:prstGeom prst="rect">
            <a:avLst/>
          </a:prstGeom>
        </p:spPr>
      </p:pic>
    </p:spTree>
    <p:extLst>
      <p:ext uri="{BB962C8B-B14F-4D97-AF65-F5344CB8AC3E}">
        <p14:creationId xmlns:p14="http://schemas.microsoft.com/office/powerpoint/2010/main" val="3074302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226128"/>
          </a:xfrm>
        </p:spPr>
        <p:txBody>
          <a:bodyPr>
            <a:normAutofit/>
          </a:bodyPr>
          <a:lstStyle/>
          <a:p>
            <a:pPr lvl="0">
              <a:spcBef>
                <a:spcPts val="1000"/>
              </a:spcBef>
            </a:pPr>
            <a:r>
              <a:rPr lang="en-US" dirty="0" smtClean="0"/>
              <a:t>Anger </a:t>
            </a:r>
            <a:br>
              <a:rPr lang="en-US" dirty="0" smtClean="0"/>
            </a:br>
            <a:r>
              <a:rPr lang="en-US" sz="2800" dirty="0" smtClean="0">
                <a:solidFill>
                  <a:prstClr val="black"/>
                </a:solidFill>
                <a:latin typeface="Calibri" panose="020F0502020204030204"/>
              </a:rPr>
              <a:t>Anger </a:t>
            </a:r>
            <a:r>
              <a:rPr lang="en-US" sz="2800" dirty="0">
                <a:solidFill>
                  <a:prstClr val="black"/>
                </a:solidFill>
                <a:latin typeface="Calibri" panose="020F0502020204030204"/>
              </a:rPr>
              <a:t>is a secondary emotion from </a:t>
            </a:r>
            <a:r>
              <a:rPr lang="en-US" sz="2800" dirty="0">
                <a:solidFill>
                  <a:srgbClr val="FF0000"/>
                </a:solidFill>
                <a:latin typeface="Calibri" panose="020F0502020204030204"/>
              </a:rPr>
              <a:t>Mad</a:t>
            </a:r>
            <a:r>
              <a:rPr lang="en-US" sz="2800" dirty="0">
                <a:solidFill>
                  <a:prstClr val="black"/>
                </a:solidFill>
                <a:latin typeface="Calibri" panose="020F0502020204030204"/>
              </a:rPr>
              <a:t>.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80144193"/>
              </p:ext>
            </p:extLst>
          </p:nvPr>
        </p:nvGraphicFramePr>
        <p:xfrm>
          <a:off x="540328" y="1690688"/>
          <a:ext cx="7938654"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8001001" y="2161310"/>
            <a:ext cx="3532908" cy="3046988"/>
          </a:xfrm>
          <a:prstGeom prst="rect">
            <a:avLst/>
          </a:prstGeom>
          <a:noFill/>
        </p:spPr>
        <p:txBody>
          <a:bodyPr wrap="square" rtlCol="0">
            <a:spAutoFit/>
          </a:bodyPr>
          <a:lstStyle/>
          <a:p>
            <a:pPr algn="ctr"/>
            <a:r>
              <a:rPr lang="en-US" sz="4800" dirty="0" smtClean="0"/>
              <a:t>Feeds the Root of</a:t>
            </a:r>
          </a:p>
          <a:p>
            <a:pPr algn="ctr"/>
            <a:r>
              <a:rPr lang="en-US" sz="4800" dirty="0" smtClean="0"/>
              <a:t> Loss, Grief Powerless</a:t>
            </a:r>
            <a:endParaRPr lang="en-US" sz="4800" dirty="0"/>
          </a:p>
        </p:txBody>
      </p:sp>
    </p:spTree>
    <p:extLst>
      <p:ext uri="{BB962C8B-B14F-4D97-AF65-F5344CB8AC3E}">
        <p14:creationId xmlns:p14="http://schemas.microsoft.com/office/powerpoint/2010/main" val="457128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86597"/>
          </a:xfrm>
        </p:spPr>
        <p:txBody>
          <a:bodyPr/>
          <a:lstStyle/>
          <a:p>
            <a:r>
              <a:rPr lang="en-US" dirty="0" smtClean="0"/>
              <a:t>Anger Myth’s </a:t>
            </a:r>
            <a:endParaRPr lang="en-US" dirty="0"/>
          </a:p>
        </p:txBody>
      </p:sp>
      <p:sp>
        <p:nvSpPr>
          <p:cNvPr id="3" name="Content Placeholder 2"/>
          <p:cNvSpPr>
            <a:spLocks noGrp="1"/>
          </p:cNvSpPr>
          <p:nvPr>
            <p:ph idx="1"/>
          </p:nvPr>
        </p:nvSpPr>
        <p:spPr>
          <a:xfrm>
            <a:off x="1097280" y="1808855"/>
            <a:ext cx="10058400" cy="4023360"/>
          </a:xfrm>
        </p:spPr>
        <p:txBody>
          <a:bodyPr/>
          <a:lstStyle/>
          <a:p>
            <a:r>
              <a:rPr lang="en-US" sz="3200" dirty="0" smtClean="0"/>
              <a:t>Anger is inherited</a:t>
            </a:r>
          </a:p>
          <a:p>
            <a:r>
              <a:rPr lang="en-US" sz="3200" dirty="0" smtClean="0"/>
              <a:t>Anger leads to aggression/Rage</a:t>
            </a:r>
          </a:p>
          <a:p>
            <a:r>
              <a:rPr lang="en-US" sz="3200" dirty="0" smtClean="0"/>
              <a:t>Anger gets what you want</a:t>
            </a:r>
          </a:p>
          <a:p>
            <a:r>
              <a:rPr lang="en-US" sz="3200" dirty="0" smtClean="0"/>
              <a:t>Anger is not a habit</a:t>
            </a:r>
          </a:p>
          <a:p>
            <a:r>
              <a:rPr lang="en-US" sz="3200" dirty="0" smtClean="0"/>
              <a:t>Anger is a primary emotion</a:t>
            </a:r>
          </a:p>
          <a:p>
            <a:r>
              <a:rPr lang="en-US" sz="3200" dirty="0"/>
              <a:t>Venting anger physically is therapeutic</a:t>
            </a:r>
          </a:p>
          <a:p>
            <a:endParaRPr lang="en-US" sz="3200"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344731">
            <a:off x="6440572" y="2089353"/>
            <a:ext cx="5210722" cy="2839843"/>
          </a:xfrm>
          <a:prstGeom prst="rect">
            <a:avLst/>
          </a:prstGeom>
        </p:spPr>
      </p:pic>
    </p:spTree>
    <p:extLst>
      <p:ext uri="{BB962C8B-B14F-4D97-AF65-F5344CB8AC3E}">
        <p14:creationId xmlns:p14="http://schemas.microsoft.com/office/powerpoint/2010/main" val="7547576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5264"/>
          </a:xfrm>
        </p:spPr>
        <p:txBody>
          <a:bodyPr/>
          <a:lstStyle/>
          <a:p>
            <a:r>
              <a:rPr lang="en-US" dirty="0" smtClean="0"/>
              <a:t>When Anger Leads to Behavior</a:t>
            </a:r>
            <a:endParaRPr lang="en-US" dirty="0"/>
          </a:p>
        </p:txBody>
      </p:sp>
      <p:sp>
        <p:nvSpPr>
          <p:cNvPr id="3" name="Content Placeholder 2"/>
          <p:cNvSpPr>
            <a:spLocks noGrp="1"/>
          </p:cNvSpPr>
          <p:nvPr>
            <p:ph idx="1"/>
          </p:nvPr>
        </p:nvSpPr>
        <p:spPr>
          <a:xfrm>
            <a:off x="362212" y="1553228"/>
            <a:ext cx="8205592" cy="4546948"/>
          </a:xfrm>
        </p:spPr>
        <p:txBody>
          <a:bodyPr/>
          <a:lstStyle/>
          <a:p>
            <a:endParaRPr lang="en-US" dirty="0" smtClean="0"/>
          </a:p>
          <a:p>
            <a:pPr marL="201168" lvl="1" indent="0">
              <a:buNone/>
            </a:pPr>
            <a:r>
              <a:rPr lang="en-US" sz="2400" dirty="0" smtClean="0"/>
              <a:t>When anger leads to </a:t>
            </a:r>
            <a:r>
              <a:rPr lang="en-US" sz="2400" dirty="0" smtClean="0">
                <a:solidFill>
                  <a:srgbClr val="FF0000"/>
                </a:solidFill>
              </a:rPr>
              <a:t>aggressive</a:t>
            </a:r>
            <a:r>
              <a:rPr lang="en-US" sz="2400" dirty="0" smtClean="0"/>
              <a:t> behavior of abuse (harm to self or others) and consequences follow </a:t>
            </a:r>
          </a:p>
          <a:p>
            <a:pPr lvl="1"/>
            <a:endParaRPr lang="en-US" dirty="0" smtClean="0"/>
          </a:p>
          <a:p>
            <a:pPr lvl="1"/>
            <a:r>
              <a:rPr lang="en-US" sz="3200" dirty="0" smtClean="0"/>
              <a:t>Impairment in the Court </a:t>
            </a:r>
            <a:r>
              <a:rPr lang="en-US" sz="3200" dirty="0"/>
              <a:t>S</a:t>
            </a:r>
            <a:r>
              <a:rPr lang="en-US" sz="3200" dirty="0" smtClean="0"/>
              <a:t>ystem</a:t>
            </a:r>
          </a:p>
          <a:p>
            <a:pPr lvl="1"/>
            <a:r>
              <a:rPr lang="en-US" sz="3200" dirty="0" smtClean="0"/>
              <a:t>Road Rage</a:t>
            </a:r>
          </a:p>
          <a:p>
            <a:pPr lvl="1"/>
            <a:r>
              <a:rPr lang="en-US" sz="3200" dirty="0" smtClean="0"/>
              <a:t>Breaking of </a:t>
            </a:r>
            <a:r>
              <a:rPr lang="en-US" sz="3200" dirty="0"/>
              <a:t>F</a:t>
            </a:r>
            <a:r>
              <a:rPr lang="en-US" sz="3200" dirty="0" smtClean="0"/>
              <a:t>amily Values/Rules</a:t>
            </a:r>
          </a:p>
          <a:p>
            <a:pPr lvl="1"/>
            <a:r>
              <a:rPr lang="en-US" sz="3200" dirty="0" smtClean="0"/>
              <a:t>When you have a pay off</a:t>
            </a:r>
          </a:p>
          <a:p>
            <a:pPr lvl="1"/>
            <a:r>
              <a:rPr lang="en-US" sz="3200" dirty="0" smtClean="0"/>
              <a:t>Broken Trust </a:t>
            </a:r>
          </a:p>
          <a:p>
            <a:pPr lvl="1"/>
            <a:r>
              <a:rPr lang="en-US" sz="3200" dirty="0" smtClean="0"/>
              <a:t>Passive Aggressive-&gt;Manipulative-&gt;Vindictive </a:t>
            </a:r>
          </a:p>
          <a:p>
            <a:pPr lvl="1"/>
            <a:endParaRPr lang="en-US" sz="3200" dirty="0" smtClean="0"/>
          </a:p>
          <a:p>
            <a:pPr lvl="1"/>
            <a:endParaRPr lang="en-US" dirty="0" smtClean="0"/>
          </a:p>
          <a:p>
            <a:pPr lvl="1"/>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1181618540"/>
              </p:ext>
            </p:extLst>
          </p:nvPr>
        </p:nvGraphicFramePr>
        <p:xfrm>
          <a:off x="7753089" y="2295567"/>
          <a:ext cx="5135671" cy="3804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869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996"/>
            <a:ext cx="10515600" cy="1052185"/>
          </a:xfrm>
        </p:spPr>
        <p:txBody>
          <a:bodyPr>
            <a:noAutofit/>
          </a:bodyPr>
          <a:lstStyle/>
          <a:p>
            <a:r>
              <a:rPr lang="en-US" dirty="0" smtClean="0">
                <a:latin typeface="+mn-lt"/>
              </a:rPr>
              <a:t>When Behavior Leads to Burnout</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sz="2200" i="1" dirty="0" smtClean="0"/>
              <a:t>What </a:t>
            </a:r>
            <a:r>
              <a:rPr lang="en-US" sz="2200" i="1" dirty="0"/>
              <a:t>is your normal level of Functioning?</a:t>
            </a:r>
            <a:br>
              <a:rPr lang="en-US" sz="2200" i="1" dirty="0"/>
            </a:br>
            <a:r>
              <a:rPr lang="en-US" sz="2200" dirty="0" smtClean="0"/>
              <a:t>Stress </a:t>
            </a:r>
            <a:r>
              <a:rPr lang="en-US" sz="2200" dirty="0"/>
              <a:t>hormones restrict Mood, Memory, Motivation, and Management </a:t>
            </a:r>
            <a:endParaRPr lang="en-US" sz="2200" dirty="0" smtClean="0"/>
          </a:p>
          <a:p>
            <a:pPr lvl="1">
              <a:buFont typeface="Wingdings" panose="05000000000000000000" pitchFamily="2" charset="2"/>
              <a:buChar char="Ø"/>
            </a:pPr>
            <a:r>
              <a:rPr lang="en-US" sz="2200" dirty="0">
                <a:solidFill>
                  <a:srgbClr val="FF0000"/>
                </a:solidFill>
              </a:rPr>
              <a:t>Cognitive</a:t>
            </a:r>
            <a:r>
              <a:rPr lang="en-US" sz="2200" dirty="0"/>
              <a:t> </a:t>
            </a:r>
          </a:p>
          <a:p>
            <a:pPr marL="201168" lvl="1" indent="0">
              <a:buNone/>
            </a:pPr>
            <a:r>
              <a:rPr lang="en-US" sz="2200" dirty="0"/>
              <a:t>Attention &amp; processing reduces, short-term memory problems, judgment impaired, racing thoughts, ridged thinking, focus on the negative</a:t>
            </a:r>
          </a:p>
          <a:p>
            <a:pPr lvl="1">
              <a:buFont typeface="Wingdings" panose="05000000000000000000" pitchFamily="2" charset="2"/>
              <a:buChar char="Ø"/>
            </a:pPr>
            <a:r>
              <a:rPr lang="en-US" sz="2200" dirty="0">
                <a:solidFill>
                  <a:srgbClr val="FF0000"/>
                </a:solidFill>
              </a:rPr>
              <a:t>Emotional </a:t>
            </a:r>
          </a:p>
          <a:p>
            <a:pPr marL="201168" lvl="1" indent="0">
              <a:buNone/>
            </a:pPr>
            <a:r>
              <a:rPr lang="en-US" sz="2200" dirty="0"/>
              <a:t>Increased irritability, frustration, impatience, depression, anxiety, hopelessness, confusion, numbness</a:t>
            </a:r>
          </a:p>
          <a:p>
            <a:pPr lvl="1">
              <a:buFont typeface="Wingdings" panose="05000000000000000000" pitchFamily="2" charset="2"/>
              <a:buChar char="Ø"/>
            </a:pPr>
            <a:r>
              <a:rPr lang="en-US" sz="2200" dirty="0">
                <a:solidFill>
                  <a:srgbClr val="FF0000"/>
                </a:solidFill>
              </a:rPr>
              <a:t>Behavioral </a:t>
            </a:r>
          </a:p>
          <a:p>
            <a:pPr marL="201168" lvl="1" indent="0">
              <a:buNone/>
            </a:pPr>
            <a:r>
              <a:rPr lang="en-US" sz="2200" dirty="0"/>
              <a:t>Increased bad/nervous habits, sleep disturbances, impaired listening skills, withdrawal, aggression</a:t>
            </a:r>
          </a:p>
          <a:p>
            <a:pPr lvl="1">
              <a:buFont typeface="Wingdings" panose="05000000000000000000" pitchFamily="2" charset="2"/>
              <a:buChar char="Ø"/>
            </a:pPr>
            <a:r>
              <a:rPr lang="en-US" sz="2200" dirty="0" smtClean="0">
                <a:solidFill>
                  <a:srgbClr val="FF0000"/>
                </a:solidFill>
              </a:rPr>
              <a:t>Physiological</a:t>
            </a:r>
          </a:p>
          <a:p>
            <a:pPr marL="457200" lvl="1" indent="0">
              <a:buNone/>
            </a:pPr>
            <a:r>
              <a:rPr lang="en-US" sz="2200" dirty="0" smtClean="0"/>
              <a:t>Rapid </a:t>
            </a:r>
            <a:r>
              <a:rPr lang="en-US" sz="2200" dirty="0"/>
              <a:t>heartbeat, increased fatigue, illnesses, stomach problems, nausea, dizziness, aches, decreased libido, headaches, difficulty breathing, sweating </a:t>
            </a:r>
            <a:br>
              <a:rPr lang="en-US" sz="2200" dirty="0"/>
            </a:br>
            <a:endParaRPr lang="en-US" sz="2200" dirty="0"/>
          </a:p>
          <a:p>
            <a:endParaRPr lang="en-US" dirty="0"/>
          </a:p>
        </p:txBody>
      </p:sp>
    </p:spTree>
    <p:extLst>
      <p:ext uri="{BB962C8B-B14F-4D97-AF65-F5344CB8AC3E}">
        <p14:creationId xmlns:p14="http://schemas.microsoft.com/office/powerpoint/2010/main" val="4145032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2780"/>
            <a:ext cx="10515600" cy="1325563"/>
          </a:xfrm>
        </p:spPr>
        <p:txBody>
          <a:bodyPr/>
          <a:lstStyle/>
          <a:p>
            <a:r>
              <a:rPr lang="en-US" dirty="0" smtClean="0"/>
              <a:t>Define Conflict</a:t>
            </a:r>
            <a:endParaRPr lang="en-US" dirty="0"/>
          </a:p>
        </p:txBody>
      </p:sp>
      <p:sp>
        <p:nvSpPr>
          <p:cNvPr id="3" name="Content Placeholder 2"/>
          <p:cNvSpPr>
            <a:spLocks noGrp="1"/>
          </p:cNvSpPr>
          <p:nvPr>
            <p:ph idx="1"/>
          </p:nvPr>
        </p:nvSpPr>
        <p:spPr>
          <a:xfrm>
            <a:off x="838200" y="1454727"/>
            <a:ext cx="10515600" cy="4722236"/>
          </a:xfrm>
        </p:spPr>
        <p:txBody>
          <a:bodyPr>
            <a:noAutofit/>
          </a:bodyPr>
          <a:lstStyle/>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A </a:t>
            </a:r>
            <a:r>
              <a:rPr lang="en-US" sz="2400" b="1" dirty="0"/>
              <a:t>clash </a:t>
            </a:r>
            <a:r>
              <a:rPr lang="en-US" sz="2400" dirty="0"/>
              <a:t>of interest. The basis of conflict may vary but, it is always a part of </a:t>
            </a:r>
            <a:r>
              <a:rPr lang="en-US" sz="2400" dirty="0" smtClean="0"/>
              <a:t>environmental or root issues. The root of </a:t>
            </a:r>
            <a:r>
              <a:rPr lang="en-US" sz="2400" dirty="0"/>
              <a:t>conflict may be </a:t>
            </a:r>
            <a:r>
              <a:rPr lang="en-US" sz="2400" dirty="0" smtClean="0"/>
              <a:t>personal (internal), </a:t>
            </a:r>
            <a:r>
              <a:rPr lang="en-US" sz="2400" dirty="0"/>
              <a:t>racial, class, </a:t>
            </a:r>
            <a:r>
              <a:rPr lang="en-US" sz="2400" dirty="0" smtClean="0"/>
              <a:t>social, </a:t>
            </a:r>
            <a:r>
              <a:rPr lang="en-US" sz="2400" dirty="0"/>
              <a:t>political and </a:t>
            </a:r>
            <a:r>
              <a:rPr lang="en-US" sz="2400" dirty="0" smtClean="0"/>
              <a:t>universal. </a:t>
            </a:r>
            <a:r>
              <a:rPr lang="en-US" sz="2400" dirty="0"/>
              <a:t>Conflict in groups often follows a specific course</a:t>
            </a:r>
            <a:r>
              <a:rPr lang="en-US" sz="2400" dirty="0" smtClean="0"/>
              <a:t>. Many conflicts are a </a:t>
            </a:r>
            <a:r>
              <a:rPr lang="en-US" sz="2400" dirty="0" smtClean="0">
                <a:solidFill>
                  <a:srgbClr val="FF0000"/>
                </a:solidFill>
              </a:rPr>
              <a:t>thinking error story </a:t>
            </a:r>
            <a:r>
              <a:rPr lang="en-US" sz="2400" dirty="0" smtClean="0"/>
              <a:t>without facts. </a:t>
            </a:r>
          </a:p>
          <a:p>
            <a:pPr>
              <a:buFont typeface="Wingdings" panose="05000000000000000000" pitchFamily="2" charset="2"/>
              <a:buChar char="Ø"/>
            </a:pPr>
            <a:r>
              <a:rPr lang="en-US" sz="2400" b="1" dirty="0" smtClean="0"/>
              <a:t>Compassion</a:t>
            </a:r>
            <a:r>
              <a:rPr lang="en-US" sz="2400" dirty="0" smtClean="0"/>
              <a:t> is </a:t>
            </a:r>
            <a:r>
              <a:rPr lang="en-US" sz="2400" dirty="0" smtClean="0">
                <a:solidFill>
                  <a:srgbClr val="002060"/>
                </a:solidFill>
              </a:rPr>
              <a:t>connecting</a:t>
            </a:r>
            <a:r>
              <a:rPr lang="en-US" sz="2400" dirty="0" smtClean="0"/>
              <a:t> with the right person, over the right issue, at the right time. </a:t>
            </a:r>
          </a:p>
          <a:p>
            <a:pPr marL="0" indent="0">
              <a:buNone/>
            </a:pPr>
            <a:r>
              <a:rPr lang="en-US" sz="3200" dirty="0" smtClean="0">
                <a:latin typeface="AR CENA" panose="02000000000000000000" pitchFamily="2" charset="0"/>
              </a:rPr>
              <a:t>Clues-	Emotional</a:t>
            </a:r>
            <a:endParaRPr lang="en-US" sz="3200" dirty="0">
              <a:latin typeface="AR CENA" panose="02000000000000000000" pitchFamily="2" charset="0"/>
            </a:endParaRPr>
          </a:p>
          <a:p>
            <a:pPr lvl="1"/>
            <a:r>
              <a:rPr lang="en-US" sz="3000" dirty="0" smtClean="0">
                <a:latin typeface="AR CENA" panose="02000000000000000000" pitchFamily="2" charset="0"/>
              </a:rPr>
              <a:t>Physical</a:t>
            </a:r>
            <a:endParaRPr lang="en-US" sz="3000" dirty="0">
              <a:latin typeface="AR CENA" panose="02000000000000000000" pitchFamily="2" charset="0"/>
            </a:endParaRPr>
          </a:p>
          <a:p>
            <a:pPr lvl="1"/>
            <a:r>
              <a:rPr lang="en-US" sz="3000" dirty="0">
                <a:latin typeface="AR CENA" panose="02000000000000000000" pitchFamily="2" charset="0"/>
              </a:rPr>
              <a:t>Behavioral </a:t>
            </a:r>
          </a:p>
          <a:p>
            <a:pPr>
              <a:buFont typeface="Wingdings" panose="05000000000000000000" pitchFamily="2" charset="2"/>
              <a:buChar char="Ø"/>
            </a:pPr>
            <a:endParaRPr lang="en-US" sz="24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740" y="3914739"/>
            <a:ext cx="4421687" cy="2943261"/>
          </a:xfrm>
          <a:prstGeom prst="rect">
            <a:avLst/>
          </a:prstGeom>
        </p:spPr>
      </p:pic>
    </p:spTree>
    <p:extLst>
      <p:ext uri="{BB962C8B-B14F-4D97-AF65-F5344CB8AC3E}">
        <p14:creationId xmlns:p14="http://schemas.microsoft.com/office/powerpoint/2010/main" val="4056063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1770</TotalTime>
  <Words>1046</Words>
  <Application>Microsoft Office PowerPoint</Application>
  <PresentationFormat>Widescreen</PresentationFormat>
  <Paragraphs>193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 BLANCA</vt:lpstr>
      <vt:lpstr>AR CENA</vt:lpstr>
      <vt:lpstr>Britannic Bold</vt:lpstr>
      <vt:lpstr>Calibri</vt:lpstr>
      <vt:lpstr>Calibri Light</vt:lpstr>
      <vt:lpstr>Times New Roman</vt:lpstr>
      <vt:lpstr>Wingdings</vt:lpstr>
      <vt:lpstr>Retrospect</vt:lpstr>
      <vt:lpstr>  Conflict Repair &amp;  Management for Couples    CARYL WARD LCMHC, CFLE carylscounseling@gmail.com  801.999.0179 cell </vt:lpstr>
      <vt:lpstr>Domestic Violence </vt:lpstr>
      <vt:lpstr>PowerPoint Presentation</vt:lpstr>
      <vt:lpstr>Define Anger/Conflict  </vt:lpstr>
      <vt:lpstr>Anger  Anger is a secondary emotion from Mad. </vt:lpstr>
      <vt:lpstr>Anger Myth’s </vt:lpstr>
      <vt:lpstr>When Anger Leads to Behavior</vt:lpstr>
      <vt:lpstr>When Behavior Leads to Burnout</vt:lpstr>
      <vt:lpstr>Define Conflict</vt:lpstr>
      <vt:lpstr>Conflict Myths </vt:lpstr>
      <vt:lpstr>Conflict Cycle</vt:lpstr>
      <vt:lpstr>How to Manage the Root Issues </vt:lpstr>
      <vt:lpstr>Gottman 4 Horseman </vt:lpstr>
      <vt:lpstr>What Happens to You…</vt:lpstr>
      <vt:lpstr>Stephan Kapman Conflict Triangle </vt:lpstr>
      <vt:lpstr>Parent/Child/Adult Relationship  </vt:lpstr>
      <vt:lpstr>Drama Triangle/Conflict Concept  </vt:lpstr>
      <vt:lpstr>Couple/Family Hot Topic Time </vt:lpstr>
      <vt:lpstr>Repair Check List /Fair Fighting</vt:lpstr>
      <vt:lpstr>Tips to Reduce Conflict  </vt:lpstr>
      <vt:lpstr>Resources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Boggs</dc:creator>
  <cp:lastModifiedBy>Caryl Ann Ward</cp:lastModifiedBy>
  <cp:revision>56</cp:revision>
  <dcterms:created xsi:type="dcterms:W3CDTF">2018-08-10T17:57:38Z</dcterms:created>
  <dcterms:modified xsi:type="dcterms:W3CDTF">2020-10-15T16:26:23Z</dcterms:modified>
</cp:coreProperties>
</file>