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03" r:id="rId2"/>
    <p:sldId id="305" r:id="rId3"/>
    <p:sldId id="310" r:id="rId4"/>
    <p:sldId id="304" r:id="rId5"/>
    <p:sldId id="311" r:id="rId6"/>
    <p:sldId id="312" r:id="rId7"/>
    <p:sldId id="307" r:id="rId8"/>
    <p:sldId id="308" r:id="rId9"/>
    <p:sldId id="306" r:id="rId10"/>
    <p:sldId id="314" r:id="rId11"/>
    <p:sldId id="316" r:id="rId12"/>
    <p:sldId id="313" r:id="rId13"/>
    <p:sldId id="315" r:id="rId14"/>
    <p:sldId id="317" r:id="rId15"/>
    <p:sldId id="30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image" Target="../media/image6.gif"/></Relationships>
</file>

<file path=ppt/diagrams/_rels/drawing1.xml.rels><?xml version="1.0" encoding="UTF-8" standalone="yes"?>
<Relationships xmlns="http://schemas.openxmlformats.org/package/2006/relationships"><Relationship Id="rId1" Type="http://schemas.openxmlformats.org/officeDocument/2006/relationships/image" Target="../media/image6.g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D398D0-1CC9-4C5F-9B13-C8A670A0CB21}"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7CEDDCA4-CD3F-46DD-99AF-34D086171B29}">
      <dgm:prSet phldrT="[Text]"/>
      <dgm:spPr/>
      <dgm:t>
        <a:bodyPr/>
        <a:lstStyle/>
        <a:p>
          <a:r>
            <a:rPr lang="en-US" dirty="0"/>
            <a:t>Frustration</a:t>
          </a:r>
        </a:p>
      </dgm:t>
    </dgm:pt>
    <dgm:pt modelId="{89EFBC31-9ABF-4AB0-B386-0AF0C568727A}" type="parTrans" cxnId="{033AE7AA-6EF0-4426-A4E5-A7FDF98C4FBA}">
      <dgm:prSet/>
      <dgm:spPr/>
      <dgm:t>
        <a:bodyPr/>
        <a:lstStyle/>
        <a:p>
          <a:endParaRPr lang="en-US"/>
        </a:p>
      </dgm:t>
    </dgm:pt>
    <dgm:pt modelId="{9AE32DE2-3377-4D9E-80AF-D0731D77E477}" type="sibTrans" cxnId="{033AE7AA-6EF0-4426-A4E5-A7FDF98C4FBA}">
      <dgm:prSet/>
      <dgm:spPr/>
      <dgm:t>
        <a:bodyPr/>
        <a:lstStyle/>
        <a:p>
          <a:endParaRPr lang="en-US"/>
        </a:p>
      </dgm:t>
    </dgm:pt>
    <dgm:pt modelId="{F0983FF0-9F2B-44B2-A7A0-C3F866FCE65E}">
      <dgm:prSet phldrT="[Text]"/>
      <dgm:spPr/>
      <dgm:t>
        <a:bodyPr/>
        <a:lstStyle/>
        <a:p>
          <a:r>
            <a:rPr lang="en-US" dirty="0"/>
            <a:t>Outraged</a:t>
          </a:r>
        </a:p>
      </dgm:t>
    </dgm:pt>
    <dgm:pt modelId="{FD901403-A2E7-48EE-99B6-ADFC88955477}" type="parTrans" cxnId="{BB481D18-C123-491D-9AE7-65E9D06512C2}">
      <dgm:prSet/>
      <dgm:spPr/>
      <dgm:t>
        <a:bodyPr/>
        <a:lstStyle/>
        <a:p>
          <a:endParaRPr lang="en-US"/>
        </a:p>
      </dgm:t>
    </dgm:pt>
    <dgm:pt modelId="{CC46FF4F-7953-43F9-BC86-71398323E03B}" type="sibTrans" cxnId="{BB481D18-C123-491D-9AE7-65E9D06512C2}">
      <dgm:prSet/>
      <dgm:spPr/>
      <dgm:t>
        <a:bodyPr/>
        <a:lstStyle/>
        <a:p>
          <a:endParaRPr lang="en-US"/>
        </a:p>
      </dgm:t>
    </dgm:pt>
    <dgm:pt modelId="{D3598783-DB1E-435F-9DBD-1A1696B63EF7}">
      <dgm:prSet phldrT="[Text]"/>
      <dgm:spPr/>
      <dgm:t>
        <a:bodyPr/>
        <a:lstStyle/>
        <a:p>
          <a:r>
            <a:rPr lang="en-US" dirty="0"/>
            <a:t>Insecure</a:t>
          </a:r>
        </a:p>
      </dgm:t>
    </dgm:pt>
    <dgm:pt modelId="{F97574A7-B740-41B0-B63D-DA933B12E03D}" type="parTrans" cxnId="{DFD17AEB-7E81-4DCD-8CC7-015214BA1844}">
      <dgm:prSet/>
      <dgm:spPr/>
      <dgm:t>
        <a:bodyPr/>
        <a:lstStyle/>
        <a:p>
          <a:endParaRPr lang="en-US"/>
        </a:p>
      </dgm:t>
    </dgm:pt>
    <dgm:pt modelId="{FFEDA5AE-0B09-48B4-AC23-3DDA3543AE0C}" type="sibTrans" cxnId="{DFD17AEB-7E81-4DCD-8CC7-015214BA1844}">
      <dgm:prSet/>
      <dgm:spPr/>
      <dgm:t>
        <a:bodyPr/>
        <a:lstStyle/>
        <a:p>
          <a:endParaRPr lang="en-US"/>
        </a:p>
      </dgm:t>
    </dgm:pt>
    <dgm:pt modelId="{076C62A1-CA3D-457B-880B-A288AEB8AB04}">
      <dgm:prSet phldrT="[Text]"/>
      <dgm:spPr/>
      <dgm:t>
        <a:bodyPr/>
        <a:lstStyle/>
        <a:p>
          <a:r>
            <a:rPr lang="en-US" dirty="0"/>
            <a:t>Lonely</a:t>
          </a:r>
        </a:p>
      </dgm:t>
    </dgm:pt>
    <dgm:pt modelId="{57926B00-D300-417D-A837-E28CE1076F67}" type="parTrans" cxnId="{20CF7769-2EBB-4560-B3D2-AA44D7CFED97}">
      <dgm:prSet/>
      <dgm:spPr/>
      <dgm:t>
        <a:bodyPr/>
        <a:lstStyle/>
        <a:p>
          <a:endParaRPr lang="en-US"/>
        </a:p>
      </dgm:t>
    </dgm:pt>
    <dgm:pt modelId="{7DA0B623-D033-4AD2-85BB-AE178839E2F9}" type="sibTrans" cxnId="{20CF7769-2EBB-4560-B3D2-AA44D7CFED97}">
      <dgm:prSet/>
      <dgm:spPr/>
      <dgm:t>
        <a:bodyPr/>
        <a:lstStyle/>
        <a:p>
          <a:endParaRPr lang="en-US"/>
        </a:p>
      </dgm:t>
    </dgm:pt>
    <dgm:pt modelId="{61144DA6-EF5B-4BE5-AD98-135008D4B9CD}">
      <dgm:prSet phldrT="[Text]"/>
      <dgm:spPr/>
      <dgm:t>
        <a:bodyPr/>
        <a:lstStyle/>
        <a:p>
          <a:r>
            <a:rPr lang="en-US" dirty="0"/>
            <a:t>Worthless</a:t>
          </a:r>
        </a:p>
      </dgm:t>
    </dgm:pt>
    <dgm:pt modelId="{269F4D13-9167-4EEE-84F4-585D2976B8F2}" type="parTrans" cxnId="{327FCCF9-114F-4D25-B15A-C78D77F656D2}">
      <dgm:prSet/>
      <dgm:spPr/>
      <dgm:t>
        <a:bodyPr/>
        <a:lstStyle/>
        <a:p>
          <a:endParaRPr lang="en-US"/>
        </a:p>
      </dgm:t>
    </dgm:pt>
    <dgm:pt modelId="{8C62D2F6-2AC0-4E47-844B-27113CBC66CE}" type="sibTrans" cxnId="{327FCCF9-114F-4D25-B15A-C78D77F656D2}">
      <dgm:prSet/>
      <dgm:spPr/>
      <dgm:t>
        <a:bodyPr/>
        <a:lstStyle/>
        <a:p>
          <a:endParaRPr lang="en-US"/>
        </a:p>
      </dgm:t>
    </dgm:pt>
    <dgm:pt modelId="{60EE9C7A-E4A7-4D3B-8CCA-1BA46F523968}">
      <dgm:prSet phldrT="[Text]"/>
      <dgm:spPr/>
      <dgm:t>
        <a:bodyPr/>
        <a:lstStyle/>
        <a:p>
          <a:r>
            <a:rPr lang="en-US" dirty="0"/>
            <a:t>Jealous</a:t>
          </a:r>
        </a:p>
      </dgm:t>
    </dgm:pt>
    <dgm:pt modelId="{8E53371A-EB00-4FA1-9230-7F3CC5505BBA}" type="parTrans" cxnId="{B4EF39C1-E438-417E-B1C3-878B3F678F6E}">
      <dgm:prSet/>
      <dgm:spPr/>
      <dgm:t>
        <a:bodyPr/>
        <a:lstStyle/>
        <a:p>
          <a:endParaRPr lang="en-US"/>
        </a:p>
      </dgm:t>
    </dgm:pt>
    <dgm:pt modelId="{6C43D72A-A28D-4379-8F0C-4576EFFAEA59}" type="sibTrans" cxnId="{B4EF39C1-E438-417E-B1C3-878B3F678F6E}">
      <dgm:prSet/>
      <dgm:spPr/>
      <dgm:t>
        <a:bodyPr/>
        <a:lstStyle/>
        <a:p>
          <a:endParaRPr lang="en-US"/>
        </a:p>
      </dgm:t>
    </dgm:pt>
    <dgm:pt modelId="{83869E41-BF78-422B-89E5-E2ABFB3F12E7}">
      <dgm:prSet phldrT="[Text]"/>
      <dgm:spPr/>
      <dgm:t>
        <a:bodyPr/>
        <a:lstStyle/>
        <a:p>
          <a:r>
            <a:rPr lang="en-US" dirty="0"/>
            <a:t>Annoyed</a:t>
          </a:r>
        </a:p>
      </dgm:t>
    </dgm:pt>
    <dgm:pt modelId="{7E0C18C0-2163-410B-823E-432B4C2D68C3}" type="parTrans" cxnId="{31ED737F-83D4-4B30-8E5C-67510B0C7574}">
      <dgm:prSet/>
      <dgm:spPr/>
      <dgm:t>
        <a:bodyPr/>
        <a:lstStyle/>
        <a:p>
          <a:endParaRPr lang="en-US"/>
        </a:p>
      </dgm:t>
    </dgm:pt>
    <dgm:pt modelId="{88BF616A-81A2-47C8-99A8-1A1345624CC2}" type="sibTrans" cxnId="{31ED737F-83D4-4B30-8E5C-67510B0C7574}">
      <dgm:prSet/>
      <dgm:spPr/>
      <dgm:t>
        <a:bodyPr/>
        <a:lstStyle/>
        <a:p>
          <a:endParaRPr lang="en-US"/>
        </a:p>
      </dgm:t>
    </dgm:pt>
    <dgm:pt modelId="{7DDAD369-FB72-4326-A004-76197E173D07}">
      <dgm:prSet phldrT="[Text]"/>
      <dgm:spPr/>
      <dgm:t>
        <a:bodyPr/>
        <a:lstStyle/>
        <a:p>
          <a:r>
            <a:rPr lang="en-US" dirty="0"/>
            <a:t>Hurt</a:t>
          </a:r>
        </a:p>
      </dgm:t>
    </dgm:pt>
    <dgm:pt modelId="{42E5685B-CC91-4E35-BDD8-2A4E9CBB430D}" type="parTrans" cxnId="{5EA566C0-15E6-47FB-AD65-15329E5F834C}">
      <dgm:prSet/>
      <dgm:spPr/>
      <dgm:t>
        <a:bodyPr/>
        <a:lstStyle/>
        <a:p>
          <a:endParaRPr lang="en-US"/>
        </a:p>
      </dgm:t>
    </dgm:pt>
    <dgm:pt modelId="{D79DF5B3-D5D3-42D9-B2C7-E4A323D63ABF}" type="sibTrans" cxnId="{5EA566C0-15E6-47FB-AD65-15329E5F834C}">
      <dgm:prSet/>
      <dgm:spPr/>
      <dgm:t>
        <a:bodyPr/>
        <a:lstStyle/>
        <a:p>
          <a:endParaRPr lang="en-US"/>
        </a:p>
      </dgm:t>
    </dgm:pt>
    <dgm:pt modelId="{E0CC9200-DE7A-48F4-ACB5-195D579F2DB3}">
      <dgm:prSet phldrT="[Text]"/>
      <dgm:spPr/>
      <dgm:t>
        <a:bodyPr/>
        <a:lstStyle/>
        <a:p>
          <a:r>
            <a:rPr lang="en-US" dirty="0"/>
            <a:t>Resentment</a:t>
          </a:r>
        </a:p>
      </dgm:t>
    </dgm:pt>
    <dgm:pt modelId="{7318B09A-B04A-48B5-BC9B-F659DE66836B}" type="sibTrans" cxnId="{233ACBAE-7BD2-4C62-BD0D-7DD027E6C185}">
      <dgm:prSet/>
      <dgm:spPr/>
      <dgm:t>
        <a:bodyPr/>
        <a:lstStyle/>
        <a:p>
          <a:endParaRPr lang="en-US"/>
        </a:p>
      </dgm:t>
    </dgm:pt>
    <dgm:pt modelId="{88C0D9EB-A064-49AE-B528-5D512166CBAD}" type="parTrans" cxnId="{233ACBAE-7BD2-4C62-BD0D-7DD027E6C185}">
      <dgm:prSet/>
      <dgm:spPr/>
      <dgm:t>
        <a:bodyPr/>
        <a:lstStyle/>
        <a:p>
          <a:endParaRPr lang="en-US"/>
        </a:p>
      </dgm:t>
    </dgm:pt>
    <dgm:pt modelId="{D11C221C-5FD2-44FB-97A3-519C1155E164}" type="pres">
      <dgm:prSet presAssocID="{F5D398D0-1CC9-4C5F-9B13-C8A670A0CB21}" presName="composite" presStyleCnt="0">
        <dgm:presLayoutVars>
          <dgm:chMax val="5"/>
          <dgm:dir/>
          <dgm:animLvl val="ctr"/>
          <dgm:resizeHandles val="exact"/>
        </dgm:presLayoutVars>
      </dgm:prSet>
      <dgm:spPr/>
    </dgm:pt>
    <dgm:pt modelId="{C8C66AF8-665B-4D81-B39E-B7DF98F22274}" type="pres">
      <dgm:prSet presAssocID="{F5D398D0-1CC9-4C5F-9B13-C8A670A0CB21}" presName="cycle" presStyleCnt="0"/>
      <dgm:spPr/>
    </dgm:pt>
    <dgm:pt modelId="{A5730CAD-B455-4B06-B942-814F57B3B3BE}" type="pres">
      <dgm:prSet presAssocID="{F5D398D0-1CC9-4C5F-9B13-C8A670A0CB21}" presName="centerShape" presStyleCnt="0"/>
      <dgm:spPr/>
    </dgm:pt>
    <dgm:pt modelId="{D4D9785F-7D9C-48D6-BDF5-8491B378CDE2}" type="pres">
      <dgm:prSet presAssocID="{F5D398D0-1CC9-4C5F-9B13-C8A670A0CB21}" presName="connSite" presStyleLbl="node1" presStyleIdx="0" presStyleCnt="4"/>
      <dgm:spPr/>
    </dgm:pt>
    <dgm:pt modelId="{7AF582E5-B9A3-4C63-882C-3016FA18BF5D}" type="pres">
      <dgm:prSet presAssocID="{F5D398D0-1CC9-4C5F-9B13-C8A670A0CB21}" presName="visible" presStyleLbl="node1" presStyleIdx="0" presStyleCnt="4" custLinFactNeighborX="-23471" custLinFactNeighborY="5802"/>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dgm:spPr>
    </dgm:pt>
    <dgm:pt modelId="{CC496855-C2C8-494D-ACAC-30A3FB135EB7}" type="pres">
      <dgm:prSet presAssocID="{89EFBC31-9ABF-4AB0-B386-0AF0C568727A}" presName="Name25" presStyleLbl="parChTrans1D1" presStyleIdx="0" presStyleCnt="3"/>
      <dgm:spPr/>
    </dgm:pt>
    <dgm:pt modelId="{B73FE95F-0A67-42DC-BFF1-D6DBDFD6F70D}" type="pres">
      <dgm:prSet presAssocID="{7CEDDCA4-CD3F-46DD-99AF-34D086171B29}" presName="node" presStyleCnt="0"/>
      <dgm:spPr/>
    </dgm:pt>
    <dgm:pt modelId="{ACE120A4-2332-4930-A1C8-5E627986E80F}" type="pres">
      <dgm:prSet presAssocID="{7CEDDCA4-CD3F-46DD-99AF-34D086171B29}" presName="parentNode" presStyleLbl="node1" presStyleIdx="1" presStyleCnt="4" custScaleX="136659">
        <dgm:presLayoutVars>
          <dgm:chMax val="1"/>
          <dgm:bulletEnabled val="1"/>
        </dgm:presLayoutVars>
      </dgm:prSet>
      <dgm:spPr/>
    </dgm:pt>
    <dgm:pt modelId="{0115C2B4-C984-4E88-BBDA-EA547D279423}" type="pres">
      <dgm:prSet presAssocID="{7CEDDCA4-CD3F-46DD-99AF-34D086171B29}" presName="childNode" presStyleLbl="revTx" presStyleIdx="0" presStyleCnt="3">
        <dgm:presLayoutVars>
          <dgm:bulletEnabled val="1"/>
        </dgm:presLayoutVars>
      </dgm:prSet>
      <dgm:spPr/>
    </dgm:pt>
    <dgm:pt modelId="{B9EA2ED7-7E2A-4995-87BA-FF16D4D2C60B}" type="pres">
      <dgm:prSet presAssocID="{F97574A7-B740-41B0-B63D-DA933B12E03D}" presName="Name25" presStyleLbl="parChTrans1D1" presStyleIdx="1" presStyleCnt="3"/>
      <dgm:spPr/>
    </dgm:pt>
    <dgm:pt modelId="{45062EEA-C589-48F8-ABBB-499BB335EC26}" type="pres">
      <dgm:prSet presAssocID="{D3598783-DB1E-435F-9DBD-1A1696B63EF7}" presName="node" presStyleCnt="0"/>
      <dgm:spPr/>
    </dgm:pt>
    <dgm:pt modelId="{54E31EEA-E50B-4E81-9736-70744827D6C2}" type="pres">
      <dgm:prSet presAssocID="{D3598783-DB1E-435F-9DBD-1A1696B63EF7}" presName="parentNode" presStyleLbl="node1" presStyleIdx="2" presStyleCnt="4" custScaleX="134475">
        <dgm:presLayoutVars>
          <dgm:chMax val="1"/>
          <dgm:bulletEnabled val="1"/>
        </dgm:presLayoutVars>
      </dgm:prSet>
      <dgm:spPr/>
    </dgm:pt>
    <dgm:pt modelId="{70F499A6-15DF-4D71-A22C-F710880D14BE}" type="pres">
      <dgm:prSet presAssocID="{D3598783-DB1E-435F-9DBD-1A1696B63EF7}" presName="childNode" presStyleLbl="revTx" presStyleIdx="1" presStyleCnt="3">
        <dgm:presLayoutVars>
          <dgm:bulletEnabled val="1"/>
        </dgm:presLayoutVars>
      </dgm:prSet>
      <dgm:spPr/>
    </dgm:pt>
    <dgm:pt modelId="{FBD9B663-B59E-49E2-8E07-A8E9B8EEF909}" type="pres">
      <dgm:prSet presAssocID="{8E53371A-EB00-4FA1-9230-7F3CC5505BBA}" presName="Name25" presStyleLbl="parChTrans1D1" presStyleIdx="2" presStyleCnt="3"/>
      <dgm:spPr/>
    </dgm:pt>
    <dgm:pt modelId="{782609CA-4C67-414F-AC1B-58909AD89599}" type="pres">
      <dgm:prSet presAssocID="{60EE9C7A-E4A7-4D3B-8CCA-1BA46F523968}" presName="node" presStyleCnt="0"/>
      <dgm:spPr/>
    </dgm:pt>
    <dgm:pt modelId="{A969C318-CC24-4F56-B06F-8374EB4D85F4}" type="pres">
      <dgm:prSet presAssocID="{60EE9C7A-E4A7-4D3B-8CCA-1BA46F523968}" presName="parentNode" presStyleLbl="node1" presStyleIdx="3" presStyleCnt="4" custScaleX="144237">
        <dgm:presLayoutVars>
          <dgm:chMax val="1"/>
          <dgm:bulletEnabled val="1"/>
        </dgm:presLayoutVars>
      </dgm:prSet>
      <dgm:spPr/>
    </dgm:pt>
    <dgm:pt modelId="{D270C9D7-13A6-445C-ADB8-C7DFEA1D55D3}" type="pres">
      <dgm:prSet presAssocID="{60EE9C7A-E4A7-4D3B-8CCA-1BA46F523968}" presName="childNode" presStyleLbl="revTx" presStyleIdx="2" presStyleCnt="3">
        <dgm:presLayoutVars>
          <dgm:bulletEnabled val="1"/>
        </dgm:presLayoutVars>
      </dgm:prSet>
      <dgm:spPr/>
    </dgm:pt>
  </dgm:ptLst>
  <dgm:cxnLst>
    <dgm:cxn modelId="{BB481D18-C123-491D-9AE7-65E9D06512C2}" srcId="{7CEDDCA4-CD3F-46DD-99AF-34D086171B29}" destId="{F0983FF0-9F2B-44B2-A7A0-C3F866FCE65E}" srcOrd="0" destOrd="0" parTransId="{FD901403-A2E7-48EE-99B6-ADFC88955477}" sibTransId="{CC46FF4F-7953-43F9-BC86-71398323E03B}"/>
    <dgm:cxn modelId="{2A7B0A19-1FB7-4DDF-AE32-FC527BB09B7F}" type="presOf" srcId="{61144DA6-EF5B-4BE5-AD98-135008D4B9CD}" destId="{70F499A6-15DF-4D71-A22C-F710880D14BE}" srcOrd="0" destOrd="1" presId="urn:microsoft.com/office/officeart/2005/8/layout/radial2"/>
    <dgm:cxn modelId="{E72F883F-6505-45F5-97FE-D7C5831D1FFC}" type="presOf" srcId="{F97574A7-B740-41B0-B63D-DA933B12E03D}" destId="{B9EA2ED7-7E2A-4995-87BA-FF16D4D2C60B}" srcOrd="0" destOrd="0" presId="urn:microsoft.com/office/officeart/2005/8/layout/radial2"/>
    <dgm:cxn modelId="{98AA6E5D-1ACE-42C3-8138-2EC314B052E2}" type="presOf" srcId="{F5D398D0-1CC9-4C5F-9B13-C8A670A0CB21}" destId="{D11C221C-5FD2-44FB-97A3-519C1155E164}" srcOrd="0" destOrd="0" presId="urn:microsoft.com/office/officeart/2005/8/layout/radial2"/>
    <dgm:cxn modelId="{20CF7769-2EBB-4560-B3D2-AA44D7CFED97}" srcId="{D3598783-DB1E-435F-9DBD-1A1696B63EF7}" destId="{076C62A1-CA3D-457B-880B-A288AEB8AB04}" srcOrd="0" destOrd="0" parTransId="{57926B00-D300-417D-A837-E28CE1076F67}" sibTransId="{7DA0B623-D033-4AD2-85BB-AE178839E2F9}"/>
    <dgm:cxn modelId="{D7C6DC4B-F254-46A0-A4BD-76FC2F6D2CB0}" type="presOf" srcId="{8E53371A-EB00-4FA1-9230-7F3CC5505BBA}" destId="{FBD9B663-B59E-49E2-8E07-A8E9B8EEF909}" srcOrd="0" destOrd="0" presId="urn:microsoft.com/office/officeart/2005/8/layout/radial2"/>
    <dgm:cxn modelId="{21553655-A293-40A0-ADE5-F7A5C0FD5CA4}" type="presOf" srcId="{076C62A1-CA3D-457B-880B-A288AEB8AB04}" destId="{70F499A6-15DF-4D71-A22C-F710880D14BE}" srcOrd="0" destOrd="0" presId="urn:microsoft.com/office/officeart/2005/8/layout/radial2"/>
    <dgm:cxn modelId="{5A64117E-B157-45C0-981E-EAB049D11AAB}" type="presOf" srcId="{83869E41-BF78-422B-89E5-E2ABFB3F12E7}" destId="{D270C9D7-13A6-445C-ADB8-C7DFEA1D55D3}" srcOrd="0" destOrd="0" presId="urn:microsoft.com/office/officeart/2005/8/layout/radial2"/>
    <dgm:cxn modelId="{31ED737F-83D4-4B30-8E5C-67510B0C7574}" srcId="{60EE9C7A-E4A7-4D3B-8CCA-1BA46F523968}" destId="{83869E41-BF78-422B-89E5-E2ABFB3F12E7}" srcOrd="0" destOrd="0" parTransId="{7E0C18C0-2163-410B-823E-432B4C2D68C3}" sibTransId="{88BF616A-81A2-47C8-99A8-1A1345624CC2}"/>
    <dgm:cxn modelId="{673C568C-D6C9-4120-8FA9-23EA77E74F7C}" type="presOf" srcId="{60EE9C7A-E4A7-4D3B-8CCA-1BA46F523968}" destId="{A969C318-CC24-4F56-B06F-8374EB4D85F4}" srcOrd="0" destOrd="0" presId="urn:microsoft.com/office/officeart/2005/8/layout/radial2"/>
    <dgm:cxn modelId="{046FBA8F-CDEE-47D8-ACF4-FA07AF5990FB}" type="presOf" srcId="{89EFBC31-9ABF-4AB0-B386-0AF0C568727A}" destId="{CC496855-C2C8-494D-ACAC-30A3FB135EB7}" srcOrd="0" destOrd="0" presId="urn:microsoft.com/office/officeart/2005/8/layout/radial2"/>
    <dgm:cxn modelId="{A76790A1-9D10-4A38-9E1F-F50ABC91FA6C}" type="presOf" srcId="{F0983FF0-9F2B-44B2-A7A0-C3F866FCE65E}" destId="{0115C2B4-C984-4E88-BBDA-EA547D279423}" srcOrd="0" destOrd="0" presId="urn:microsoft.com/office/officeart/2005/8/layout/radial2"/>
    <dgm:cxn modelId="{033AE7AA-6EF0-4426-A4E5-A7FDF98C4FBA}" srcId="{F5D398D0-1CC9-4C5F-9B13-C8A670A0CB21}" destId="{7CEDDCA4-CD3F-46DD-99AF-34D086171B29}" srcOrd="0" destOrd="0" parTransId="{89EFBC31-9ABF-4AB0-B386-0AF0C568727A}" sibTransId="{9AE32DE2-3377-4D9E-80AF-D0731D77E477}"/>
    <dgm:cxn modelId="{233ACBAE-7BD2-4C62-BD0D-7DD027E6C185}" srcId="{7CEDDCA4-CD3F-46DD-99AF-34D086171B29}" destId="{E0CC9200-DE7A-48F4-ACB5-195D579F2DB3}" srcOrd="1" destOrd="0" parTransId="{88C0D9EB-A064-49AE-B528-5D512166CBAD}" sibTransId="{7318B09A-B04A-48B5-BC9B-F659DE66836B}"/>
    <dgm:cxn modelId="{D38378AF-3A76-46B4-9F21-3DECC0B5723D}" type="presOf" srcId="{D3598783-DB1E-435F-9DBD-1A1696B63EF7}" destId="{54E31EEA-E50B-4E81-9736-70744827D6C2}" srcOrd="0" destOrd="0" presId="urn:microsoft.com/office/officeart/2005/8/layout/radial2"/>
    <dgm:cxn modelId="{EC0FF0BC-D29D-45EC-B983-D675D8138E43}" type="presOf" srcId="{E0CC9200-DE7A-48F4-ACB5-195D579F2DB3}" destId="{0115C2B4-C984-4E88-BBDA-EA547D279423}" srcOrd="0" destOrd="1" presId="urn:microsoft.com/office/officeart/2005/8/layout/radial2"/>
    <dgm:cxn modelId="{D2DE76BE-412A-46D1-A419-47DF3A415482}" type="presOf" srcId="{7CEDDCA4-CD3F-46DD-99AF-34D086171B29}" destId="{ACE120A4-2332-4930-A1C8-5E627986E80F}" srcOrd="0" destOrd="0" presId="urn:microsoft.com/office/officeart/2005/8/layout/radial2"/>
    <dgm:cxn modelId="{5EA566C0-15E6-47FB-AD65-15329E5F834C}" srcId="{60EE9C7A-E4A7-4D3B-8CCA-1BA46F523968}" destId="{7DDAD369-FB72-4326-A004-76197E173D07}" srcOrd="1" destOrd="0" parTransId="{42E5685B-CC91-4E35-BDD8-2A4E9CBB430D}" sibTransId="{D79DF5B3-D5D3-42D9-B2C7-E4A323D63ABF}"/>
    <dgm:cxn modelId="{B4EF39C1-E438-417E-B1C3-878B3F678F6E}" srcId="{F5D398D0-1CC9-4C5F-9B13-C8A670A0CB21}" destId="{60EE9C7A-E4A7-4D3B-8CCA-1BA46F523968}" srcOrd="2" destOrd="0" parTransId="{8E53371A-EB00-4FA1-9230-7F3CC5505BBA}" sibTransId="{6C43D72A-A28D-4379-8F0C-4576EFFAEA59}"/>
    <dgm:cxn modelId="{DFD17AEB-7E81-4DCD-8CC7-015214BA1844}" srcId="{F5D398D0-1CC9-4C5F-9B13-C8A670A0CB21}" destId="{D3598783-DB1E-435F-9DBD-1A1696B63EF7}" srcOrd="1" destOrd="0" parTransId="{F97574A7-B740-41B0-B63D-DA933B12E03D}" sibTransId="{FFEDA5AE-0B09-48B4-AC23-3DDA3543AE0C}"/>
    <dgm:cxn modelId="{E2C418ED-46E6-4FD7-B250-A89DB1E73668}" type="presOf" srcId="{7DDAD369-FB72-4326-A004-76197E173D07}" destId="{D270C9D7-13A6-445C-ADB8-C7DFEA1D55D3}" srcOrd="0" destOrd="1" presId="urn:microsoft.com/office/officeart/2005/8/layout/radial2"/>
    <dgm:cxn modelId="{327FCCF9-114F-4D25-B15A-C78D77F656D2}" srcId="{D3598783-DB1E-435F-9DBD-1A1696B63EF7}" destId="{61144DA6-EF5B-4BE5-AD98-135008D4B9CD}" srcOrd="1" destOrd="0" parTransId="{269F4D13-9167-4EEE-84F4-585D2976B8F2}" sibTransId="{8C62D2F6-2AC0-4E47-844B-27113CBC66CE}"/>
    <dgm:cxn modelId="{23CFBB8F-ED23-4467-9FA7-E78958A1A3D3}" type="presParOf" srcId="{D11C221C-5FD2-44FB-97A3-519C1155E164}" destId="{C8C66AF8-665B-4D81-B39E-B7DF98F22274}" srcOrd="0" destOrd="0" presId="urn:microsoft.com/office/officeart/2005/8/layout/radial2"/>
    <dgm:cxn modelId="{C849E6B4-1A80-4283-A7A2-0F78F66AFD1E}" type="presParOf" srcId="{C8C66AF8-665B-4D81-B39E-B7DF98F22274}" destId="{A5730CAD-B455-4B06-B942-814F57B3B3BE}" srcOrd="0" destOrd="0" presId="urn:microsoft.com/office/officeart/2005/8/layout/radial2"/>
    <dgm:cxn modelId="{BE6A4050-CE00-4427-BE2A-8BD0B1E0F46B}" type="presParOf" srcId="{A5730CAD-B455-4B06-B942-814F57B3B3BE}" destId="{D4D9785F-7D9C-48D6-BDF5-8491B378CDE2}" srcOrd="0" destOrd="0" presId="urn:microsoft.com/office/officeart/2005/8/layout/radial2"/>
    <dgm:cxn modelId="{FC4B6AD0-7C78-440A-B5CE-E91F14B80075}" type="presParOf" srcId="{A5730CAD-B455-4B06-B942-814F57B3B3BE}" destId="{7AF582E5-B9A3-4C63-882C-3016FA18BF5D}" srcOrd="1" destOrd="0" presId="urn:microsoft.com/office/officeart/2005/8/layout/radial2"/>
    <dgm:cxn modelId="{8BDB0002-FFB2-40A7-97BE-9B3AD4B9CCAD}" type="presParOf" srcId="{C8C66AF8-665B-4D81-B39E-B7DF98F22274}" destId="{CC496855-C2C8-494D-ACAC-30A3FB135EB7}" srcOrd="1" destOrd="0" presId="urn:microsoft.com/office/officeart/2005/8/layout/radial2"/>
    <dgm:cxn modelId="{61B0B93B-3F4B-4E66-907E-CB4510F806FB}" type="presParOf" srcId="{C8C66AF8-665B-4D81-B39E-B7DF98F22274}" destId="{B73FE95F-0A67-42DC-BFF1-D6DBDFD6F70D}" srcOrd="2" destOrd="0" presId="urn:microsoft.com/office/officeart/2005/8/layout/radial2"/>
    <dgm:cxn modelId="{53DCAEAC-9F40-4317-A8B6-A6D5B5DF9775}" type="presParOf" srcId="{B73FE95F-0A67-42DC-BFF1-D6DBDFD6F70D}" destId="{ACE120A4-2332-4930-A1C8-5E627986E80F}" srcOrd="0" destOrd="0" presId="urn:microsoft.com/office/officeart/2005/8/layout/radial2"/>
    <dgm:cxn modelId="{6256DF10-5F52-4C31-B6F3-CF4F40772434}" type="presParOf" srcId="{B73FE95F-0A67-42DC-BFF1-D6DBDFD6F70D}" destId="{0115C2B4-C984-4E88-BBDA-EA547D279423}" srcOrd="1" destOrd="0" presId="urn:microsoft.com/office/officeart/2005/8/layout/radial2"/>
    <dgm:cxn modelId="{CC72F3CC-00EE-4966-A976-2124CD85297F}" type="presParOf" srcId="{C8C66AF8-665B-4D81-B39E-B7DF98F22274}" destId="{B9EA2ED7-7E2A-4995-87BA-FF16D4D2C60B}" srcOrd="3" destOrd="0" presId="urn:microsoft.com/office/officeart/2005/8/layout/radial2"/>
    <dgm:cxn modelId="{5CDAC633-0AF6-4EFA-92D5-6C27859B9C02}" type="presParOf" srcId="{C8C66AF8-665B-4D81-B39E-B7DF98F22274}" destId="{45062EEA-C589-48F8-ABBB-499BB335EC26}" srcOrd="4" destOrd="0" presId="urn:microsoft.com/office/officeart/2005/8/layout/radial2"/>
    <dgm:cxn modelId="{5A76C473-CEC0-40F6-9A77-EEDFE0A88F93}" type="presParOf" srcId="{45062EEA-C589-48F8-ABBB-499BB335EC26}" destId="{54E31EEA-E50B-4E81-9736-70744827D6C2}" srcOrd="0" destOrd="0" presId="urn:microsoft.com/office/officeart/2005/8/layout/radial2"/>
    <dgm:cxn modelId="{748886C6-41FF-422F-A442-0C85E410B40F}" type="presParOf" srcId="{45062EEA-C589-48F8-ABBB-499BB335EC26}" destId="{70F499A6-15DF-4D71-A22C-F710880D14BE}" srcOrd="1" destOrd="0" presId="urn:microsoft.com/office/officeart/2005/8/layout/radial2"/>
    <dgm:cxn modelId="{8BB82AAD-D898-41D2-A31B-433DB6D70198}" type="presParOf" srcId="{C8C66AF8-665B-4D81-B39E-B7DF98F22274}" destId="{FBD9B663-B59E-49E2-8E07-A8E9B8EEF909}" srcOrd="5" destOrd="0" presId="urn:microsoft.com/office/officeart/2005/8/layout/radial2"/>
    <dgm:cxn modelId="{CC841B8E-1C8A-4B95-AC74-A7F05248996F}" type="presParOf" srcId="{C8C66AF8-665B-4D81-B39E-B7DF98F22274}" destId="{782609CA-4C67-414F-AC1B-58909AD89599}" srcOrd="6" destOrd="0" presId="urn:microsoft.com/office/officeart/2005/8/layout/radial2"/>
    <dgm:cxn modelId="{E2F974DA-71BD-4879-8B6E-14002418F0F1}" type="presParOf" srcId="{782609CA-4C67-414F-AC1B-58909AD89599}" destId="{A969C318-CC24-4F56-B06F-8374EB4D85F4}" srcOrd="0" destOrd="0" presId="urn:microsoft.com/office/officeart/2005/8/layout/radial2"/>
    <dgm:cxn modelId="{3093872D-BF7F-469B-986B-7FE7FE1376C0}" type="presParOf" srcId="{782609CA-4C67-414F-AC1B-58909AD89599}" destId="{D270C9D7-13A6-445C-ADB8-C7DFEA1D55D3}"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9B663-B59E-49E2-8E07-A8E9B8EEF909}">
      <dsp:nvSpPr>
        <dsp:cNvPr id="0" name=""/>
        <dsp:cNvSpPr/>
      </dsp:nvSpPr>
      <dsp:spPr>
        <a:xfrm rot="2603594">
          <a:off x="1841132" y="3039141"/>
          <a:ext cx="490653" cy="64160"/>
        </a:xfrm>
        <a:custGeom>
          <a:avLst/>
          <a:gdLst/>
          <a:ahLst/>
          <a:cxnLst/>
          <a:rect l="0" t="0" r="0" b="0"/>
          <a:pathLst>
            <a:path>
              <a:moveTo>
                <a:pt x="0" y="32080"/>
              </a:moveTo>
              <a:lnTo>
                <a:pt x="490653" y="3208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EA2ED7-7E2A-4995-87BA-FF16D4D2C60B}">
      <dsp:nvSpPr>
        <dsp:cNvPr id="0" name=""/>
        <dsp:cNvSpPr/>
      </dsp:nvSpPr>
      <dsp:spPr>
        <a:xfrm>
          <a:off x="1908191" y="2143588"/>
          <a:ext cx="487110" cy="64160"/>
        </a:xfrm>
        <a:custGeom>
          <a:avLst/>
          <a:gdLst/>
          <a:ahLst/>
          <a:cxnLst/>
          <a:rect l="0" t="0" r="0" b="0"/>
          <a:pathLst>
            <a:path>
              <a:moveTo>
                <a:pt x="0" y="32080"/>
              </a:moveTo>
              <a:lnTo>
                <a:pt x="487110" y="3208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496855-C2C8-494D-ACAC-30A3FB135EB7}">
      <dsp:nvSpPr>
        <dsp:cNvPr id="0" name=""/>
        <dsp:cNvSpPr/>
      </dsp:nvSpPr>
      <dsp:spPr>
        <a:xfrm rot="19008478">
          <a:off x="1838312" y="1245143"/>
          <a:ext cx="515834" cy="64160"/>
        </a:xfrm>
        <a:custGeom>
          <a:avLst/>
          <a:gdLst/>
          <a:ahLst/>
          <a:cxnLst/>
          <a:rect l="0" t="0" r="0" b="0"/>
          <a:pathLst>
            <a:path>
              <a:moveTo>
                <a:pt x="0" y="32080"/>
              </a:moveTo>
              <a:lnTo>
                <a:pt x="515834" y="3208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F582E5-B9A3-4C63-882C-3016FA18BF5D}">
      <dsp:nvSpPr>
        <dsp:cNvPr id="0" name=""/>
        <dsp:cNvSpPr/>
      </dsp:nvSpPr>
      <dsp:spPr>
        <a:xfrm>
          <a:off x="0" y="1204605"/>
          <a:ext cx="2197074" cy="219707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E120A4-2332-4930-A1C8-5E627986E80F}">
      <dsp:nvSpPr>
        <dsp:cNvPr id="0" name=""/>
        <dsp:cNvSpPr/>
      </dsp:nvSpPr>
      <dsp:spPr>
        <a:xfrm>
          <a:off x="1960509" y="689"/>
          <a:ext cx="1680822" cy="1229939"/>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Frustration</a:t>
          </a:r>
        </a:p>
      </dsp:txBody>
      <dsp:txXfrm>
        <a:off x="2206660" y="180809"/>
        <a:ext cx="1188520" cy="869699"/>
      </dsp:txXfrm>
    </dsp:sp>
    <dsp:sp modelId="{0115C2B4-C984-4E88-BBDA-EA547D279423}">
      <dsp:nvSpPr>
        <dsp:cNvPr id="0" name=""/>
        <dsp:cNvSpPr/>
      </dsp:nvSpPr>
      <dsp:spPr>
        <a:xfrm>
          <a:off x="3200721" y="689"/>
          <a:ext cx="2521233" cy="1229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Outraged</a:t>
          </a:r>
        </a:p>
        <a:p>
          <a:pPr marL="228600" lvl="1" indent="-228600" algn="l" defTabSz="1155700">
            <a:lnSpc>
              <a:spcPct val="90000"/>
            </a:lnSpc>
            <a:spcBef>
              <a:spcPct val="0"/>
            </a:spcBef>
            <a:spcAft>
              <a:spcPct val="15000"/>
            </a:spcAft>
            <a:buChar char="•"/>
          </a:pPr>
          <a:r>
            <a:rPr lang="en-US" sz="2600" kern="1200" dirty="0"/>
            <a:t>Resentment</a:t>
          </a:r>
        </a:p>
      </dsp:txBody>
      <dsp:txXfrm>
        <a:off x="3200721" y="689"/>
        <a:ext cx="2521233" cy="1229939"/>
      </dsp:txXfrm>
    </dsp:sp>
    <dsp:sp modelId="{54E31EEA-E50B-4E81-9736-70744827D6C2}">
      <dsp:nvSpPr>
        <dsp:cNvPr id="0" name=""/>
        <dsp:cNvSpPr/>
      </dsp:nvSpPr>
      <dsp:spPr>
        <a:xfrm>
          <a:off x="2395301" y="1560699"/>
          <a:ext cx="1653960" cy="1229939"/>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Insecure</a:t>
          </a:r>
        </a:p>
      </dsp:txBody>
      <dsp:txXfrm>
        <a:off x="2637518" y="1740819"/>
        <a:ext cx="1169526" cy="869699"/>
      </dsp:txXfrm>
    </dsp:sp>
    <dsp:sp modelId="{70F499A6-15DF-4D71-A22C-F710880D14BE}">
      <dsp:nvSpPr>
        <dsp:cNvPr id="0" name=""/>
        <dsp:cNvSpPr/>
      </dsp:nvSpPr>
      <dsp:spPr>
        <a:xfrm>
          <a:off x="3642229" y="1560699"/>
          <a:ext cx="2480940" cy="1229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Lonely</a:t>
          </a:r>
        </a:p>
        <a:p>
          <a:pPr marL="228600" lvl="1" indent="-228600" algn="l" defTabSz="1155700">
            <a:lnSpc>
              <a:spcPct val="90000"/>
            </a:lnSpc>
            <a:spcBef>
              <a:spcPct val="0"/>
            </a:spcBef>
            <a:spcAft>
              <a:spcPct val="15000"/>
            </a:spcAft>
            <a:buChar char="•"/>
          </a:pPr>
          <a:r>
            <a:rPr lang="en-US" sz="2600" kern="1200" dirty="0"/>
            <a:t>Worthless</a:t>
          </a:r>
        </a:p>
      </dsp:txBody>
      <dsp:txXfrm>
        <a:off x="3642229" y="1560699"/>
        <a:ext cx="2480940" cy="1229939"/>
      </dsp:txXfrm>
    </dsp:sp>
    <dsp:sp modelId="{A969C318-CC24-4F56-B06F-8374EB4D85F4}">
      <dsp:nvSpPr>
        <dsp:cNvPr id="0" name=""/>
        <dsp:cNvSpPr/>
      </dsp:nvSpPr>
      <dsp:spPr>
        <a:xfrm>
          <a:off x="1902256" y="3120709"/>
          <a:ext cx="1774027" cy="1229939"/>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Jealous</a:t>
          </a:r>
        </a:p>
      </dsp:txBody>
      <dsp:txXfrm>
        <a:off x="2162056" y="3300829"/>
        <a:ext cx="1254427" cy="869699"/>
      </dsp:txXfrm>
    </dsp:sp>
    <dsp:sp modelId="{D270C9D7-13A6-445C-ADB8-C7DFEA1D55D3}">
      <dsp:nvSpPr>
        <dsp:cNvPr id="0" name=""/>
        <dsp:cNvSpPr/>
      </dsp:nvSpPr>
      <dsp:spPr>
        <a:xfrm>
          <a:off x="3119167" y="3120709"/>
          <a:ext cx="2661040" cy="1229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Annoyed</a:t>
          </a:r>
        </a:p>
        <a:p>
          <a:pPr marL="228600" lvl="1" indent="-228600" algn="l" defTabSz="1155700">
            <a:lnSpc>
              <a:spcPct val="90000"/>
            </a:lnSpc>
            <a:spcBef>
              <a:spcPct val="0"/>
            </a:spcBef>
            <a:spcAft>
              <a:spcPct val="15000"/>
            </a:spcAft>
            <a:buChar char="•"/>
          </a:pPr>
          <a:r>
            <a:rPr lang="en-US" sz="2600" kern="1200" dirty="0"/>
            <a:t>Hurt</a:t>
          </a:r>
        </a:p>
      </dsp:txBody>
      <dsp:txXfrm>
        <a:off x="3119167" y="3120709"/>
        <a:ext cx="2661040" cy="1229939"/>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E84AE9-CD3D-4D7E-9E74-ED729ADC7431}" type="datetimeFigureOut">
              <a:rPr lang="en-US" smtClean="0"/>
              <a:t>2/23/2021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B4349D-3AB6-4606-9E94-3EBB585CA0C5}" type="slidenum">
              <a:rPr lang="en-US" smtClean="0"/>
              <a:t>‹#›</a:t>
            </a:fld>
            <a:endParaRPr lang="en-US"/>
          </a:p>
        </p:txBody>
      </p:sp>
    </p:spTree>
    <p:extLst>
      <p:ext uri="{BB962C8B-B14F-4D97-AF65-F5344CB8AC3E}">
        <p14:creationId xmlns:p14="http://schemas.microsoft.com/office/powerpoint/2010/main" val="3993704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An old Cherokee is teaching his grandson about life. “A fight is going on inside me,” he said to the boy. “It is a terrible fight and it is between two wolves. One is evil – he is anger, envy, sorrow, regret, greed, arrogance, self-pity, guilt, resentment, inferiority, lies, false pride, superiority, and ego.”</a:t>
            </a:r>
          </a:p>
          <a:p>
            <a:r>
              <a:rPr lang="en-US" sz="1200" b="0" i="0" kern="1200" dirty="0">
                <a:solidFill>
                  <a:schemeClr val="tx1"/>
                </a:solidFill>
                <a:effectLst/>
                <a:latin typeface="+mn-lt"/>
                <a:ea typeface="+mn-ea"/>
                <a:cs typeface="+mn-cs"/>
              </a:rPr>
              <a:t>He continued, “The other is good – he is joy, peace, love, hope, serenity, humility, kindness, benevolence, empathy, generosity, truth, compassion, and faith. The same fight is going on inside you – and inside every other person, too.”</a:t>
            </a:r>
          </a:p>
          <a:p>
            <a:r>
              <a:rPr lang="en-US" sz="1200" b="0" i="0" kern="1200" dirty="0">
                <a:solidFill>
                  <a:schemeClr val="tx1"/>
                </a:solidFill>
                <a:effectLst/>
                <a:latin typeface="+mn-lt"/>
                <a:ea typeface="+mn-ea"/>
                <a:cs typeface="+mn-cs"/>
              </a:rPr>
              <a:t>The grandson thought about it for a minute and then asked his grandfather, “Which wolf will win?”</a:t>
            </a:r>
          </a:p>
          <a:p>
            <a:r>
              <a:rPr lang="en-US" sz="1200" b="0" i="0" kern="1200" dirty="0">
                <a:solidFill>
                  <a:schemeClr val="tx1"/>
                </a:solidFill>
                <a:effectLst/>
                <a:latin typeface="+mn-lt"/>
                <a:ea typeface="+mn-ea"/>
                <a:cs typeface="+mn-cs"/>
              </a:rPr>
              <a:t>The old Cherokee simply replied, “The one you feed.”</a:t>
            </a:r>
          </a:p>
          <a:p>
            <a:endParaRPr lang="en-US" dirty="0"/>
          </a:p>
        </p:txBody>
      </p:sp>
      <p:sp>
        <p:nvSpPr>
          <p:cNvPr id="4" name="Slide Number Placeholder 3"/>
          <p:cNvSpPr>
            <a:spLocks noGrp="1"/>
          </p:cNvSpPr>
          <p:nvPr>
            <p:ph type="sldNum" sz="quarter" idx="10"/>
          </p:nvPr>
        </p:nvSpPr>
        <p:spPr/>
        <p:txBody>
          <a:bodyPr/>
          <a:lstStyle/>
          <a:p>
            <a:fld id="{15800B78-E513-4853-AC34-06C22762C83B}" type="slidenum">
              <a:rPr lang="en-US" smtClean="0"/>
              <a:t>8</a:t>
            </a:fld>
            <a:endParaRPr lang="en-US"/>
          </a:p>
        </p:txBody>
      </p:sp>
    </p:spTree>
    <p:extLst>
      <p:ext uri="{BB962C8B-B14F-4D97-AF65-F5344CB8AC3E}">
        <p14:creationId xmlns:p14="http://schemas.microsoft.com/office/powerpoint/2010/main" val="2260670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B9C21A-C1A1-43FE-8DC8-F355035626C0}"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C89A086-FF96-40B8-A483-7547E1785B2B}" type="slidenum">
              <a:rPr lang="en-US" smtClean="0"/>
              <a:t>‹#›</a:t>
            </a:fld>
            <a:endParaRPr lang="en-US"/>
          </a:p>
        </p:txBody>
      </p:sp>
    </p:spTree>
    <p:extLst>
      <p:ext uri="{BB962C8B-B14F-4D97-AF65-F5344CB8AC3E}">
        <p14:creationId xmlns:p14="http://schemas.microsoft.com/office/powerpoint/2010/main" val="714339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B9C21A-C1A1-43FE-8DC8-F355035626C0}"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C89A086-FF96-40B8-A483-7547E1785B2B}" type="slidenum">
              <a:rPr lang="en-US" smtClean="0"/>
              <a:t>‹#›</a:t>
            </a:fld>
            <a:endParaRPr lang="en-US"/>
          </a:p>
        </p:txBody>
      </p:sp>
    </p:spTree>
    <p:extLst>
      <p:ext uri="{BB962C8B-B14F-4D97-AF65-F5344CB8AC3E}">
        <p14:creationId xmlns:p14="http://schemas.microsoft.com/office/powerpoint/2010/main" val="2699262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B9C21A-C1A1-43FE-8DC8-F355035626C0}"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C89A086-FF96-40B8-A483-7547E1785B2B}"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77599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6B9C21A-C1A1-43FE-8DC8-F355035626C0}"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C89A086-FF96-40B8-A483-7547E1785B2B}" type="slidenum">
              <a:rPr lang="en-US" smtClean="0"/>
              <a:t>‹#›</a:t>
            </a:fld>
            <a:endParaRPr lang="en-US"/>
          </a:p>
        </p:txBody>
      </p:sp>
    </p:spTree>
    <p:extLst>
      <p:ext uri="{BB962C8B-B14F-4D97-AF65-F5344CB8AC3E}">
        <p14:creationId xmlns:p14="http://schemas.microsoft.com/office/powerpoint/2010/main" val="386349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6B9C21A-C1A1-43FE-8DC8-F355035626C0}"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C89A086-FF96-40B8-A483-7547E1785B2B}"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87486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6B9C21A-C1A1-43FE-8DC8-F355035626C0}"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C89A086-FF96-40B8-A483-7547E1785B2B}" type="slidenum">
              <a:rPr lang="en-US" smtClean="0"/>
              <a:t>‹#›</a:t>
            </a:fld>
            <a:endParaRPr lang="en-US"/>
          </a:p>
        </p:txBody>
      </p:sp>
    </p:spTree>
    <p:extLst>
      <p:ext uri="{BB962C8B-B14F-4D97-AF65-F5344CB8AC3E}">
        <p14:creationId xmlns:p14="http://schemas.microsoft.com/office/powerpoint/2010/main" val="1899931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B9C21A-C1A1-43FE-8DC8-F355035626C0}"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C89A086-FF96-40B8-A483-7547E1785B2B}" type="slidenum">
              <a:rPr lang="en-US" smtClean="0"/>
              <a:t>‹#›</a:t>
            </a:fld>
            <a:endParaRPr lang="en-US"/>
          </a:p>
        </p:txBody>
      </p:sp>
    </p:spTree>
    <p:extLst>
      <p:ext uri="{BB962C8B-B14F-4D97-AF65-F5344CB8AC3E}">
        <p14:creationId xmlns:p14="http://schemas.microsoft.com/office/powerpoint/2010/main" val="2816640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B9C21A-C1A1-43FE-8DC8-F355035626C0}"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C89A086-FF96-40B8-A483-7547E1785B2B}" type="slidenum">
              <a:rPr lang="en-US" smtClean="0"/>
              <a:t>‹#›</a:t>
            </a:fld>
            <a:endParaRPr lang="en-US"/>
          </a:p>
        </p:txBody>
      </p:sp>
    </p:spTree>
    <p:extLst>
      <p:ext uri="{BB962C8B-B14F-4D97-AF65-F5344CB8AC3E}">
        <p14:creationId xmlns:p14="http://schemas.microsoft.com/office/powerpoint/2010/main" val="591192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B9C21A-C1A1-43FE-8DC8-F355035626C0}"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C89A086-FF96-40B8-A483-7547E1785B2B}" type="slidenum">
              <a:rPr lang="en-US" smtClean="0"/>
              <a:t>‹#›</a:t>
            </a:fld>
            <a:endParaRPr lang="en-US"/>
          </a:p>
        </p:txBody>
      </p:sp>
    </p:spTree>
    <p:extLst>
      <p:ext uri="{BB962C8B-B14F-4D97-AF65-F5344CB8AC3E}">
        <p14:creationId xmlns:p14="http://schemas.microsoft.com/office/powerpoint/2010/main" val="160584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B9C21A-C1A1-43FE-8DC8-F355035626C0}"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C89A086-FF96-40B8-A483-7547E1785B2B}" type="slidenum">
              <a:rPr lang="en-US" smtClean="0"/>
              <a:t>‹#›</a:t>
            </a:fld>
            <a:endParaRPr lang="en-US"/>
          </a:p>
        </p:txBody>
      </p:sp>
    </p:spTree>
    <p:extLst>
      <p:ext uri="{BB962C8B-B14F-4D97-AF65-F5344CB8AC3E}">
        <p14:creationId xmlns:p14="http://schemas.microsoft.com/office/powerpoint/2010/main" val="3345603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B9C21A-C1A1-43FE-8DC8-F355035626C0}"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C89A086-FF96-40B8-A483-7547E1785B2B}" type="slidenum">
              <a:rPr lang="en-US" smtClean="0"/>
              <a:t>‹#›</a:t>
            </a:fld>
            <a:endParaRPr lang="en-US"/>
          </a:p>
        </p:txBody>
      </p:sp>
    </p:spTree>
    <p:extLst>
      <p:ext uri="{BB962C8B-B14F-4D97-AF65-F5344CB8AC3E}">
        <p14:creationId xmlns:p14="http://schemas.microsoft.com/office/powerpoint/2010/main" val="288828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B9C21A-C1A1-43FE-8DC8-F355035626C0}" type="datetimeFigureOut">
              <a:rPr lang="en-US" smtClean="0"/>
              <a:t>2/23/2021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C89A086-FF96-40B8-A483-7547E1785B2B}" type="slidenum">
              <a:rPr lang="en-US" smtClean="0"/>
              <a:t>‹#›</a:t>
            </a:fld>
            <a:endParaRPr lang="en-US"/>
          </a:p>
        </p:txBody>
      </p:sp>
    </p:spTree>
    <p:extLst>
      <p:ext uri="{BB962C8B-B14F-4D97-AF65-F5344CB8AC3E}">
        <p14:creationId xmlns:p14="http://schemas.microsoft.com/office/powerpoint/2010/main" val="2837762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B9C21A-C1A1-43FE-8DC8-F355035626C0}" type="datetimeFigureOut">
              <a:rPr lang="en-US" smtClean="0"/>
              <a:t>2/23/2021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C89A086-FF96-40B8-A483-7547E1785B2B}" type="slidenum">
              <a:rPr lang="en-US" smtClean="0"/>
              <a:t>‹#›</a:t>
            </a:fld>
            <a:endParaRPr lang="en-US"/>
          </a:p>
        </p:txBody>
      </p:sp>
    </p:spTree>
    <p:extLst>
      <p:ext uri="{BB962C8B-B14F-4D97-AF65-F5344CB8AC3E}">
        <p14:creationId xmlns:p14="http://schemas.microsoft.com/office/powerpoint/2010/main" val="1078981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9C21A-C1A1-43FE-8DC8-F355035626C0}" type="datetimeFigureOut">
              <a:rPr lang="en-US" smtClean="0"/>
              <a:t>2/23/2021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C89A086-FF96-40B8-A483-7547E1785B2B}" type="slidenum">
              <a:rPr lang="en-US" smtClean="0"/>
              <a:t>‹#›</a:t>
            </a:fld>
            <a:endParaRPr lang="en-US"/>
          </a:p>
        </p:txBody>
      </p:sp>
    </p:spTree>
    <p:extLst>
      <p:ext uri="{BB962C8B-B14F-4D97-AF65-F5344CB8AC3E}">
        <p14:creationId xmlns:p14="http://schemas.microsoft.com/office/powerpoint/2010/main" val="4156061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B9C21A-C1A1-43FE-8DC8-F355035626C0}"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C89A086-FF96-40B8-A483-7547E1785B2B}" type="slidenum">
              <a:rPr lang="en-US" smtClean="0"/>
              <a:t>‹#›</a:t>
            </a:fld>
            <a:endParaRPr lang="en-US"/>
          </a:p>
        </p:txBody>
      </p:sp>
    </p:spTree>
    <p:extLst>
      <p:ext uri="{BB962C8B-B14F-4D97-AF65-F5344CB8AC3E}">
        <p14:creationId xmlns:p14="http://schemas.microsoft.com/office/powerpoint/2010/main" val="215310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B9C21A-C1A1-43FE-8DC8-F355035626C0}"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C89A086-FF96-40B8-A483-7547E1785B2B}" type="slidenum">
              <a:rPr lang="en-US" smtClean="0"/>
              <a:t>‹#›</a:t>
            </a:fld>
            <a:endParaRPr lang="en-US"/>
          </a:p>
        </p:txBody>
      </p:sp>
    </p:spTree>
    <p:extLst>
      <p:ext uri="{BB962C8B-B14F-4D97-AF65-F5344CB8AC3E}">
        <p14:creationId xmlns:p14="http://schemas.microsoft.com/office/powerpoint/2010/main" val="1466612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6B9C21A-C1A1-43FE-8DC8-F355035626C0}" type="datetimeFigureOut">
              <a:rPr lang="en-US" smtClean="0"/>
              <a:t>2/23/2021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C89A086-FF96-40B8-A483-7547E1785B2B}" type="slidenum">
              <a:rPr lang="en-US" smtClean="0"/>
              <a:t>‹#›</a:t>
            </a:fld>
            <a:endParaRPr lang="en-US"/>
          </a:p>
        </p:txBody>
      </p:sp>
    </p:spTree>
    <p:extLst>
      <p:ext uri="{BB962C8B-B14F-4D97-AF65-F5344CB8AC3E}">
        <p14:creationId xmlns:p14="http://schemas.microsoft.com/office/powerpoint/2010/main" val="34642741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aryl@blomquisthale.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12A38-E269-407B-9551-269CEE9061BA}"/>
              </a:ext>
            </a:extLst>
          </p:cNvPr>
          <p:cNvSpPr>
            <a:spLocks noGrp="1"/>
          </p:cNvSpPr>
          <p:nvPr>
            <p:ph type="ctrTitle"/>
          </p:nvPr>
        </p:nvSpPr>
        <p:spPr>
          <a:xfrm>
            <a:off x="1561578" y="3699733"/>
            <a:ext cx="9144000" cy="2535381"/>
          </a:xfrm>
        </p:spPr>
        <p:txBody>
          <a:bodyPr>
            <a:normAutofit fontScale="90000"/>
          </a:bodyPr>
          <a:lstStyle/>
          <a:p>
            <a:br>
              <a:rPr lang="en-US" dirty="0"/>
            </a:br>
            <a:br>
              <a:rPr lang="en-US" dirty="0"/>
            </a:br>
            <a:r>
              <a:rPr lang="en-US" dirty="0"/>
              <a:t>Irritability is Not My Style! </a:t>
            </a:r>
            <a:br>
              <a:rPr lang="en-US" dirty="0"/>
            </a:br>
            <a:br>
              <a:rPr lang="en-US" dirty="0"/>
            </a:br>
            <a:r>
              <a:rPr lang="en-US" sz="4400" dirty="0">
                <a:latin typeface="AR BLANCA" panose="02000000000000000000" pitchFamily="2" charset="0"/>
              </a:rPr>
              <a:t>CARYL WARD LCMHC, CFLE</a:t>
            </a:r>
            <a:br>
              <a:rPr lang="en-US" sz="4400" dirty="0">
                <a:latin typeface="AR BLANCA" panose="02000000000000000000" pitchFamily="2" charset="0"/>
              </a:rPr>
            </a:br>
            <a:r>
              <a:rPr lang="en-US" sz="4400" dirty="0">
                <a:latin typeface="AR BLANCA" panose="02000000000000000000" pitchFamily="2" charset="0"/>
                <a:hlinkClick r:id="rId2"/>
              </a:rPr>
              <a:t>caryl@blomquisthale.com</a:t>
            </a:r>
            <a:br>
              <a:rPr lang="en-US" sz="4400" dirty="0">
                <a:latin typeface="AR BLANCA" panose="02000000000000000000" pitchFamily="2" charset="0"/>
              </a:rPr>
            </a:br>
            <a:r>
              <a:rPr lang="en-US" sz="4400" dirty="0">
                <a:latin typeface="AR BLANCA" panose="02000000000000000000" pitchFamily="2" charset="0"/>
              </a:rPr>
              <a:t>801.999.0179 cell</a:t>
            </a:r>
            <a:br>
              <a:rPr lang="en-US" sz="4400" dirty="0">
                <a:latin typeface="AR BLANCA" panose="02000000000000000000" pitchFamily="2" charset="0"/>
              </a:rPr>
            </a:br>
            <a:r>
              <a:rPr lang="en-US" sz="4400" dirty="0">
                <a:latin typeface="AR BLANCA" panose="02000000000000000000" pitchFamily="2" charset="0"/>
              </a:rPr>
              <a:t>801.262.9619 office </a:t>
            </a:r>
            <a:endParaRPr lang="en-US" sz="4400" dirty="0">
              <a:solidFill>
                <a:schemeClr val="accent1"/>
              </a:solidFill>
              <a:latin typeface="AR BLANCA" panose="02000000000000000000" pitchFamily="2" charset="0"/>
            </a:endParaRPr>
          </a:p>
        </p:txBody>
      </p:sp>
    </p:spTree>
    <p:extLst>
      <p:ext uri="{BB962C8B-B14F-4D97-AF65-F5344CB8AC3E}">
        <p14:creationId xmlns:p14="http://schemas.microsoft.com/office/powerpoint/2010/main" val="724285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Boundaries =No Battles </a:t>
            </a:r>
          </a:p>
        </p:txBody>
      </p:sp>
      <p:sp>
        <p:nvSpPr>
          <p:cNvPr id="4" name="Content Placeholder 2"/>
          <p:cNvSpPr>
            <a:spLocks noGrp="1"/>
          </p:cNvSpPr>
          <p:nvPr>
            <p:ph idx="1"/>
          </p:nvPr>
        </p:nvSpPr>
        <p:spPr>
          <a:xfrm>
            <a:off x="1912690" y="1308683"/>
            <a:ext cx="9591922" cy="4602539"/>
          </a:xfrm>
        </p:spPr>
        <p:txBody>
          <a:bodyPr>
            <a:normAutofit fontScale="92500" lnSpcReduction="10000"/>
          </a:bodyPr>
          <a:lstStyle/>
          <a:p>
            <a:pPr marL="457200" lvl="0" indent="-457200">
              <a:lnSpc>
                <a:spcPct val="120000"/>
              </a:lnSpc>
              <a:buSzPct val="125000"/>
              <a:buFont typeface="+mj-lt"/>
              <a:buAutoNum type="arabicPeriod"/>
            </a:pPr>
            <a:r>
              <a:rPr lang="en-US" sz="2200" dirty="0">
                <a:solidFill>
                  <a:prstClr val="black"/>
                </a:solidFill>
                <a:latin typeface="Tw Cen MT" panose="020B0602020104020603"/>
              </a:rPr>
              <a:t>Be assertive with Body language, call it what it is, I feel/I need/I will statements</a:t>
            </a:r>
          </a:p>
          <a:p>
            <a:pPr marL="342900" lvl="0" indent="-342900">
              <a:lnSpc>
                <a:spcPct val="120000"/>
              </a:lnSpc>
              <a:buSzPct val="125000"/>
              <a:buFont typeface="+mj-lt"/>
              <a:buAutoNum type="arabicPeriod"/>
            </a:pPr>
            <a:r>
              <a:rPr lang="en-US" sz="2200" dirty="0">
                <a:solidFill>
                  <a:prstClr val="black"/>
                </a:solidFill>
                <a:latin typeface="Tw Cen MT" panose="020B0602020104020603"/>
              </a:rPr>
              <a:t> Know your value system</a:t>
            </a:r>
          </a:p>
          <a:p>
            <a:pPr marL="342900" lvl="0" indent="-342900">
              <a:lnSpc>
                <a:spcPct val="120000"/>
              </a:lnSpc>
              <a:buSzPct val="125000"/>
              <a:buFont typeface="+mj-lt"/>
              <a:buAutoNum type="arabicPeriod"/>
            </a:pPr>
            <a:r>
              <a:rPr lang="en-US" sz="2200" dirty="0">
                <a:solidFill>
                  <a:prstClr val="black"/>
                </a:solidFill>
                <a:latin typeface="Tw Cen MT" panose="020B0602020104020603"/>
              </a:rPr>
              <a:t> Know your Secondary Emotion (Fear)</a:t>
            </a:r>
          </a:p>
          <a:p>
            <a:pPr marL="457200" lvl="0" indent="-457200">
              <a:lnSpc>
                <a:spcPct val="120000"/>
              </a:lnSpc>
              <a:buSzPct val="125000"/>
              <a:buFont typeface="+mj-lt"/>
              <a:buAutoNum type="arabicPeriod"/>
            </a:pPr>
            <a:r>
              <a:rPr lang="en-US" sz="2200" dirty="0">
                <a:solidFill>
                  <a:prstClr val="black"/>
                </a:solidFill>
                <a:latin typeface="Tw Cen MT" panose="020B0602020104020603"/>
              </a:rPr>
              <a:t>Be present-FFF does not work</a:t>
            </a:r>
          </a:p>
          <a:p>
            <a:pPr marL="457200" lvl="0" indent="-457200">
              <a:lnSpc>
                <a:spcPct val="120000"/>
              </a:lnSpc>
              <a:buSzPct val="125000"/>
              <a:buFont typeface="+mj-lt"/>
              <a:buAutoNum type="arabicPeriod"/>
            </a:pPr>
            <a:r>
              <a:rPr lang="en-US" sz="2200" dirty="0">
                <a:solidFill>
                  <a:prstClr val="black"/>
                </a:solidFill>
                <a:latin typeface="Tw Cen MT" panose="020B0602020104020603"/>
              </a:rPr>
              <a:t>Give yourself permission</a:t>
            </a:r>
          </a:p>
          <a:p>
            <a:pPr marL="457200" lvl="0" indent="-457200">
              <a:lnSpc>
                <a:spcPct val="120000"/>
              </a:lnSpc>
              <a:buSzPct val="125000"/>
              <a:buFont typeface="+mj-lt"/>
              <a:buAutoNum type="arabicPeriod"/>
            </a:pPr>
            <a:r>
              <a:rPr lang="en-US" sz="2200" dirty="0">
                <a:solidFill>
                  <a:prstClr val="black"/>
                </a:solidFill>
                <a:latin typeface="Tw Cen MT" panose="020B0602020104020603"/>
              </a:rPr>
              <a:t>Go by patterns not potential </a:t>
            </a:r>
          </a:p>
          <a:p>
            <a:pPr marL="457200" lvl="0" indent="-457200">
              <a:lnSpc>
                <a:spcPct val="120000"/>
              </a:lnSpc>
              <a:buSzPct val="125000"/>
              <a:buFont typeface="+mj-lt"/>
              <a:buAutoNum type="arabicPeriod"/>
            </a:pPr>
            <a:r>
              <a:rPr lang="en-US" sz="2200" dirty="0">
                <a:solidFill>
                  <a:prstClr val="black"/>
                </a:solidFill>
                <a:latin typeface="Tw Cen MT" panose="020B0602020104020603"/>
              </a:rPr>
              <a:t>Know self-care needs</a:t>
            </a:r>
          </a:p>
          <a:p>
            <a:pPr marL="457200" lvl="0" indent="-457200">
              <a:lnSpc>
                <a:spcPct val="120000"/>
              </a:lnSpc>
              <a:buSzPct val="125000"/>
              <a:buFont typeface="+mj-lt"/>
              <a:buAutoNum type="arabicPeriod"/>
            </a:pPr>
            <a:r>
              <a:rPr lang="en-US" sz="2200" dirty="0">
                <a:solidFill>
                  <a:prstClr val="black"/>
                </a:solidFill>
                <a:latin typeface="Tw Cen MT" panose="020B0602020104020603"/>
              </a:rPr>
              <a:t>Know when your values have been crossed</a:t>
            </a:r>
          </a:p>
          <a:p>
            <a:pPr marL="457200" lvl="0" indent="-457200">
              <a:lnSpc>
                <a:spcPct val="120000"/>
              </a:lnSpc>
              <a:buSzPct val="125000"/>
              <a:buFont typeface="+mj-lt"/>
              <a:buAutoNum type="arabicPeriod"/>
            </a:pPr>
            <a:r>
              <a:rPr lang="en-US" sz="2200" dirty="0">
                <a:solidFill>
                  <a:prstClr val="black"/>
                </a:solidFill>
                <a:latin typeface="Tw Cen MT" panose="020B0602020104020603"/>
              </a:rPr>
              <a:t>Know your rights, don’t apology </a:t>
            </a:r>
          </a:p>
          <a:p>
            <a:pPr marL="457200" lvl="0" indent="-457200">
              <a:lnSpc>
                <a:spcPct val="120000"/>
              </a:lnSpc>
              <a:buSzPct val="125000"/>
              <a:buFont typeface="+mj-lt"/>
              <a:buAutoNum type="arabicPeriod"/>
            </a:pPr>
            <a:r>
              <a:rPr lang="en-US" sz="2200" dirty="0">
                <a:solidFill>
                  <a:prstClr val="black"/>
                </a:solidFill>
                <a:latin typeface="Tw Cen MT" panose="020B0602020104020603"/>
              </a:rPr>
              <a:t>Rehearse and Repeat </a:t>
            </a:r>
          </a:p>
          <a:p>
            <a:endParaRPr lang="en-US" dirty="0"/>
          </a:p>
        </p:txBody>
      </p:sp>
      <p:pic>
        <p:nvPicPr>
          <p:cNvPr id="5" name="Picture 4"/>
          <p:cNvPicPr>
            <a:picLocks noChangeAspect="1"/>
          </p:cNvPicPr>
          <p:nvPr/>
        </p:nvPicPr>
        <p:blipFill>
          <a:blip r:embed="rId2"/>
          <a:stretch>
            <a:fillRect/>
          </a:stretch>
        </p:blipFill>
        <p:spPr>
          <a:xfrm>
            <a:off x="6926510" y="1905000"/>
            <a:ext cx="4482517" cy="3281525"/>
          </a:xfrm>
          <a:prstGeom prst="rect">
            <a:avLst/>
          </a:prstGeom>
        </p:spPr>
      </p:pic>
    </p:spTree>
    <p:extLst>
      <p:ext uri="{BB962C8B-B14F-4D97-AF65-F5344CB8AC3E}">
        <p14:creationId xmlns:p14="http://schemas.microsoft.com/office/powerpoint/2010/main" val="2304295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Boundaries Continued…</a:t>
            </a:r>
          </a:p>
        </p:txBody>
      </p:sp>
      <p:sp>
        <p:nvSpPr>
          <p:cNvPr id="4" name="Content Placeholder 2"/>
          <p:cNvSpPr>
            <a:spLocks noGrp="1"/>
          </p:cNvSpPr>
          <p:nvPr>
            <p:ph idx="1"/>
          </p:nvPr>
        </p:nvSpPr>
        <p:spPr>
          <a:xfrm>
            <a:off x="2155972" y="1283516"/>
            <a:ext cx="9286612" cy="5234730"/>
          </a:xfrm>
        </p:spPr>
        <p:txBody>
          <a:bodyPr>
            <a:normAutofit fontScale="85000" lnSpcReduction="10000"/>
          </a:bodyPr>
          <a:lstStyle/>
          <a:p>
            <a:pPr lvl="0">
              <a:lnSpc>
                <a:spcPct val="120000"/>
              </a:lnSpc>
              <a:buSzPct val="125000"/>
            </a:pPr>
            <a:r>
              <a:rPr lang="en-US" sz="2000" dirty="0">
                <a:solidFill>
                  <a:prstClr val="black"/>
                </a:solidFill>
                <a:latin typeface="+mj-lt"/>
              </a:rPr>
              <a:t>Guidelines, rules, expectations, limits, needs, protection, empowering, communication, healthy, personal, assertive, respectful, valuable, difficult, dividing line, balance, vulnerability, equalizes, modeling, teaching, responsivity, courageous, safety, preserve and deepen relationships</a:t>
            </a:r>
          </a:p>
          <a:p>
            <a:pPr lvl="0">
              <a:lnSpc>
                <a:spcPct val="120000"/>
              </a:lnSpc>
              <a:buSzPct val="125000"/>
            </a:pPr>
            <a:r>
              <a:rPr lang="en-US" sz="2000" dirty="0">
                <a:solidFill>
                  <a:prstClr val="black"/>
                </a:solidFill>
                <a:latin typeface="+mj-lt"/>
              </a:rPr>
              <a:t>Six types</a:t>
            </a:r>
          </a:p>
          <a:p>
            <a:pPr lvl="1">
              <a:lnSpc>
                <a:spcPct val="120000"/>
              </a:lnSpc>
              <a:buSzPct val="125000"/>
            </a:pPr>
            <a:r>
              <a:rPr lang="en-US" sz="2000" dirty="0">
                <a:solidFill>
                  <a:prstClr val="black"/>
                </a:solidFill>
                <a:latin typeface="+mj-lt"/>
              </a:rPr>
              <a:t>Physical—personal space, and physical touch</a:t>
            </a:r>
          </a:p>
          <a:p>
            <a:pPr lvl="1">
              <a:lnSpc>
                <a:spcPct val="120000"/>
              </a:lnSpc>
              <a:buSzPct val="125000"/>
            </a:pPr>
            <a:r>
              <a:rPr lang="en-US" sz="2000" dirty="0">
                <a:solidFill>
                  <a:prstClr val="black"/>
                </a:solidFill>
                <a:latin typeface="+mj-lt"/>
              </a:rPr>
              <a:t>Intellectual—refer to thoughts and ideas. Dismissing or belittles ideas or options</a:t>
            </a:r>
          </a:p>
          <a:p>
            <a:pPr lvl="1">
              <a:lnSpc>
                <a:spcPct val="120000"/>
              </a:lnSpc>
              <a:buSzPct val="125000"/>
            </a:pPr>
            <a:r>
              <a:rPr lang="en-US" sz="2000" dirty="0">
                <a:solidFill>
                  <a:prstClr val="black"/>
                </a:solidFill>
                <a:latin typeface="+mj-lt"/>
              </a:rPr>
              <a:t>Emotional—personal feelings and limits to share and invalidates  </a:t>
            </a:r>
          </a:p>
          <a:p>
            <a:pPr lvl="1">
              <a:lnSpc>
                <a:spcPct val="120000"/>
              </a:lnSpc>
              <a:buSzPct val="125000"/>
            </a:pPr>
            <a:r>
              <a:rPr lang="en-US" sz="2000" dirty="0">
                <a:solidFill>
                  <a:prstClr val="black"/>
                </a:solidFill>
                <a:latin typeface="+mj-lt"/>
              </a:rPr>
              <a:t>Sexual—emotional, intellectual, and physical aspects of sexuality, unwanted pressure </a:t>
            </a:r>
          </a:p>
          <a:p>
            <a:pPr lvl="1">
              <a:lnSpc>
                <a:spcPct val="120000"/>
              </a:lnSpc>
              <a:buSzPct val="125000"/>
            </a:pPr>
            <a:r>
              <a:rPr lang="en-US" sz="2000" dirty="0">
                <a:solidFill>
                  <a:prstClr val="black"/>
                </a:solidFill>
                <a:latin typeface="+mj-lt"/>
              </a:rPr>
              <a:t>Material—personal money or possessions of materials </a:t>
            </a:r>
          </a:p>
          <a:p>
            <a:pPr lvl="1">
              <a:lnSpc>
                <a:spcPct val="120000"/>
              </a:lnSpc>
              <a:buSzPct val="125000"/>
            </a:pPr>
            <a:r>
              <a:rPr lang="en-US" sz="2000" dirty="0">
                <a:solidFill>
                  <a:prstClr val="black"/>
                </a:solidFill>
                <a:latin typeface="+mj-lt"/>
              </a:rPr>
              <a:t>Time—how time is spent or violated from an other person  </a:t>
            </a:r>
          </a:p>
          <a:p>
            <a:pPr lvl="0">
              <a:lnSpc>
                <a:spcPct val="120000"/>
              </a:lnSpc>
              <a:buSzPct val="125000"/>
              <a:buFont typeface="Wingdings" panose="05000000000000000000" pitchFamily="2" charset="2"/>
              <a:buChar char="ü"/>
            </a:pPr>
            <a:r>
              <a:rPr lang="en-US" sz="2000" dirty="0">
                <a:solidFill>
                  <a:srgbClr val="FF0000"/>
                </a:solidFill>
                <a:latin typeface="+mj-lt"/>
              </a:rPr>
              <a:t>Tip-Just pick one category/type and improve it over a month within your relationships</a:t>
            </a:r>
          </a:p>
          <a:p>
            <a:pPr marL="0" indent="0">
              <a:buNone/>
            </a:pPr>
            <a:endParaRPr lang="en-US" dirty="0"/>
          </a:p>
        </p:txBody>
      </p:sp>
    </p:spTree>
    <p:extLst>
      <p:ext uri="{BB962C8B-B14F-4D97-AF65-F5344CB8AC3E}">
        <p14:creationId xmlns:p14="http://schemas.microsoft.com/office/powerpoint/2010/main" val="2845476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644548"/>
            <a:ext cx="10515600" cy="1325563"/>
          </a:xfrm>
        </p:spPr>
        <p:txBody>
          <a:bodyPr/>
          <a:lstStyle/>
          <a:p>
            <a:r>
              <a:rPr lang="en-US" dirty="0"/>
              <a:t>Roots </a:t>
            </a:r>
          </a:p>
        </p:txBody>
      </p:sp>
      <p:pic>
        <p:nvPicPr>
          <p:cNvPr id="4" name="Content Placeholder 3"/>
          <p:cNvPicPr>
            <a:picLocks noGrp="1" noChangeAspect="1"/>
          </p:cNvPicPr>
          <p:nvPr>
            <p:ph idx="1"/>
          </p:nvPr>
        </p:nvPicPr>
        <p:blipFill>
          <a:blip r:embed="rId2"/>
          <a:stretch>
            <a:fillRect/>
          </a:stretch>
        </p:blipFill>
        <p:spPr>
          <a:xfrm>
            <a:off x="3825869" y="1825625"/>
            <a:ext cx="4540262" cy="4351338"/>
          </a:xfrm>
          <a:prstGeom prst="rect">
            <a:avLst/>
          </a:prstGeom>
        </p:spPr>
      </p:pic>
      <p:sp>
        <p:nvSpPr>
          <p:cNvPr id="5" name="TextBox 4"/>
          <p:cNvSpPr txBox="1"/>
          <p:nvPr/>
        </p:nvSpPr>
        <p:spPr>
          <a:xfrm>
            <a:off x="1640137" y="3225785"/>
            <a:ext cx="3267299" cy="1631216"/>
          </a:xfrm>
          <a:prstGeom prst="rect">
            <a:avLst/>
          </a:prstGeom>
          <a:noFill/>
        </p:spPr>
        <p:txBody>
          <a:bodyPr wrap="square" rtlCol="0">
            <a:spAutoFit/>
          </a:bodyPr>
          <a:lstStyle/>
          <a:p>
            <a:r>
              <a:rPr lang="en-US" sz="3200" dirty="0"/>
              <a:t>Trunk </a:t>
            </a:r>
          </a:p>
          <a:p>
            <a:r>
              <a:rPr lang="en-US" sz="3200" dirty="0"/>
              <a:t>2</a:t>
            </a:r>
            <a:r>
              <a:rPr lang="en-US" sz="3200" baseline="30000" dirty="0"/>
              <a:t>nd</a:t>
            </a:r>
            <a:r>
              <a:rPr lang="en-US" sz="3200" dirty="0"/>
              <a:t> Emotion</a:t>
            </a:r>
          </a:p>
          <a:p>
            <a:r>
              <a:rPr lang="en-US" dirty="0"/>
              <a:t>Hurt, Inadequate, Raw, Stuck, </a:t>
            </a:r>
          </a:p>
          <a:p>
            <a:r>
              <a:rPr lang="en-US" dirty="0"/>
              <a:t>Fear, Anger, Betrayed, Hopeless</a:t>
            </a:r>
          </a:p>
        </p:txBody>
      </p:sp>
      <p:sp>
        <p:nvSpPr>
          <p:cNvPr id="6" name="TextBox 5"/>
          <p:cNvSpPr txBox="1"/>
          <p:nvPr/>
        </p:nvSpPr>
        <p:spPr>
          <a:xfrm flipH="1">
            <a:off x="7934490" y="2080611"/>
            <a:ext cx="3850951" cy="1138773"/>
          </a:xfrm>
          <a:prstGeom prst="rect">
            <a:avLst/>
          </a:prstGeom>
          <a:noFill/>
        </p:spPr>
        <p:txBody>
          <a:bodyPr wrap="square" rtlCol="0">
            <a:spAutoFit/>
          </a:bodyPr>
          <a:lstStyle/>
          <a:p>
            <a:r>
              <a:rPr lang="en-US" sz="3200" dirty="0"/>
              <a:t>Leafy Issue</a:t>
            </a:r>
          </a:p>
          <a:p>
            <a:r>
              <a:rPr lang="en-US" dirty="0"/>
              <a:t>Failed relationships, Financial Issues,</a:t>
            </a:r>
          </a:p>
          <a:p>
            <a:r>
              <a:rPr lang="en-US" dirty="0"/>
              <a:t>Junk Values, Addiction, Thinking Errors</a:t>
            </a:r>
          </a:p>
        </p:txBody>
      </p:sp>
      <p:sp>
        <p:nvSpPr>
          <p:cNvPr id="7" name="TextBox 6"/>
          <p:cNvSpPr txBox="1"/>
          <p:nvPr/>
        </p:nvSpPr>
        <p:spPr>
          <a:xfrm>
            <a:off x="7746304" y="4655447"/>
            <a:ext cx="3607496" cy="1692771"/>
          </a:xfrm>
          <a:prstGeom prst="rect">
            <a:avLst/>
          </a:prstGeom>
          <a:noFill/>
        </p:spPr>
        <p:txBody>
          <a:bodyPr wrap="square" rtlCol="0">
            <a:spAutoFit/>
          </a:bodyPr>
          <a:lstStyle/>
          <a:p>
            <a:r>
              <a:rPr lang="en-US" sz="3200" dirty="0"/>
              <a:t>Root Issue</a:t>
            </a:r>
          </a:p>
          <a:p>
            <a:r>
              <a:rPr lang="en-US" dirty="0"/>
              <a:t>Loss, Grief, Trauma (developmental, relational, etc.), Self-Concept, Abandonment, </a:t>
            </a:r>
            <a:r>
              <a:rPr lang="en-US" b="1" dirty="0">
                <a:solidFill>
                  <a:srgbClr val="FF0000"/>
                </a:solidFill>
              </a:rPr>
              <a:t>Shame</a:t>
            </a:r>
            <a:r>
              <a:rPr lang="en-US" dirty="0"/>
              <a:t>, Denial, Metal Health, Chronic Health </a:t>
            </a:r>
            <a:endParaRPr lang="en-US" sz="3200" dirty="0"/>
          </a:p>
        </p:txBody>
      </p:sp>
    </p:spTree>
    <p:extLst>
      <p:ext uri="{BB962C8B-B14F-4D97-AF65-F5344CB8AC3E}">
        <p14:creationId xmlns:p14="http://schemas.microsoft.com/office/powerpoint/2010/main" val="1773003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Roots Grow? </a:t>
            </a:r>
          </a:p>
        </p:txBody>
      </p:sp>
      <p:sp>
        <p:nvSpPr>
          <p:cNvPr id="4" name="Content Placeholder 3"/>
          <p:cNvSpPr>
            <a:spLocks noGrp="1"/>
          </p:cNvSpPr>
          <p:nvPr>
            <p:ph idx="1"/>
          </p:nvPr>
        </p:nvSpPr>
        <p:spPr>
          <a:xfrm>
            <a:off x="838200" y="1690688"/>
            <a:ext cx="4279392" cy="4351338"/>
          </a:xfrm>
        </p:spPr>
        <p:txBody>
          <a:bodyPr>
            <a:normAutofit/>
          </a:bodyPr>
          <a:lstStyle/>
          <a:p>
            <a:r>
              <a:rPr lang="en-US" sz="2400" dirty="0"/>
              <a:t>Irritability</a:t>
            </a:r>
          </a:p>
          <a:p>
            <a:r>
              <a:rPr lang="en-US" sz="2400" dirty="0"/>
              <a:t>Stuffing/Denial </a:t>
            </a:r>
          </a:p>
          <a:p>
            <a:r>
              <a:rPr lang="en-US" sz="2400" dirty="0"/>
              <a:t>Overwhelmed</a:t>
            </a:r>
          </a:p>
          <a:p>
            <a:r>
              <a:rPr lang="en-US" sz="2400" dirty="0"/>
              <a:t>Emotional Numbness/ Rage </a:t>
            </a:r>
          </a:p>
          <a:p>
            <a:r>
              <a:rPr lang="en-US" sz="2400" dirty="0"/>
              <a:t>Depression/Anxiety</a:t>
            </a:r>
          </a:p>
          <a:p>
            <a:r>
              <a:rPr lang="en-US" sz="2400" dirty="0"/>
              <a:t>Fatigue Burnout</a:t>
            </a:r>
          </a:p>
          <a:p>
            <a:r>
              <a:rPr lang="en-US" sz="2400" dirty="0"/>
              <a:t>Shame </a:t>
            </a:r>
          </a:p>
          <a:p>
            <a:r>
              <a:rPr lang="en-US" sz="2400" dirty="0"/>
              <a:t>Thinking Errors </a:t>
            </a:r>
          </a:p>
          <a:p>
            <a:endParaRPr lang="en-US" dirty="0"/>
          </a:p>
          <a:p>
            <a:endParaRPr lang="en-US" dirty="0"/>
          </a:p>
        </p:txBody>
      </p:sp>
      <p:sp>
        <p:nvSpPr>
          <p:cNvPr id="5" name="Content Placeholder 6"/>
          <p:cNvSpPr txBox="1">
            <a:spLocks/>
          </p:cNvSpPr>
          <p:nvPr/>
        </p:nvSpPr>
        <p:spPr>
          <a:xfrm>
            <a:off x="6919587" y="1690688"/>
            <a:ext cx="4434213" cy="453605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Compassion, Courage, Connection </a:t>
            </a:r>
          </a:p>
          <a:p>
            <a:r>
              <a:rPr lang="en-US" dirty="0"/>
              <a:t>Except  </a:t>
            </a:r>
          </a:p>
          <a:p>
            <a:r>
              <a:rPr lang="en-US" dirty="0"/>
              <a:t>Connect with the Unharmed </a:t>
            </a:r>
          </a:p>
          <a:p>
            <a:r>
              <a:rPr lang="en-US" dirty="0"/>
              <a:t>Holding the Hurt</a:t>
            </a:r>
          </a:p>
          <a:p>
            <a:r>
              <a:rPr lang="en-US" dirty="0"/>
              <a:t>Attunement </a:t>
            </a:r>
          </a:p>
          <a:p>
            <a:r>
              <a:rPr lang="en-US" dirty="0"/>
              <a:t>Release Shame </a:t>
            </a:r>
          </a:p>
          <a:p>
            <a:r>
              <a:rPr lang="en-US" dirty="0"/>
              <a:t>Power</a:t>
            </a:r>
          </a:p>
          <a:p>
            <a:r>
              <a:rPr lang="en-US" dirty="0"/>
              <a:t>Grounded/Balance </a:t>
            </a:r>
          </a:p>
          <a:p>
            <a:pPr marL="0" indent="0">
              <a:buFont typeface="Arial" panose="020B0604020202020204" pitchFamily="34" charset="0"/>
              <a:buNone/>
            </a:pPr>
            <a:endParaRPr lang="en-US" dirty="0"/>
          </a:p>
        </p:txBody>
      </p:sp>
      <p:sp>
        <p:nvSpPr>
          <p:cNvPr id="6" name="Right Arrow 5"/>
          <p:cNvSpPr/>
          <p:nvPr/>
        </p:nvSpPr>
        <p:spPr>
          <a:xfrm>
            <a:off x="5117592" y="2835966"/>
            <a:ext cx="1415730" cy="8083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8522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Love not Fear </a:t>
            </a:r>
          </a:p>
        </p:txBody>
      </p:sp>
      <p:sp>
        <p:nvSpPr>
          <p:cNvPr id="5" name="Content Placeholder 2"/>
          <p:cNvSpPr>
            <a:spLocks noGrp="1"/>
          </p:cNvSpPr>
          <p:nvPr>
            <p:ph idx="1"/>
          </p:nvPr>
        </p:nvSpPr>
        <p:spPr>
          <a:xfrm>
            <a:off x="702365" y="1470991"/>
            <a:ext cx="11198088" cy="4969566"/>
          </a:xfrm>
        </p:spPr>
        <p:txBody>
          <a:bodyPr>
            <a:noAutofit/>
          </a:bodyPr>
          <a:lstStyle/>
          <a:p>
            <a:pPr marL="0" indent="0">
              <a:buNone/>
            </a:pPr>
            <a:r>
              <a:rPr lang="en-US" sz="1800" dirty="0"/>
              <a:t>For twenty minutes each morning (or at any time), practice the following meditation on mindful loving.</a:t>
            </a:r>
          </a:p>
          <a:p>
            <a:pPr marL="0" lvl="0" indent="0">
              <a:buNone/>
            </a:pPr>
            <a:r>
              <a:rPr lang="en-US" sz="1800" dirty="0"/>
              <a:t>State an aspiration. For example, “Today, may I think, speak, and act toward my beloved with as much generosity, kindness, and compassion as I am able.”</a:t>
            </a:r>
          </a:p>
          <a:p>
            <a:pPr marL="0" lvl="0" indent="0">
              <a:buNone/>
            </a:pPr>
            <a:r>
              <a:rPr lang="en-US" sz="1800" dirty="0"/>
              <a:t>Bring your attention to your feet. Ground yourself in the body. Slowly scan your body from feet to head, connecting with it and gently observing it.</a:t>
            </a:r>
          </a:p>
          <a:p>
            <a:pPr marL="0" lvl="0" indent="0">
              <a:buNone/>
            </a:pPr>
            <a:r>
              <a:rPr lang="en-US" sz="1800" dirty="0"/>
              <a:t>Bring your attention to your breath. Invite the mind to settle. Using the breath as the meditation object, practice mindfulness for approximately five minutes. If the mind wanders, gently refocus on the breath.</a:t>
            </a:r>
          </a:p>
          <a:p>
            <a:pPr marL="0" lvl="0" indent="0">
              <a:buNone/>
            </a:pPr>
            <a:r>
              <a:rPr lang="en-US" sz="1800" dirty="0"/>
              <a:t>Slowly bring your attention to the day ahead. Scan through the day to come: your plans, obligations, intentions. Where does your love relationship fit into your day today? Select one or two positive, wholesome love priorities. Perhaps decide to skip your favorite TV show so you can make your mate a lovely meal. Don’t overthink it—trust whatever arises and feels like a loving relationship priority for the day to come.</a:t>
            </a:r>
          </a:p>
          <a:p>
            <a:pPr marL="0" lvl="0" indent="0">
              <a:buNone/>
            </a:pPr>
            <a:r>
              <a:rPr lang="en-US" sz="1800" dirty="0"/>
              <a:t>Mentally review your passion plan and recommit to your daily commitments.</a:t>
            </a:r>
          </a:p>
          <a:p>
            <a:pPr marL="0" lvl="0" indent="0">
              <a:buNone/>
            </a:pPr>
            <a:r>
              <a:rPr lang="en-US" sz="1800" dirty="0"/>
              <a:t>Place your palm on your heart and take three breaths into and out from your heart center. Bring to mind three things you appreciate about your beloved.</a:t>
            </a:r>
          </a:p>
          <a:p>
            <a:pPr marL="0" lvl="0" indent="0">
              <a:buNone/>
            </a:pPr>
            <a:r>
              <a:rPr lang="en-US" sz="1800" dirty="0"/>
              <a:t>Allow all that to fade away and take one more mindful breath.</a:t>
            </a:r>
          </a:p>
          <a:p>
            <a:pPr marL="0" lvl="0" indent="0">
              <a:buNone/>
            </a:pPr>
            <a:r>
              <a:rPr lang="en-US" sz="1800" dirty="0"/>
              <a:t>Repeat your aspiration. Create a mindful loving day, regardless of circumstances.</a:t>
            </a:r>
          </a:p>
          <a:p>
            <a:pPr marL="0" indent="0">
              <a:buNone/>
            </a:pPr>
            <a:r>
              <a:rPr lang="en-US" sz="1800" dirty="0"/>
              <a:t> </a:t>
            </a:r>
          </a:p>
          <a:p>
            <a:endParaRPr lang="en-US" sz="1800" dirty="0"/>
          </a:p>
        </p:txBody>
      </p:sp>
    </p:spTree>
    <p:extLst>
      <p:ext uri="{BB962C8B-B14F-4D97-AF65-F5344CB8AC3E}">
        <p14:creationId xmlns:p14="http://schemas.microsoft.com/office/powerpoint/2010/main" val="191327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 </a:t>
            </a:r>
          </a:p>
        </p:txBody>
      </p:sp>
      <p:sp>
        <p:nvSpPr>
          <p:cNvPr id="3" name="Content Placeholder 2"/>
          <p:cNvSpPr>
            <a:spLocks noGrp="1"/>
          </p:cNvSpPr>
          <p:nvPr>
            <p:ph idx="1"/>
          </p:nvPr>
        </p:nvSpPr>
        <p:spPr>
          <a:xfrm>
            <a:off x="1744910" y="1524000"/>
            <a:ext cx="9608890" cy="4652963"/>
          </a:xfrm>
        </p:spPr>
        <p:txBody>
          <a:bodyPr>
            <a:normAutofit fontScale="85000" lnSpcReduction="10000"/>
          </a:bodyPr>
          <a:lstStyle/>
          <a:p>
            <a:pPr marL="0" indent="0">
              <a:lnSpc>
                <a:spcPct val="120000"/>
              </a:lnSpc>
              <a:buSzPct val="125000"/>
              <a:buNone/>
            </a:pPr>
            <a:r>
              <a:rPr lang="en-US" dirty="0"/>
              <a:t>Brown, B. (2015). </a:t>
            </a:r>
            <a:r>
              <a:rPr lang="en-US" i="1" dirty="0"/>
              <a:t>Rising strong: The reckoning. The rumble. The revolution.</a:t>
            </a:r>
            <a:r>
              <a:rPr lang="en-US" dirty="0"/>
              <a:t> New York: Spiegel &amp; </a:t>
            </a:r>
            <a:r>
              <a:rPr lang="en-US" dirty="0" err="1"/>
              <a:t>Grau</a:t>
            </a:r>
            <a:r>
              <a:rPr lang="en-US" dirty="0"/>
              <a:t>.</a:t>
            </a:r>
          </a:p>
          <a:p>
            <a:pPr marL="0" lvl="0" indent="0">
              <a:lnSpc>
                <a:spcPct val="120000"/>
              </a:lnSpc>
              <a:buSzPct val="125000"/>
              <a:buNone/>
            </a:pPr>
            <a:r>
              <a:rPr lang="en-US" dirty="0">
                <a:solidFill>
                  <a:prstClr val="black"/>
                </a:solidFill>
              </a:rPr>
              <a:t>Cloud (2001). </a:t>
            </a:r>
            <a:r>
              <a:rPr lang="en-US" i="1" dirty="0">
                <a:solidFill>
                  <a:prstClr val="black"/>
                </a:solidFill>
              </a:rPr>
              <a:t>Boundaries with Kids</a:t>
            </a:r>
          </a:p>
          <a:p>
            <a:pPr marL="0" indent="0">
              <a:lnSpc>
                <a:spcPct val="120000"/>
              </a:lnSpc>
              <a:buSzPct val="125000"/>
              <a:buNone/>
            </a:pPr>
            <a:r>
              <a:rPr lang="en-US" dirty="0">
                <a:solidFill>
                  <a:prstClr val="black"/>
                </a:solidFill>
              </a:rPr>
              <a:t>Cloud (2002). </a:t>
            </a:r>
            <a:r>
              <a:rPr lang="en-US" i="1" dirty="0"/>
              <a:t>Boundaries in Marriage</a:t>
            </a:r>
          </a:p>
          <a:p>
            <a:pPr marL="0" lvl="0" indent="0">
              <a:spcBef>
                <a:spcPts val="1200"/>
              </a:spcBef>
              <a:spcAft>
                <a:spcPts val="200"/>
              </a:spcAft>
              <a:buClr>
                <a:srgbClr val="9DBFBE"/>
              </a:buClr>
              <a:buSzPct val="100000"/>
              <a:buNone/>
            </a:pPr>
            <a:r>
              <a:rPr lang="en-US" dirty="0">
                <a:solidFill>
                  <a:prstClr val="black">
                    <a:lumMod val="75000"/>
                    <a:lumOff val="25000"/>
                  </a:prstClr>
                </a:solidFill>
              </a:rPr>
              <a:t>Covey, S. R. (1989). </a:t>
            </a:r>
            <a:r>
              <a:rPr lang="en-US" i="1" dirty="0">
                <a:solidFill>
                  <a:prstClr val="black">
                    <a:lumMod val="75000"/>
                    <a:lumOff val="25000"/>
                  </a:prstClr>
                </a:solidFill>
              </a:rPr>
              <a:t>The seven habits of highly effective people: restoring the character ethic</a:t>
            </a:r>
            <a:r>
              <a:rPr lang="en-US" dirty="0">
                <a:solidFill>
                  <a:prstClr val="black">
                    <a:lumMod val="75000"/>
                    <a:lumOff val="25000"/>
                  </a:prstClr>
                </a:solidFill>
              </a:rPr>
              <a:t>. New York: Simon and Schuster.</a:t>
            </a:r>
          </a:p>
          <a:p>
            <a:pPr marL="0" lvl="0" indent="0">
              <a:buNone/>
            </a:pPr>
            <a:r>
              <a:rPr lang="en-US" dirty="0"/>
              <a:t>Hari, J. (2018). Lost connections: Uncovering the real causes of depression-- and the unexpected solutions.</a:t>
            </a:r>
          </a:p>
          <a:p>
            <a:pPr marL="0" lvl="0" indent="0">
              <a:buNone/>
            </a:pPr>
            <a:r>
              <a:rPr lang="en-US" dirty="0"/>
              <a:t>Lerner, H. G. (1986). </a:t>
            </a:r>
            <a:r>
              <a:rPr lang="en-US" i="1" dirty="0"/>
              <a:t>The dance of anger: A woman's guide to changing the patterns of intimate relationships</a:t>
            </a:r>
            <a:r>
              <a:rPr lang="en-US" dirty="0"/>
              <a:t>.</a:t>
            </a:r>
          </a:p>
          <a:p>
            <a:pPr marL="0" indent="0">
              <a:buNone/>
            </a:pPr>
            <a:r>
              <a:rPr lang="en-US" dirty="0"/>
              <a:t>Lerner, H. G. (2017). Why won’t you apologize?</a:t>
            </a:r>
            <a:r>
              <a:rPr lang="en-US" b="1" dirty="0"/>
              <a:t> </a:t>
            </a:r>
            <a:r>
              <a:rPr lang="en-US" dirty="0"/>
              <a:t>Healing big betrayals and everyday hurts.</a:t>
            </a:r>
          </a:p>
          <a:p>
            <a:pPr marL="0" lvl="0" indent="0">
              <a:buNone/>
            </a:pPr>
            <a:r>
              <a:rPr lang="en-US" dirty="0"/>
              <a:t>Patterson, Kerry. (Eds.) (2012) </a:t>
            </a:r>
            <a:r>
              <a:rPr lang="en-US" i="1" dirty="0"/>
              <a:t>Crucial conversations: tools for talking when stakes are high </a:t>
            </a:r>
            <a:r>
              <a:rPr lang="en-US" dirty="0"/>
              <a:t>New York : McGraw-Hill</a:t>
            </a:r>
          </a:p>
          <a:p>
            <a:pPr marL="0" indent="0">
              <a:buNone/>
            </a:pPr>
            <a:r>
              <a:rPr lang="en-US" dirty="0"/>
              <a:t>Truman (2003). Feelings buried alive never die. Olympus Distributing</a:t>
            </a:r>
          </a:p>
          <a:p>
            <a:pPr marL="0" indent="0">
              <a:buNone/>
            </a:pPr>
            <a:r>
              <a:rPr lang="en-US" dirty="0"/>
              <a:t>Van der </a:t>
            </a:r>
            <a:r>
              <a:rPr lang="en-US" dirty="0" err="1"/>
              <a:t>Kolk</a:t>
            </a:r>
            <a:r>
              <a:rPr lang="en-US" dirty="0"/>
              <a:t>, B. A. (2014). The body keeps the score: Brain, mind, and body in the healing of trauma. New York: Viking.</a:t>
            </a:r>
          </a:p>
          <a:p>
            <a:pPr marL="0" lvl="0" indent="0">
              <a:buNone/>
            </a:pPr>
            <a:endParaRPr lang="en-US" dirty="0"/>
          </a:p>
          <a:p>
            <a:endParaRPr lang="en-US" dirty="0"/>
          </a:p>
        </p:txBody>
      </p:sp>
    </p:spTree>
    <p:extLst>
      <p:ext uri="{BB962C8B-B14F-4D97-AF65-F5344CB8AC3E}">
        <p14:creationId xmlns:p14="http://schemas.microsoft.com/office/powerpoint/2010/main" val="1788119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2"/>
          <p:cNvSpPr>
            <a:spLocks noGrp="1"/>
          </p:cNvSpPr>
          <p:nvPr>
            <p:ph idx="1"/>
          </p:nvPr>
        </p:nvSpPr>
        <p:spPr/>
        <p:txBody>
          <a:bodyPr>
            <a:normAutofit fontScale="85000" lnSpcReduction="10000"/>
          </a:bodyPr>
          <a:lstStyle/>
          <a:p>
            <a:pPr marL="0" indent="0" algn="ctr">
              <a:buNone/>
            </a:pPr>
            <a:r>
              <a:rPr lang="en-US" sz="4400" dirty="0"/>
              <a:t>“Anybody can become angry – that is easy, but to be angry with the right person and to the right degree and at the right time and for the right purpose, and in the right way – that is not within everybody’s power and is not easy.”  Aristotle</a:t>
            </a:r>
          </a:p>
        </p:txBody>
      </p:sp>
    </p:spTree>
    <p:extLst>
      <p:ext uri="{BB962C8B-B14F-4D97-AF65-F5344CB8AC3E}">
        <p14:creationId xmlns:p14="http://schemas.microsoft.com/office/powerpoint/2010/main" val="2542476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Roots to Irritability</a:t>
            </a:r>
          </a:p>
        </p:txBody>
      </p:sp>
      <p:sp>
        <p:nvSpPr>
          <p:cNvPr id="3" name="Content Placeholder 2"/>
          <p:cNvSpPr>
            <a:spLocks noGrp="1"/>
          </p:cNvSpPr>
          <p:nvPr>
            <p:ph idx="1"/>
          </p:nvPr>
        </p:nvSpPr>
        <p:spPr>
          <a:xfrm>
            <a:off x="838200" y="1690688"/>
            <a:ext cx="10515600" cy="4486275"/>
          </a:xfrm>
        </p:spPr>
        <p:txBody>
          <a:bodyPr/>
          <a:lstStyle/>
          <a:p>
            <a:r>
              <a:rPr lang="en-US" dirty="0"/>
              <a:t>Define Anger</a:t>
            </a:r>
          </a:p>
          <a:p>
            <a:r>
              <a:rPr lang="en-US" dirty="0"/>
              <a:t>How is pressure or powerless hijacking your emotions </a:t>
            </a:r>
          </a:p>
          <a:p>
            <a:r>
              <a:rPr lang="en-US" dirty="0"/>
              <a:t>What battles within your internal-self are you fighting  </a:t>
            </a:r>
          </a:p>
          <a:p>
            <a:r>
              <a:rPr lang="en-US" dirty="0"/>
              <a:t>Boundaries not Battles within  </a:t>
            </a:r>
          </a:p>
          <a:p>
            <a:r>
              <a:rPr lang="en-US" dirty="0"/>
              <a:t>Roots vs. Values and how they grow</a:t>
            </a:r>
          </a:p>
          <a:p>
            <a:r>
              <a:rPr lang="en-US" dirty="0"/>
              <a:t>How to feed new outlets to self-power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5765" y="3147254"/>
            <a:ext cx="4636068" cy="3477051"/>
          </a:xfrm>
          <a:prstGeom prst="rect">
            <a:avLst/>
          </a:prstGeom>
        </p:spPr>
      </p:pic>
    </p:spTree>
    <p:extLst>
      <p:ext uri="{BB962C8B-B14F-4D97-AF65-F5344CB8AC3E}">
        <p14:creationId xmlns:p14="http://schemas.microsoft.com/office/powerpoint/2010/main" val="1550829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Anger Myth’s</a:t>
            </a:r>
          </a:p>
        </p:txBody>
      </p:sp>
      <p:sp>
        <p:nvSpPr>
          <p:cNvPr id="4" name="Content Placeholder 2"/>
          <p:cNvSpPr>
            <a:spLocks noGrp="1"/>
          </p:cNvSpPr>
          <p:nvPr>
            <p:ph idx="1"/>
          </p:nvPr>
        </p:nvSpPr>
        <p:spPr>
          <a:xfrm>
            <a:off x="838200" y="1825625"/>
            <a:ext cx="5687860" cy="4351338"/>
          </a:xfrm>
        </p:spPr>
        <p:txBody>
          <a:bodyPr>
            <a:normAutofit fontScale="92500" lnSpcReduction="10000"/>
          </a:bodyPr>
          <a:lstStyle/>
          <a:p>
            <a:r>
              <a:rPr lang="en-US" sz="3200" dirty="0"/>
              <a:t>Anger is inherited</a:t>
            </a:r>
          </a:p>
          <a:p>
            <a:r>
              <a:rPr lang="en-US" sz="3200" dirty="0"/>
              <a:t>Anger leads to aggression/Rage</a:t>
            </a:r>
          </a:p>
          <a:p>
            <a:r>
              <a:rPr lang="en-US" sz="3200" dirty="0"/>
              <a:t>Anger gets what you want</a:t>
            </a:r>
          </a:p>
          <a:p>
            <a:r>
              <a:rPr lang="en-US" sz="3200" dirty="0"/>
              <a:t>Anger is not a habit</a:t>
            </a:r>
          </a:p>
          <a:p>
            <a:r>
              <a:rPr lang="en-US" sz="3200" dirty="0"/>
              <a:t>Anger is a primary emotion</a:t>
            </a:r>
          </a:p>
          <a:p>
            <a:r>
              <a:rPr lang="en-US" sz="3200" dirty="0"/>
              <a:t>Venting anger physically is therapeutic</a:t>
            </a:r>
          </a:p>
          <a:p>
            <a:endParaRPr lang="en-US" sz="3200" dirty="0"/>
          </a:p>
          <a:p>
            <a:endParaRPr lang="en-US" dirty="0"/>
          </a:p>
          <a:p>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44731">
            <a:off x="6440573" y="2581372"/>
            <a:ext cx="5210722" cy="2839843"/>
          </a:xfrm>
          <a:prstGeom prst="rect">
            <a:avLst/>
          </a:prstGeom>
        </p:spPr>
      </p:pic>
    </p:spTree>
    <p:extLst>
      <p:ext uri="{BB962C8B-B14F-4D97-AF65-F5344CB8AC3E}">
        <p14:creationId xmlns:p14="http://schemas.microsoft.com/office/powerpoint/2010/main" val="1371619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Define Anger (FIGHT)</a:t>
            </a:r>
            <a:br>
              <a:rPr lang="en-US" dirty="0"/>
            </a:br>
            <a:endParaRPr lang="en-US" dirty="0"/>
          </a:p>
        </p:txBody>
      </p:sp>
      <p:sp>
        <p:nvSpPr>
          <p:cNvPr id="4" name="Content Placeholder 2"/>
          <p:cNvSpPr>
            <a:spLocks noGrp="1"/>
          </p:cNvSpPr>
          <p:nvPr>
            <p:ph idx="1"/>
          </p:nvPr>
        </p:nvSpPr>
        <p:spPr>
          <a:xfrm>
            <a:off x="1308683" y="1493716"/>
            <a:ext cx="6357246" cy="4683246"/>
          </a:xfrm>
        </p:spPr>
        <p:txBody>
          <a:bodyPr>
            <a:normAutofit/>
          </a:bodyPr>
          <a:lstStyle/>
          <a:p>
            <a:pPr>
              <a:buFont typeface="Wingdings" panose="05000000000000000000" pitchFamily="2" charset="2"/>
              <a:buChar char="Ø"/>
            </a:pPr>
            <a:r>
              <a:rPr lang="en-US" dirty="0"/>
              <a:t>Three types of anger  </a:t>
            </a:r>
          </a:p>
          <a:p>
            <a:pPr marL="457200" lvl="1" indent="0">
              <a:buNone/>
            </a:pPr>
            <a:r>
              <a:rPr lang="en-US" b="1" dirty="0">
                <a:solidFill>
                  <a:srgbClr val="FF0000"/>
                </a:solidFill>
              </a:rPr>
              <a:t>Aggressive</a:t>
            </a:r>
            <a:r>
              <a:rPr lang="en-US" dirty="0">
                <a:solidFill>
                  <a:srgbClr val="222222"/>
                </a:solidFill>
              </a:rPr>
              <a:t>- Direct with Disrespect </a:t>
            </a:r>
            <a:r>
              <a:rPr lang="en-US" dirty="0">
                <a:solidFill>
                  <a:srgbClr val="FF0000"/>
                </a:solidFill>
              </a:rPr>
              <a:t>(FIGHT)</a:t>
            </a:r>
          </a:p>
          <a:p>
            <a:pPr marL="457200" lvl="1" indent="0">
              <a:buNone/>
            </a:pPr>
            <a:r>
              <a:rPr lang="en-US" b="1" dirty="0">
                <a:solidFill>
                  <a:srgbClr val="FF0000"/>
                </a:solidFill>
              </a:rPr>
              <a:t>Passive Aggressive</a:t>
            </a:r>
            <a:r>
              <a:rPr lang="en-US" dirty="0">
                <a:solidFill>
                  <a:srgbClr val="FF0000"/>
                </a:solidFill>
              </a:rPr>
              <a:t>- </a:t>
            </a:r>
            <a:r>
              <a:rPr lang="en-US" dirty="0">
                <a:solidFill>
                  <a:srgbClr val="222222"/>
                </a:solidFill>
              </a:rPr>
              <a:t>Yes but You mean No </a:t>
            </a:r>
            <a:r>
              <a:rPr lang="en-US" dirty="0">
                <a:solidFill>
                  <a:srgbClr val="FF0000"/>
                </a:solidFill>
              </a:rPr>
              <a:t>(FLEE)</a:t>
            </a:r>
          </a:p>
          <a:p>
            <a:pPr marL="457200" lvl="1" indent="0">
              <a:buNone/>
            </a:pPr>
            <a:r>
              <a:rPr lang="en-US" b="1" dirty="0">
                <a:solidFill>
                  <a:srgbClr val="FF0000"/>
                </a:solidFill>
              </a:rPr>
              <a:t>Passive</a:t>
            </a:r>
            <a:r>
              <a:rPr lang="en-US" dirty="0">
                <a:solidFill>
                  <a:srgbClr val="FF0000"/>
                </a:solidFill>
              </a:rPr>
              <a:t>-</a:t>
            </a:r>
            <a:r>
              <a:rPr lang="en-US" dirty="0">
                <a:solidFill>
                  <a:srgbClr val="222222"/>
                </a:solidFill>
              </a:rPr>
              <a:t> Everyone is Right and You are Wrong</a:t>
            </a:r>
            <a:r>
              <a:rPr lang="en-US" dirty="0">
                <a:solidFill>
                  <a:srgbClr val="FF0000"/>
                </a:solidFill>
              </a:rPr>
              <a:t>(FREEZE)</a:t>
            </a:r>
          </a:p>
          <a:p>
            <a:pPr marL="457200" lvl="1" indent="0">
              <a:buNone/>
            </a:pPr>
            <a:r>
              <a:rPr lang="en-US" b="1" dirty="0">
                <a:solidFill>
                  <a:srgbClr val="222222"/>
                </a:solidFill>
              </a:rPr>
              <a:t>Assertive</a:t>
            </a:r>
            <a:r>
              <a:rPr lang="en-US" dirty="0">
                <a:solidFill>
                  <a:srgbClr val="222222"/>
                </a:solidFill>
              </a:rPr>
              <a:t>- Direct with Respect </a:t>
            </a:r>
          </a:p>
          <a:p>
            <a:pPr marL="457200" lvl="1" indent="0">
              <a:buNone/>
            </a:pPr>
            <a:r>
              <a:rPr lang="en-US" b="1" dirty="0">
                <a:solidFill>
                  <a:srgbClr val="222222"/>
                </a:solidFill>
              </a:rPr>
              <a:t>	(I feel, I need, I am willing to do)</a:t>
            </a:r>
            <a:endParaRPr lang="en-US" b="1" dirty="0"/>
          </a:p>
          <a:p>
            <a:pPr>
              <a:buFont typeface="Wingdings" panose="05000000000000000000" pitchFamily="2" charset="2"/>
              <a:buChar char="Ø"/>
            </a:pPr>
            <a:r>
              <a:rPr lang="en-US" dirty="0"/>
              <a:t>Clue-Always a Cycle </a:t>
            </a:r>
          </a:p>
          <a:p>
            <a:pPr lvl="1"/>
            <a:r>
              <a:rPr lang="en-US" dirty="0"/>
              <a:t>Thinking Error</a:t>
            </a:r>
          </a:p>
          <a:p>
            <a:pPr lvl="1"/>
            <a:r>
              <a:rPr lang="en-US" dirty="0"/>
              <a:t>Emotional</a:t>
            </a:r>
          </a:p>
          <a:p>
            <a:pPr lvl="1"/>
            <a:r>
              <a:rPr lang="en-US" dirty="0"/>
              <a:t>Physical Reaction</a:t>
            </a:r>
          </a:p>
          <a:p>
            <a:pPr lvl="1"/>
            <a:r>
              <a:rPr lang="en-US" dirty="0"/>
              <a:t>Behavioral </a:t>
            </a:r>
          </a:p>
          <a:p>
            <a:endParaRPr lang="en-US" dirty="0"/>
          </a:p>
        </p:txBody>
      </p:sp>
      <p:pic>
        <p:nvPicPr>
          <p:cNvPr id="5" name="Picture 4"/>
          <p:cNvPicPr>
            <a:picLocks noChangeAspect="1"/>
          </p:cNvPicPr>
          <p:nvPr/>
        </p:nvPicPr>
        <p:blipFill>
          <a:blip r:embed="rId2"/>
          <a:stretch>
            <a:fillRect/>
          </a:stretch>
        </p:blipFill>
        <p:spPr>
          <a:xfrm>
            <a:off x="8284071" y="1257093"/>
            <a:ext cx="3524890" cy="4683246"/>
          </a:xfrm>
          <a:prstGeom prst="rect">
            <a:avLst/>
          </a:prstGeom>
        </p:spPr>
      </p:pic>
      <p:pic>
        <p:nvPicPr>
          <p:cNvPr id="6" name="Picture 5"/>
          <p:cNvPicPr>
            <a:picLocks noChangeAspect="1"/>
          </p:cNvPicPr>
          <p:nvPr/>
        </p:nvPicPr>
        <p:blipFill>
          <a:blip r:embed="rId3"/>
          <a:stretch>
            <a:fillRect/>
          </a:stretch>
        </p:blipFill>
        <p:spPr>
          <a:xfrm>
            <a:off x="3983277" y="4032311"/>
            <a:ext cx="2580363" cy="2019186"/>
          </a:xfrm>
          <a:prstGeom prst="rect">
            <a:avLst/>
          </a:prstGeom>
        </p:spPr>
      </p:pic>
      <p:pic>
        <p:nvPicPr>
          <p:cNvPr id="7" name="Picture 6"/>
          <p:cNvPicPr>
            <a:picLocks noChangeAspect="1"/>
          </p:cNvPicPr>
          <p:nvPr/>
        </p:nvPicPr>
        <p:blipFill>
          <a:blip r:embed="rId4"/>
          <a:stretch>
            <a:fillRect/>
          </a:stretch>
        </p:blipFill>
        <p:spPr>
          <a:xfrm>
            <a:off x="6096000" y="4208940"/>
            <a:ext cx="1713664" cy="1101988"/>
          </a:xfrm>
          <a:prstGeom prst="rect">
            <a:avLst/>
          </a:prstGeom>
        </p:spPr>
      </p:pic>
    </p:spTree>
    <p:extLst>
      <p:ext uri="{BB962C8B-B14F-4D97-AF65-F5344CB8AC3E}">
        <p14:creationId xmlns:p14="http://schemas.microsoft.com/office/powerpoint/2010/main" val="207515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Hijacked Emotions </a:t>
            </a:r>
            <a:br>
              <a:rPr lang="en-US" dirty="0"/>
            </a:br>
            <a:endParaRPr lang="en-US" dirty="0"/>
          </a:p>
        </p:txBody>
      </p:sp>
      <p:graphicFrame>
        <p:nvGraphicFramePr>
          <p:cNvPr id="4" name="Content Placeholder 3"/>
          <p:cNvGraphicFramePr>
            <a:graphicFrameLocks noGrp="1"/>
          </p:cNvGraphicFramePr>
          <p:nvPr>
            <p:ph idx="1"/>
          </p:nvPr>
        </p:nvGraphicFramePr>
        <p:xfrm>
          <a:off x="474946" y="1690688"/>
          <a:ext cx="616384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p:cNvSpPr txBox="1">
            <a:spLocks/>
          </p:cNvSpPr>
          <p:nvPr/>
        </p:nvSpPr>
        <p:spPr>
          <a:xfrm>
            <a:off x="6325645" y="1790897"/>
            <a:ext cx="5365314" cy="48745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US" dirty="0"/>
              <a:t>Don’t Let Chemicals Hijack the Brain</a:t>
            </a:r>
          </a:p>
          <a:p>
            <a:pPr>
              <a:buFont typeface="Wingdings" panose="05000000000000000000" pitchFamily="2" charset="2"/>
              <a:buChar char="ü"/>
            </a:pPr>
            <a:r>
              <a:rPr lang="en-US" dirty="0"/>
              <a:t>Allow Time and Practice </a:t>
            </a:r>
          </a:p>
          <a:p>
            <a:pPr>
              <a:buFont typeface="Wingdings" panose="05000000000000000000" pitchFamily="2" charset="2"/>
              <a:buChar char="ü"/>
            </a:pPr>
            <a:r>
              <a:rPr lang="en-US" dirty="0"/>
              <a:t>Two Chemicals- Love or Fear </a:t>
            </a:r>
          </a:p>
          <a:p>
            <a:pPr>
              <a:buFont typeface="Wingdings" panose="05000000000000000000" pitchFamily="2" charset="2"/>
              <a:buChar char="ü"/>
            </a:pPr>
            <a:r>
              <a:rPr lang="en-US" dirty="0"/>
              <a:t>Ask yourself- What are my unresolved/buried feelings and the belief system behind them?</a:t>
            </a:r>
          </a:p>
          <a:p>
            <a:pPr>
              <a:buFont typeface="Wingdings" panose="05000000000000000000" pitchFamily="2" charset="2"/>
              <a:buChar char="ü"/>
            </a:pPr>
            <a:r>
              <a:rPr lang="en-US" dirty="0"/>
              <a:t>Get to the ROOT to reduce stress and sickness!</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601617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Values </a:t>
            </a:r>
          </a:p>
        </p:txBody>
      </p:sp>
      <p:pic>
        <p:nvPicPr>
          <p:cNvPr id="4" name="Content Placeholder 3"/>
          <p:cNvPicPr>
            <a:picLocks noGrp="1" noChangeAspect="1"/>
          </p:cNvPicPr>
          <p:nvPr>
            <p:ph idx="1"/>
          </p:nvPr>
        </p:nvPicPr>
        <p:blipFill>
          <a:blip r:embed="rId2"/>
          <a:stretch>
            <a:fillRect/>
          </a:stretch>
        </p:blipFill>
        <p:spPr>
          <a:xfrm>
            <a:off x="4159725" y="1838152"/>
            <a:ext cx="7982131" cy="4351338"/>
          </a:xfrm>
          <a:prstGeom prst="rect">
            <a:avLst/>
          </a:prstGeom>
        </p:spPr>
      </p:pic>
      <p:pic>
        <p:nvPicPr>
          <p:cNvPr id="5" name="Picture 4"/>
          <p:cNvPicPr>
            <a:picLocks noChangeAspect="1"/>
          </p:cNvPicPr>
          <p:nvPr/>
        </p:nvPicPr>
        <p:blipFill>
          <a:blip r:embed="rId3"/>
          <a:stretch>
            <a:fillRect/>
          </a:stretch>
        </p:blipFill>
        <p:spPr>
          <a:xfrm>
            <a:off x="201229" y="1690688"/>
            <a:ext cx="4746552" cy="4273421"/>
          </a:xfrm>
          <a:prstGeom prst="rect">
            <a:avLst/>
          </a:prstGeom>
        </p:spPr>
      </p:pic>
    </p:spTree>
    <p:extLst>
      <p:ext uri="{BB962C8B-B14F-4D97-AF65-F5344CB8AC3E}">
        <p14:creationId xmlns:p14="http://schemas.microsoft.com/office/powerpoint/2010/main" val="455635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783" y="-83571"/>
            <a:ext cx="10515600" cy="1325563"/>
          </a:xfrm>
        </p:spPr>
        <p:txBody>
          <a:bodyPr/>
          <a:lstStyle/>
          <a:p>
            <a:r>
              <a:rPr lang="en-US" dirty="0"/>
              <a:t>Battles Within Your Internal-Self</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96219" y="2386480"/>
            <a:ext cx="3296781" cy="2802264"/>
          </a:xfrm>
        </p:spPr>
      </p:pic>
      <p:pic>
        <p:nvPicPr>
          <p:cNvPr id="7" name="Picture 6"/>
          <p:cNvPicPr>
            <a:picLocks noChangeAspect="1"/>
          </p:cNvPicPr>
          <p:nvPr/>
        </p:nvPicPr>
        <p:blipFill>
          <a:blip r:embed="rId4"/>
          <a:stretch>
            <a:fillRect/>
          </a:stretch>
        </p:blipFill>
        <p:spPr>
          <a:xfrm>
            <a:off x="5723583" y="2057209"/>
            <a:ext cx="6468417" cy="462726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939" y="1690688"/>
            <a:ext cx="5739061" cy="4478592"/>
          </a:xfrm>
          <a:prstGeom prst="rect">
            <a:avLst/>
          </a:prstGeom>
        </p:spPr>
      </p:pic>
    </p:spTree>
    <p:extLst>
      <p:ext uri="{BB962C8B-B14F-4D97-AF65-F5344CB8AC3E}">
        <p14:creationId xmlns:p14="http://schemas.microsoft.com/office/powerpoint/2010/main" val="2633316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 the New Power Outlet</a:t>
            </a:r>
          </a:p>
        </p:txBody>
      </p:sp>
      <p:sp>
        <p:nvSpPr>
          <p:cNvPr id="3" name="Content Placeholder 2"/>
          <p:cNvSpPr>
            <a:spLocks noGrp="1"/>
          </p:cNvSpPr>
          <p:nvPr>
            <p:ph idx="1"/>
          </p:nvPr>
        </p:nvSpPr>
        <p:spPr>
          <a:xfrm>
            <a:off x="586408" y="1690688"/>
            <a:ext cx="4621696" cy="4351338"/>
          </a:xfrm>
        </p:spPr>
        <p:txBody>
          <a:bodyPr>
            <a:normAutofit/>
          </a:bodyPr>
          <a:lstStyle/>
          <a:p>
            <a:r>
              <a:rPr lang="en-US" dirty="0"/>
              <a:t>Choose to Feed the Junk Values or Treasured Values?</a:t>
            </a:r>
          </a:p>
          <a:p>
            <a:endParaRPr lang="en-US" dirty="0"/>
          </a:p>
          <a:p>
            <a:pPr marL="0" lvl="0" indent="0">
              <a:buNone/>
            </a:pPr>
            <a:r>
              <a:rPr lang="en-US" dirty="0"/>
              <a:t> </a:t>
            </a:r>
            <a:r>
              <a:rPr lang="en-US" sz="2000" dirty="0">
                <a:solidFill>
                  <a:prstClr val="black"/>
                </a:solidFill>
                <a:latin typeface="Aharoni" panose="02010803020104030203" pitchFamily="2" charset="-79"/>
                <a:cs typeface="Aharoni" panose="02010803020104030203" pitchFamily="2" charset="-79"/>
              </a:rPr>
              <a:t>“</a:t>
            </a:r>
            <a:r>
              <a:rPr lang="en-US" dirty="0">
                <a:solidFill>
                  <a:prstClr val="black"/>
                </a:solidFill>
                <a:latin typeface="Aharoni" panose="02010803020104030203" pitchFamily="2" charset="-79"/>
                <a:cs typeface="Aharoni" panose="02010803020104030203" pitchFamily="2" charset="-79"/>
              </a:rPr>
              <a:t>How can we expect people to put value on our work when we don’t value ourselves enough to set and hold uncomfortable boundaries?”</a:t>
            </a:r>
            <a:r>
              <a:rPr lang="en-US" dirty="0">
                <a:solidFill>
                  <a:prstClr val="black"/>
                </a:solidFill>
                <a:latin typeface="Times New Roman" panose="02020603050405020304" pitchFamily="18" charset="0"/>
                <a:cs typeface="Times New Roman" panose="02020603050405020304" pitchFamily="18" charset="0"/>
              </a:rPr>
              <a:t> </a:t>
            </a:r>
          </a:p>
          <a:p>
            <a:pPr marL="0" lvl="0" indent="0">
              <a:buNone/>
            </a:pPr>
            <a:r>
              <a:rPr lang="en-US" sz="1800" dirty="0">
                <a:solidFill>
                  <a:prstClr val="black"/>
                </a:solidFill>
                <a:latin typeface="Times New Roman" panose="02020603050405020304" pitchFamily="18" charset="0"/>
                <a:cs typeface="Times New Roman" panose="02020603050405020304" pitchFamily="18" charset="0"/>
              </a:rPr>
              <a:t>Brown (2015) </a:t>
            </a:r>
            <a:r>
              <a:rPr lang="en-US" sz="1800" i="1" dirty="0">
                <a:solidFill>
                  <a:prstClr val="black"/>
                </a:solidFill>
                <a:latin typeface="Times New Roman" panose="02020603050405020304" pitchFamily="18" charset="0"/>
                <a:cs typeface="Times New Roman" panose="02020603050405020304" pitchFamily="18" charset="0"/>
              </a:rPr>
              <a:t>Rising Strong</a:t>
            </a:r>
            <a:r>
              <a:rPr lang="en-US" sz="1800" dirty="0">
                <a:solidFill>
                  <a:prstClr val="black"/>
                </a:solidFill>
                <a:latin typeface="Times New Roman" panose="02020603050405020304" pitchFamily="18" charset="0"/>
                <a:cs typeface="Times New Roman" panose="02020603050405020304" pitchFamily="18" charset="0"/>
              </a:rPr>
              <a:t>, pg. 115</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225" y="1857370"/>
            <a:ext cx="6293722" cy="4184656"/>
          </a:xfrm>
          <a:prstGeom prst="rect">
            <a:avLst/>
          </a:prstGeom>
        </p:spPr>
      </p:pic>
    </p:spTree>
    <p:extLst>
      <p:ext uri="{BB962C8B-B14F-4D97-AF65-F5344CB8AC3E}">
        <p14:creationId xmlns:p14="http://schemas.microsoft.com/office/powerpoint/2010/main" val="140665324"/>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7</TotalTime>
  <Words>1284</Words>
  <Application>Microsoft Office PowerPoint</Application>
  <PresentationFormat>Widescreen</PresentationFormat>
  <Paragraphs>128</Paragraphs>
  <Slides>15</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Aharoni</vt:lpstr>
      <vt:lpstr>AR BLANCA</vt:lpstr>
      <vt:lpstr>Arial</vt:lpstr>
      <vt:lpstr>Calibri</vt:lpstr>
      <vt:lpstr>Century Gothic</vt:lpstr>
      <vt:lpstr>Times New Roman</vt:lpstr>
      <vt:lpstr>Tw Cen MT</vt:lpstr>
      <vt:lpstr>Wingdings</vt:lpstr>
      <vt:lpstr>Wingdings 3</vt:lpstr>
      <vt:lpstr>Wisp</vt:lpstr>
      <vt:lpstr>  Irritability is Not My Style!   CARYL WARD LCMHC, CFLE caryl@blomquisthale.com 801.999.0179 cell 801.262.9619 office </vt:lpstr>
      <vt:lpstr>PowerPoint Presentation</vt:lpstr>
      <vt:lpstr>The Roots to Irritability</vt:lpstr>
      <vt:lpstr>Anger Myth’s</vt:lpstr>
      <vt:lpstr>Define Anger (FIGHT) </vt:lpstr>
      <vt:lpstr> Hijacked Emotions  </vt:lpstr>
      <vt:lpstr>Values </vt:lpstr>
      <vt:lpstr>Battles Within Your Internal-Self</vt:lpstr>
      <vt:lpstr>Feed the New Power Outlet</vt:lpstr>
      <vt:lpstr>Boundaries =No Battles </vt:lpstr>
      <vt:lpstr>Boundaries Continued…</vt:lpstr>
      <vt:lpstr>Roots </vt:lpstr>
      <vt:lpstr>How Do Roots Grow? </vt:lpstr>
      <vt:lpstr>Practice Love not Fear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Irritability is Not My Style!   CARYL WARD LCMHC, CFLE caryl@blomquisthale.com 801.999.0179 cell 801.262.9619 office </dc:title>
  <dc:creator>carylscottage@gmail.com</dc:creator>
  <cp:lastModifiedBy>carylscottage@gmail.com</cp:lastModifiedBy>
  <cp:revision>1</cp:revision>
  <dcterms:created xsi:type="dcterms:W3CDTF">2021-02-24T03:41:55Z</dcterms:created>
  <dcterms:modified xsi:type="dcterms:W3CDTF">2021-02-24T03:49:03Z</dcterms:modified>
</cp:coreProperties>
</file>