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311" r:id="rId3"/>
    <p:sldId id="572" r:id="rId4"/>
    <p:sldId id="570" r:id="rId5"/>
    <p:sldId id="312" r:id="rId6"/>
    <p:sldId id="568" r:id="rId7"/>
    <p:sldId id="314" r:id="rId8"/>
    <p:sldId id="313" r:id="rId9"/>
    <p:sldId id="564" r:id="rId10"/>
    <p:sldId id="318" r:id="rId11"/>
    <p:sldId id="566" r:id="rId12"/>
    <p:sldId id="325" r:id="rId13"/>
    <p:sldId id="563" r:id="rId14"/>
    <p:sldId id="307" r:id="rId15"/>
    <p:sldId id="565" r:id="rId16"/>
    <p:sldId id="571" r:id="rId17"/>
    <p:sldId id="567" r:id="rId18"/>
    <p:sldId id="573"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886"/>
    <a:srgbClr val="63BAE3"/>
    <a:srgbClr val="78D2F7"/>
    <a:srgbClr val="0083B8"/>
    <a:srgbClr val="D1D3D4"/>
    <a:srgbClr val="6D6E71"/>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6A0D-056E-4B49-ADCD-B7A4230B379C}"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6ACC-3B9B-4A8F-B17C-76F6BCD6403B}" type="slidenum">
              <a:rPr lang="en-US" smtClean="0"/>
              <a:t>‹#›</a:t>
            </a:fld>
            <a:endParaRPr lang="en-US"/>
          </a:p>
        </p:txBody>
      </p:sp>
    </p:spTree>
    <p:extLst>
      <p:ext uri="{BB962C8B-B14F-4D97-AF65-F5344CB8AC3E}">
        <p14:creationId xmlns:p14="http://schemas.microsoft.com/office/powerpoint/2010/main" val="78997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9948177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406466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pPr/>
              <a:t>7/21/2021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3518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47393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62B67EF-29E0-447D-9372-52175DF65424}"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4872616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62B67EF-29E0-447D-9372-52175DF65424}" type="datetimeFigureOut">
              <a:rPr lang="en-US" smtClean="0"/>
              <a:pPr/>
              <a:t>7/21/2021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11517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62B67EF-29E0-447D-9372-52175DF65424}" type="datetimeFigureOut">
              <a:rPr lang="en-US" smtClean="0"/>
              <a:pPr/>
              <a:t>7/21/2021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127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pPr/>
              <a:t>7/21/2021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359262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pPr/>
              <a:t>7/21/2021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15637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62B67EF-29E0-447D-9372-52175DF65424}" type="datetimeFigureOut">
              <a:rPr lang="en-US" smtClean="0"/>
              <a:pPr/>
              <a:t>7/21/2021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51518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62B67EF-29E0-447D-9372-52175DF65424}" type="datetimeFigureOut">
              <a:rPr lang="en-US" smtClean="0"/>
              <a:pPr/>
              <a:t>7/21/2021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9163BF2-05CE-4440-83BB-ED7554161BA6}" type="slidenum">
              <a:rPr lang="en-US" smtClean="0"/>
              <a:pPr/>
              <a:t>‹#›</a:t>
            </a:fld>
            <a:endParaRPr lang="en-US"/>
          </a:p>
        </p:txBody>
      </p:sp>
    </p:spTree>
    <p:extLst>
      <p:ext uri="{BB962C8B-B14F-4D97-AF65-F5344CB8AC3E}">
        <p14:creationId xmlns:p14="http://schemas.microsoft.com/office/powerpoint/2010/main" val="2399143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62B67EF-29E0-447D-9372-52175DF65424}" type="datetimeFigureOut">
              <a:rPr lang="en-US" smtClean="0"/>
              <a:pPr/>
              <a:t>7/21/2021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9163BF2-05CE-4440-83BB-ED7554161BA6}" type="slidenum">
              <a:rPr lang="en-US" smtClean="0"/>
              <a:pPr/>
              <a:t>‹#›</a:t>
            </a:fld>
            <a:endParaRPr lang="en-US"/>
          </a:p>
        </p:txBody>
      </p:sp>
    </p:spTree>
    <p:extLst>
      <p:ext uri="{BB962C8B-B14F-4D97-AF65-F5344CB8AC3E}">
        <p14:creationId xmlns:p14="http://schemas.microsoft.com/office/powerpoint/2010/main" val="41064018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deviantart.com/jaindoe0101/art/Setting-Boundaries-67291556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ttman.com/blog/the-four-horsemen-recognizing-criticism-contempt-defensiveness-and-stonewalling" TargetMode="External"/><Relationship Id="rId2" Type="http://schemas.openxmlformats.org/officeDocument/2006/relationships/hyperlink" Target="https://psychcentral.com/blog/whats-a-toxic-person-how-do-you-deal-with-one" TargetMode="External"/><Relationship Id="rId1" Type="http://schemas.openxmlformats.org/officeDocument/2006/relationships/slideLayout" Target="../slideLayouts/slideLayout2.xml"/><Relationship Id="rId4" Type="http://schemas.openxmlformats.org/officeDocument/2006/relationships/hyperlink" Target="https://www.google.com/books/edition/Boundaries_with_Kids/sRo0ln91OpUC?hl=en&amp;gbpv=1&amp;printsec=frontcov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5U3VcgUzqi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store.amazon.com/ouofthfo-20/detail/0762421029/103-3958557-626220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2A38-E269-407B-9551-269CEE9061BA}"/>
              </a:ext>
            </a:extLst>
          </p:cNvPr>
          <p:cNvSpPr>
            <a:spLocks noGrp="1"/>
          </p:cNvSpPr>
          <p:nvPr>
            <p:ph type="ctrTitle"/>
          </p:nvPr>
        </p:nvSpPr>
        <p:spPr>
          <a:xfrm>
            <a:off x="159391" y="3540155"/>
            <a:ext cx="6140741" cy="1979802"/>
          </a:xfrm>
        </p:spPr>
        <p:txBody>
          <a:bodyPr>
            <a:normAutofit fontScale="90000"/>
          </a:bodyPr>
          <a:lstStyle/>
          <a:p>
            <a:r>
              <a:rPr lang="en-US" sz="2400" dirty="0">
                <a:latin typeface="Arial" panose="020B0604020202020204" pitchFamily="34" charset="0"/>
                <a:cs typeface="Arial" panose="020B0604020202020204" pitchFamily="34" charset="0"/>
              </a:rPr>
              <a:t>Caryl Ann Ward LCMHC, CFLE</a:t>
            </a:r>
            <a:br>
              <a:rPr lang="en-US" sz="2400" dirty="0"/>
            </a:br>
            <a:r>
              <a:rPr lang="en-US" sz="2400" dirty="0"/>
              <a:t>carylscounseling@gmail.com</a:t>
            </a:r>
            <a:br>
              <a:rPr lang="en-US" sz="2400" dirty="0"/>
            </a:br>
            <a:r>
              <a:rPr lang="en-US" sz="2400" dirty="0"/>
              <a:t>801.999.0179 cell</a:t>
            </a:r>
            <a:br>
              <a:rPr lang="en-US" sz="2800" dirty="0"/>
            </a:br>
            <a:br>
              <a:rPr lang="en-US" sz="2800" dirty="0"/>
            </a:br>
            <a:endParaRPr lang="en-US" sz="2800" dirty="0">
              <a:solidFill>
                <a:schemeClr val="accent1"/>
              </a:solidFill>
            </a:endParaRPr>
          </a:p>
        </p:txBody>
      </p:sp>
      <p:sp>
        <p:nvSpPr>
          <p:cNvPr id="3" name="TextBox 2">
            <a:extLst>
              <a:ext uri="{FF2B5EF4-FFF2-40B4-BE49-F238E27FC236}">
                <a16:creationId xmlns:a16="http://schemas.microsoft.com/office/drawing/2014/main" id="{C60F634D-91AD-4765-A2C1-CAAE4996CA68}"/>
              </a:ext>
            </a:extLst>
          </p:cNvPr>
          <p:cNvSpPr txBox="1"/>
          <p:nvPr/>
        </p:nvSpPr>
        <p:spPr>
          <a:xfrm>
            <a:off x="872455" y="1484851"/>
            <a:ext cx="8749718" cy="1200329"/>
          </a:xfrm>
          <a:prstGeom prst="rect">
            <a:avLst/>
          </a:prstGeom>
          <a:noFill/>
        </p:spPr>
        <p:txBody>
          <a:bodyPr wrap="square" rtlCol="0">
            <a:spAutoFit/>
          </a:bodyPr>
          <a:lstStyle/>
          <a:p>
            <a:r>
              <a:rPr lang="en-US" sz="3600" dirty="0">
                <a:solidFill>
                  <a:schemeClr val="bg1"/>
                </a:solidFill>
                <a:latin typeface="Algerian" panose="04020705040A02060702" pitchFamily="82" charset="0"/>
              </a:rPr>
              <a:t>Boundaries and Assertive Behavior Part II</a:t>
            </a:r>
          </a:p>
        </p:txBody>
      </p:sp>
      <p:pic>
        <p:nvPicPr>
          <p:cNvPr id="8" name="Picture 7">
            <a:extLst>
              <a:ext uri="{FF2B5EF4-FFF2-40B4-BE49-F238E27FC236}">
                <a16:creationId xmlns:a16="http://schemas.microsoft.com/office/drawing/2014/main" id="{58941902-3438-43F5-A951-EB6A6A47D3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81893" y="2085015"/>
            <a:ext cx="5710107" cy="4282580"/>
          </a:xfrm>
          <a:prstGeom prst="rect">
            <a:avLst/>
          </a:prstGeom>
        </p:spPr>
      </p:pic>
    </p:spTree>
    <p:extLst>
      <p:ext uri="{BB962C8B-B14F-4D97-AF65-F5344CB8AC3E}">
        <p14:creationId xmlns:p14="http://schemas.microsoft.com/office/powerpoint/2010/main" val="391876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77" y="150313"/>
            <a:ext cx="11028123" cy="751562"/>
          </a:xfrm>
        </p:spPr>
        <p:txBody>
          <a:bodyPr>
            <a:norm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Stephan </a:t>
            </a:r>
            <a:r>
              <a:rPr lang="en-US" dirty="0" err="1">
                <a:latin typeface="Times New Roman" panose="02020603050405020304" pitchFamily="18" charset="0"/>
                <a:ea typeface="Calibri" panose="020F0502020204030204" pitchFamily="34" charset="0"/>
                <a:cs typeface="Times New Roman" panose="02020603050405020304" pitchFamily="18" charset="0"/>
              </a:rPr>
              <a:t>Kapman</a:t>
            </a:r>
            <a:r>
              <a:rPr lang="en-US" dirty="0">
                <a:latin typeface="Times New Roman" panose="02020603050405020304" pitchFamily="18" charset="0"/>
                <a:ea typeface="Calibri" panose="020F0502020204030204" pitchFamily="34" charset="0"/>
                <a:cs typeface="Times New Roman" panose="02020603050405020304" pitchFamily="18" charset="0"/>
              </a:rPr>
              <a:t> Conflict Triangle </a:t>
            </a:r>
            <a:endParaRPr lang="en-US" dirty="0"/>
          </a:p>
        </p:txBody>
      </p:sp>
      <p:pic>
        <p:nvPicPr>
          <p:cNvPr id="4" name="Content Placeholder 3" descr="Karpman Drama Triangle | Drama triangle, Psychology, Word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83286" y="1489548"/>
            <a:ext cx="5590309" cy="5091545"/>
          </a:xfrm>
          <a:prstGeom prst="rect">
            <a:avLst/>
          </a:prstGeom>
          <a:noFill/>
          <a:ln>
            <a:noFill/>
          </a:ln>
        </p:spPr>
      </p:pic>
      <p:sp>
        <p:nvSpPr>
          <p:cNvPr id="3" name="TextBox 2">
            <a:extLst>
              <a:ext uri="{FF2B5EF4-FFF2-40B4-BE49-F238E27FC236}">
                <a16:creationId xmlns:a16="http://schemas.microsoft.com/office/drawing/2014/main" id="{5E4FAB4B-8D66-4BB7-BCFC-A542FA553C43}"/>
              </a:ext>
            </a:extLst>
          </p:cNvPr>
          <p:cNvSpPr txBox="1"/>
          <p:nvPr/>
        </p:nvSpPr>
        <p:spPr>
          <a:xfrm>
            <a:off x="5503177" y="3514987"/>
            <a:ext cx="750526" cy="369332"/>
          </a:xfrm>
          <a:prstGeom prst="rect">
            <a:avLst/>
          </a:prstGeom>
          <a:noFill/>
        </p:spPr>
        <p:txBody>
          <a:bodyPr wrap="none" rtlCol="0">
            <a:spAutoFit/>
          </a:bodyPr>
          <a:lstStyle/>
          <a:p>
            <a:r>
              <a:rPr lang="en-US" b="1" dirty="0"/>
              <a:t>CHILD</a:t>
            </a:r>
          </a:p>
        </p:txBody>
      </p:sp>
      <p:sp>
        <p:nvSpPr>
          <p:cNvPr id="5" name="TextBox 4">
            <a:extLst>
              <a:ext uri="{FF2B5EF4-FFF2-40B4-BE49-F238E27FC236}">
                <a16:creationId xmlns:a16="http://schemas.microsoft.com/office/drawing/2014/main" id="{66011C35-DBD0-4A2A-A7AF-E3830254EF33}"/>
              </a:ext>
            </a:extLst>
          </p:cNvPr>
          <p:cNvSpPr txBox="1"/>
          <p:nvPr/>
        </p:nvSpPr>
        <p:spPr>
          <a:xfrm>
            <a:off x="6618649" y="1963456"/>
            <a:ext cx="815351" cy="369332"/>
          </a:xfrm>
          <a:prstGeom prst="rect">
            <a:avLst/>
          </a:prstGeom>
          <a:noFill/>
        </p:spPr>
        <p:txBody>
          <a:bodyPr wrap="none" rtlCol="0">
            <a:spAutoFit/>
          </a:bodyPr>
          <a:lstStyle/>
          <a:p>
            <a:r>
              <a:rPr lang="en-US" b="1" dirty="0"/>
              <a:t>ADULT</a:t>
            </a:r>
          </a:p>
        </p:txBody>
      </p:sp>
      <p:sp>
        <p:nvSpPr>
          <p:cNvPr id="6" name="TextBox 5">
            <a:extLst>
              <a:ext uri="{FF2B5EF4-FFF2-40B4-BE49-F238E27FC236}">
                <a16:creationId xmlns:a16="http://schemas.microsoft.com/office/drawing/2014/main" id="{C9A7F7B7-7E83-4C17-A76C-C83ABDF3A82E}"/>
              </a:ext>
            </a:extLst>
          </p:cNvPr>
          <p:cNvSpPr txBox="1"/>
          <p:nvPr/>
        </p:nvSpPr>
        <p:spPr>
          <a:xfrm>
            <a:off x="4018327" y="1954851"/>
            <a:ext cx="992964" cy="369332"/>
          </a:xfrm>
          <a:prstGeom prst="rect">
            <a:avLst/>
          </a:prstGeom>
          <a:noFill/>
        </p:spPr>
        <p:txBody>
          <a:bodyPr wrap="none" rtlCol="0">
            <a:spAutoFit/>
          </a:bodyPr>
          <a:lstStyle/>
          <a:p>
            <a:r>
              <a:rPr lang="en-US" b="1" dirty="0"/>
              <a:t>PARENT </a:t>
            </a:r>
          </a:p>
        </p:txBody>
      </p:sp>
    </p:spTree>
    <p:extLst>
      <p:ext uri="{BB962C8B-B14F-4D97-AF65-F5344CB8AC3E}">
        <p14:creationId xmlns:p14="http://schemas.microsoft.com/office/powerpoint/2010/main" val="329373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2818-0C6A-4E7B-819A-33EBCDC3DCF7}"/>
              </a:ext>
            </a:extLst>
          </p:cNvPr>
          <p:cNvSpPr>
            <a:spLocks noGrp="1"/>
          </p:cNvSpPr>
          <p:nvPr>
            <p:ph type="title"/>
          </p:nvPr>
        </p:nvSpPr>
        <p:spPr>
          <a:xfrm>
            <a:off x="838200" y="365125"/>
            <a:ext cx="10515600" cy="800945"/>
          </a:xfrm>
        </p:spPr>
        <p:txBody>
          <a:bodyPr>
            <a:normAutofit fontScale="90000"/>
          </a:bodyPr>
          <a:lstStyle/>
          <a:p>
            <a:br>
              <a:rPr lang="en-US" b="1" dirty="0">
                <a:solidFill>
                  <a:srgbClr val="555555"/>
                </a:solidFill>
              </a:rPr>
            </a:br>
            <a:r>
              <a:rPr lang="en-US" b="1" dirty="0">
                <a:solidFill>
                  <a:srgbClr val="555555"/>
                </a:solidFill>
              </a:rPr>
              <a:t>Understanding Enmeshment</a:t>
            </a:r>
            <a:br>
              <a:rPr lang="en-US" dirty="0">
                <a:solidFill>
                  <a:srgbClr val="555555"/>
                </a:solidFill>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A1A408CB-A274-4DD6-BEC3-B0CDE44F579B}"/>
              </a:ext>
            </a:extLst>
          </p:cNvPr>
          <p:cNvSpPr>
            <a:spLocks noGrp="1"/>
          </p:cNvSpPr>
          <p:nvPr>
            <p:ph sz="half" idx="1"/>
          </p:nvPr>
        </p:nvSpPr>
        <p:spPr>
          <a:xfrm>
            <a:off x="377507" y="1434517"/>
            <a:ext cx="5718495" cy="4966283"/>
          </a:xfrm>
        </p:spPr>
        <p:txBody>
          <a:bodyPr>
            <a:noAutofit/>
          </a:bodyPr>
          <a:lstStyle/>
          <a:p>
            <a:pPr algn="l"/>
            <a:r>
              <a:rPr lang="en-US" b="0" i="0" dirty="0">
                <a:solidFill>
                  <a:srgbClr val="444444"/>
                </a:solidFill>
                <a:effectLst/>
              </a:rPr>
              <a:t>Many people don't realize they are part of an enmeshed family until they're well into adulthood, and some individuals never recognize the signs.</a:t>
            </a:r>
          </a:p>
          <a:p>
            <a:pPr algn="l"/>
            <a:endParaRPr lang="en-US" b="0" i="0" dirty="0">
              <a:solidFill>
                <a:srgbClr val="444444"/>
              </a:solidFill>
              <a:effectLst/>
            </a:endParaRPr>
          </a:p>
          <a:p>
            <a:pPr algn="l"/>
            <a:r>
              <a:rPr lang="en-US" b="0" i="0" dirty="0">
                <a:solidFill>
                  <a:srgbClr val="444444"/>
                </a:solidFill>
                <a:effectLst/>
              </a:rPr>
              <a:t>Enmeshment involves blurred or nonexistent boundaries, unhealthy family patterns, control, social problems, a dysfunctional relationship pattern, and lack of independence and individuality. </a:t>
            </a:r>
          </a:p>
        </p:txBody>
      </p:sp>
      <p:sp>
        <p:nvSpPr>
          <p:cNvPr id="4" name="Content Placeholder 3">
            <a:extLst>
              <a:ext uri="{FF2B5EF4-FFF2-40B4-BE49-F238E27FC236}">
                <a16:creationId xmlns:a16="http://schemas.microsoft.com/office/drawing/2014/main" id="{805EA51F-EC31-4C5D-9697-3132AA534A9F}"/>
              </a:ext>
            </a:extLst>
          </p:cNvPr>
          <p:cNvSpPr>
            <a:spLocks noGrp="1"/>
          </p:cNvSpPr>
          <p:nvPr>
            <p:ph sz="half" idx="2"/>
          </p:nvPr>
        </p:nvSpPr>
        <p:spPr>
          <a:xfrm>
            <a:off x="6172202" y="1661020"/>
            <a:ext cx="5181598" cy="4515943"/>
          </a:xfrm>
        </p:spPr>
        <p:txBody>
          <a:bodyPr>
            <a:normAutofit/>
          </a:bodyPr>
          <a:lstStyle/>
          <a:p>
            <a:r>
              <a:rPr lang="en-US" dirty="0">
                <a:solidFill>
                  <a:srgbClr val="444444"/>
                </a:solidFill>
              </a:rPr>
              <a:t>Deeply ingrained</a:t>
            </a:r>
          </a:p>
          <a:p>
            <a:r>
              <a:rPr lang="en-US" dirty="0">
                <a:solidFill>
                  <a:srgbClr val="444444"/>
                </a:solidFill>
              </a:rPr>
              <a:t>Inappropriate roles/Parent/Child</a:t>
            </a:r>
          </a:p>
          <a:p>
            <a:r>
              <a:rPr lang="en-US" dirty="0">
                <a:solidFill>
                  <a:srgbClr val="444444"/>
                </a:solidFill>
              </a:rPr>
              <a:t>Unhealthy attachment </a:t>
            </a:r>
          </a:p>
          <a:p>
            <a:r>
              <a:rPr lang="en-US" dirty="0">
                <a:solidFill>
                  <a:srgbClr val="444444"/>
                </a:solidFill>
              </a:rPr>
              <a:t>Lack of Space/Time/Privacy</a:t>
            </a:r>
          </a:p>
          <a:p>
            <a:r>
              <a:rPr lang="en-US" dirty="0">
                <a:solidFill>
                  <a:srgbClr val="444444"/>
                </a:solidFill>
              </a:rPr>
              <a:t>Fear of Conflict, Shame, Anxiety</a:t>
            </a:r>
          </a:p>
          <a:p>
            <a:r>
              <a:rPr lang="en-US" dirty="0">
                <a:solidFill>
                  <a:srgbClr val="444444"/>
                </a:solidFill>
              </a:rPr>
              <a:t>Unhealthy boundaries</a:t>
            </a:r>
          </a:p>
          <a:p>
            <a:r>
              <a:rPr lang="en-US" dirty="0">
                <a:solidFill>
                  <a:srgbClr val="444444"/>
                </a:solidFill>
              </a:rPr>
              <a:t>Unclear Identity </a:t>
            </a:r>
          </a:p>
          <a:p>
            <a:r>
              <a:rPr lang="en-US" dirty="0">
                <a:solidFill>
                  <a:srgbClr val="444444"/>
                </a:solidFill>
              </a:rPr>
              <a:t>Effects—self-esteem, substance abuse, physical health issues, unstable relationships, unhealthy modeling, mental health disorders</a:t>
            </a:r>
          </a:p>
          <a:p>
            <a:endParaRPr lang="en-US" dirty="0"/>
          </a:p>
          <a:p>
            <a:endParaRPr lang="en-US" dirty="0"/>
          </a:p>
        </p:txBody>
      </p:sp>
    </p:spTree>
    <p:extLst>
      <p:ext uri="{BB962C8B-B14F-4D97-AF65-F5344CB8AC3E}">
        <p14:creationId xmlns:p14="http://schemas.microsoft.com/office/powerpoint/2010/main" val="295243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7723"/>
          </a:xfrm>
        </p:spPr>
        <p:txBody>
          <a:bodyPr/>
          <a:lstStyle/>
          <a:p>
            <a:r>
              <a:rPr lang="en-US" dirty="0">
                <a:latin typeface="+mn-lt"/>
              </a:rPr>
              <a:t>What Happens to You…</a:t>
            </a:r>
          </a:p>
        </p:txBody>
      </p:sp>
      <p:sp>
        <p:nvSpPr>
          <p:cNvPr id="3" name="Content Placeholder 2"/>
          <p:cNvSpPr>
            <a:spLocks noGrp="1"/>
          </p:cNvSpPr>
          <p:nvPr>
            <p:ph idx="1"/>
          </p:nvPr>
        </p:nvSpPr>
        <p:spPr>
          <a:xfrm>
            <a:off x="578841" y="1367406"/>
            <a:ext cx="11613160" cy="5125469"/>
          </a:xfrm>
        </p:spPr>
        <p:txBody>
          <a:bodyPr>
            <a:normAutofit/>
          </a:bodyPr>
          <a:lstStyle/>
          <a:p>
            <a:pPr fontAlgn="base"/>
            <a:r>
              <a:rPr lang="en-US" dirty="0"/>
              <a:t>You’re emotionally affected by their drama </a:t>
            </a:r>
            <a:r>
              <a:rPr lang="en-US" dirty="0">
                <a:solidFill>
                  <a:srgbClr val="FF0000"/>
                </a:solidFill>
              </a:rPr>
              <a:t>(shut down)</a:t>
            </a:r>
          </a:p>
          <a:p>
            <a:pPr fontAlgn="base"/>
            <a:r>
              <a:rPr lang="en-US" dirty="0"/>
              <a:t>You dread (fear) being around them </a:t>
            </a:r>
            <a:r>
              <a:rPr lang="en-US" dirty="0">
                <a:solidFill>
                  <a:srgbClr val="FF0000"/>
                </a:solidFill>
              </a:rPr>
              <a:t>(avoid) </a:t>
            </a:r>
          </a:p>
          <a:p>
            <a:pPr fontAlgn="base"/>
            <a:r>
              <a:rPr lang="en-US" dirty="0"/>
              <a:t>You’re exhausted or you feel angry while you’re with them or after your interaction </a:t>
            </a:r>
            <a:r>
              <a:rPr lang="en-US" dirty="0">
                <a:solidFill>
                  <a:srgbClr val="FF0000"/>
                </a:solidFill>
              </a:rPr>
              <a:t>(drained)</a:t>
            </a:r>
          </a:p>
          <a:p>
            <a:pPr fontAlgn="base"/>
            <a:r>
              <a:rPr lang="en-US" dirty="0"/>
              <a:t>You feel bad or ashamed about yourself </a:t>
            </a:r>
            <a:r>
              <a:rPr lang="en-US" dirty="0">
                <a:solidFill>
                  <a:srgbClr val="FF0000"/>
                </a:solidFill>
              </a:rPr>
              <a:t>(worthless) </a:t>
            </a:r>
          </a:p>
          <a:p>
            <a:pPr fontAlgn="base"/>
            <a:r>
              <a:rPr lang="en-US" dirty="0"/>
              <a:t>You’re stuck in a cycle of trying to rescue, fix or be the care-giver </a:t>
            </a:r>
            <a:r>
              <a:rPr lang="en-US" dirty="0">
                <a:solidFill>
                  <a:srgbClr val="FF0000"/>
                </a:solidFill>
              </a:rPr>
              <a:t>(syndrome)</a:t>
            </a:r>
          </a:p>
          <a:p>
            <a:r>
              <a:rPr lang="en-US" dirty="0"/>
              <a:t>Loose your values </a:t>
            </a:r>
            <a:r>
              <a:rPr lang="en-US" dirty="0">
                <a:solidFill>
                  <a:srgbClr val="FF0000"/>
                </a:solidFill>
              </a:rPr>
              <a:t>(self-worth)</a:t>
            </a:r>
          </a:p>
          <a:p>
            <a:r>
              <a:rPr lang="en-US" dirty="0"/>
              <a:t>Become burnt-out </a:t>
            </a:r>
            <a:r>
              <a:rPr lang="en-US" dirty="0">
                <a:solidFill>
                  <a:srgbClr val="FF0000"/>
                </a:solidFill>
              </a:rPr>
              <a:t>(relationship burnout, FFF)</a:t>
            </a:r>
          </a:p>
          <a:p>
            <a:r>
              <a:rPr lang="en-US" dirty="0"/>
              <a:t>You enter a syndrome </a:t>
            </a:r>
            <a:r>
              <a:rPr lang="en-US" dirty="0">
                <a:solidFill>
                  <a:srgbClr val="FF0000"/>
                </a:solidFill>
              </a:rPr>
              <a:t>(codependent)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927" y="4412723"/>
            <a:ext cx="4026715" cy="2287174"/>
          </a:xfrm>
          <a:prstGeom prst="rect">
            <a:avLst/>
          </a:prstGeom>
        </p:spPr>
      </p:pic>
    </p:spTree>
    <p:extLst>
      <p:ext uri="{BB962C8B-B14F-4D97-AF65-F5344CB8AC3E}">
        <p14:creationId xmlns:p14="http://schemas.microsoft.com/office/powerpoint/2010/main" val="239395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B4F6-C611-4D35-82AC-8F7515FC6843}"/>
              </a:ext>
            </a:extLst>
          </p:cNvPr>
          <p:cNvSpPr>
            <a:spLocks noGrp="1"/>
          </p:cNvSpPr>
          <p:nvPr>
            <p:ph type="title"/>
          </p:nvPr>
        </p:nvSpPr>
        <p:spPr>
          <a:xfrm>
            <a:off x="838200" y="365126"/>
            <a:ext cx="10515600" cy="1019058"/>
          </a:xfrm>
        </p:spPr>
        <p:txBody>
          <a:bodyPr/>
          <a:lstStyle/>
          <a:p>
            <a:r>
              <a:rPr lang="en-US" dirty="0"/>
              <a:t>Check in…?’s</a:t>
            </a:r>
          </a:p>
        </p:txBody>
      </p:sp>
      <p:sp>
        <p:nvSpPr>
          <p:cNvPr id="3" name="Content Placeholder 2">
            <a:extLst>
              <a:ext uri="{FF2B5EF4-FFF2-40B4-BE49-F238E27FC236}">
                <a16:creationId xmlns:a16="http://schemas.microsoft.com/office/drawing/2014/main" id="{F5C36352-BD68-4F85-B648-3E8D9D55A461}"/>
              </a:ext>
            </a:extLst>
          </p:cNvPr>
          <p:cNvSpPr>
            <a:spLocks noGrp="1"/>
          </p:cNvSpPr>
          <p:nvPr>
            <p:ph idx="1"/>
          </p:nvPr>
        </p:nvSpPr>
        <p:spPr>
          <a:xfrm>
            <a:off x="838200" y="1384184"/>
            <a:ext cx="10515600" cy="5108690"/>
          </a:xfrm>
        </p:spPr>
        <p:txBody>
          <a:bodyPr>
            <a:normAutofit lnSpcReduction="10000"/>
          </a:bodyPr>
          <a:lstStyle/>
          <a:p>
            <a:pPr fontAlgn="base"/>
            <a:r>
              <a:rPr lang="en-US" sz="2400" b="0" i="0" dirty="0">
                <a:solidFill>
                  <a:srgbClr val="000000"/>
                </a:solidFill>
                <a:effectLst/>
                <a:latin typeface="ProximaNova"/>
              </a:rPr>
              <a:t>Do you often feel angry and resentful because you feel taken advantage of?</a:t>
            </a:r>
          </a:p>
          <a:p>
            <a:pPr algn="l" fontAlgn="base">
              <a:buFont typeface="Arial" panose="020B0604020202020204" pitchFamily="34" charset="0"/>
              <a:buChar char="•"/>
            </a:pPr>
            <a:r>
              <a:rPr lang="en-US" sz="2400" b="0" i="0" dirty="0">
                <a:solidFill>
                  <a:srgbClr val="333333"/>
                </a:solidFill>
                <a:effectLst/>
                <a:latin typeface="museo-sans"/>
              </a:rPr>
              <a:t>How often do I worry about what other people think?</a:t>
            </a:r>
          </a:p>
          <a:p>
            <a:pPr algn="l" fontAlgn="base">
              <a:buFont typeface="Arial" panose="020B0604020202020204" pitchFamily="34" charset="0"/>
              <a:buChar char="•"/>
            </a:pPr>
            <a:r>
              <a:rPr lang="en-US" sz="2400" b="0" i="0" dirty="0">
                <a:solidFill>
                  <a:srgbClr val="333333"/>
                </a:solidFill>
                <a:effectLst/>
                <a:latin typeface="museo-sans"/>
              </a:rPr>
              <a:t>Do I feel guilty for wanting to do things by myself?</a:t>
            </a:r>
          </a:p>
          <a:p>
            <a:pPr algn="l" fontAlgn="base">
              <a:buFont typeface="Arial" panose="020B0604020202020204" pitchFamily="34" charset="0"/>
              <a:buChar char="•"/>
            </a:pPr>
            <a:r>
              <a:rPr lang="en-US" sz="2400" b="0" i="0" dirty="0">
                <a:solidFill>
                  <a:srgbClr val="333333"/>
                </a:solidFill>
                <a:effectLst/>
                <a:latin typeface="museo-sans"/>
              </a:rPr>
              <a:t>When did I last say no to someone?</a:t>
            </a:r>
          </a:p>
          <a:p>
            <a:pPr algn="l" fontAlgn="base">
              <a:buFont typeface="Arial" panose="020B0604020202020204" pitchFamily="34" charset="0"/>
              <a:buChar char="•"/>
            </a:pPr>
            <a:r>
              <a:rPr lang="en-US" sz="2400" b="0" i="0" dirty="0">
                <a:solidFill>
                  <a:srgbClr val="333333"/>
                </a:solidFill>
                <a:effectLst/>
                <a:latin typeface="museo-sans"/>
              </a:rPr>
              <a:t>When did I last say yes to something I secretly didn’t want to do?</a:t>
            </a:r>
          </a:p>
          <a:p>
            <a:pPr algn="l" fontAlgn="base">
              <a:buFont typeface="Arial" panose="020B0604020202020204" pitchFamily="34" charset="0"/>
              <a:buChar char="•"/>
            </a:pPr>
            <a:r>
              <a:rPr lang="en-US" sz="2400" b="0" i="0" dirty="0">
                <a:solidFill>
                  <a:srgbClr val="333333"/>
                </a:solidFill>
                <a:effectLst/>
                <a:latin typeface="museo-sans"/>
              </a:rPr>
              <a:t>Do I feel like I deserve respect or I have to earn it by being ‘nice’?</a:t>
            </a:r>
          </a:p>
          <a:p>
            <a:pPr algn="l" fontAlgn="base">
              <a:buFont typeface="Arial" panose="020B0604020202020204" pitchFamily="34" charset="0"/>
              <a:buChar char="•"/>
            </a:pPr>
            <a:r>
              <a:rPr lang="en-US" sz="2400" b="0" i="0" dirty="0">
                <a:solidFill>
                  <a:srgbClr val="333333"/>
                </a:solidFill>
                <a:effectLst/>
                <a:latin typeface="museo-sans"/>
              </a:rPr>
              <a:t>What are the five rules to being my friend? Do I know them quickly and easily?</a:t>
            </a:r>
          </a:p>
          <a:p>
            <a:pPr algn="l" fontAlgn="base">
              <a:buFont typeface="Arial" panose="020B0604020202020204" pitchFamily="34" charset="0"/>
              <a:buChar char="•"/>
            </a:pPr>
            <a:r>
              <a:rPr lang="en-US" sz="2400" b="0" i="0" dirty="0">
                <a:solidFill>
                  <a:srgbClr val="333333"/>
                </a:solidFill>
                <a:effectLst/>
                <a:latin typeface="museo-sans"/>
              </a:rPr>
              <a:t>What are the 10 things I most like to do with my time? Can I quickly come up with them?</a:t>
            </a:r>
          </a:p>
          <a:p>
            <a:pPr algn="l" fontAlgn="base">
              <a:buFont typeface="Arial" panose="020B0604020202020204" pitchFamily="34" charset="0"/>
              <a:buChar char="•"/>
            </a:pPr>
            <a:r>
              <a:rPr lang="en-US" sz="2400" b="0" i="0" dirty="0">
                <a:solidFill>
                  <a:srgbClr val="333333"/>
                </a:solidFill>
                <a:effectLst/>
                <a:latin typeface="museo-sans"/>
              </a:rPr>
              <a:t>What are the 10 things I hate doing? Do I even have strong feelings about things?</a:t>
            </a:r>
          </a:p>
          <a:p>
            <a:pPr algn="l" fontAlgn="base">
              <a:buFont typeface="Arial" panose="020B0604020202020204" pitchFamily="34" charset="0"/>
              <a:buChar char="•"/>
            </a:pPr>
            <a:r>
              <a:rPr lang="en-US" sz="2400" b="0" i="0" dirty="0">
                <a:solidFill>
                  <a:srgbClr val="333333"/>
                </a:solidFill>
                <a:effectLst/>
                <a:latin typeface="museo-sans"/>
              </a:rPr>
              <a:t>When I think about saying no to someone, do I feel afraid? Or calm inside?</a:t>
            </a:r>
          </a:p>
          <a:p>
            <a:endParaRPr lang="en-US" dirty="0"/>
          </a:p>
        </p:txBody>
      </p:sp>
    </p:spTree>
    <p:extLst>
      <p:ext uri="{BB962C8B-B14F-4D97-AF65-F5344CB8AC3E}">
        <p14:creationId xmlns:p14="http://schemas.microsoft.com/office/powerpoint/2010/main" val="3885219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4501"/>
          </a:xfrm>
        </p:spPr>
        <p:txBody>
          <a:bodyPr/>
          <a:lstStyle/>
          <a:p>
            <a:r>
              <a:rPr lang="en-US" dirty="0"/>
              <a:t>By Knowing your Values </a:t>
            </a:r>
          </a:p>
        </p:txBody>
      </p:sp>
      <p:pic>
        <p:nvPicPr>
          <p:cNvPr id="4" name="Content Placeholder 3"/>
          <p:cNvPicPr>
            <a:picLocks noGrp="1" noChangeAspect="1"/>
          </p:cNvPicPr>
          <p:nvPr>
            <p:ph idx="1"/>
          </p:nvPr>
        </p:nvPicPr>
        <p:blipFill>
          <a:blip r:embed="rId2"/>
          <a:stretch>
            <a:fillRect/>
          </a:stretch>
        </p:blipFill>
        <p:spPr>
          <a:xfrm>
            <a:off x="3250856" y="2638425"/>
            <a:ext cx="5690289" cy="3101975"/>
          </a:xfrm>
          <a:prstGeom prst="rect">
            <a:avLst/>
          </a:prstGeom>
        </p:spPr>
      </p:pic>
      <p:pic>
        <p:nvPicPr>
          <p:cNvPr id="5" name="Picture 4"/>
          <p:cNvPicPr>
            <a:picLocks noChangeAspect="1"/>
          </p:cNvPicPr>
          <p:nvPr/>
        </p:nvPicPr>
        <p:blipFill>
          <a:blip r:embed="rId3"/>
          <a:stretch>
            <a:fillRect/>
          </a:stretch>
        </p:blipFill>
        <p:spPr>
          <a:xfrm>
            <a:off x="201229" y="1690688"/>
            <a:ext cx="4746552" cy="4273421"/>
          </a:xfrm>
          <a:prstGeom prst="rect">
            <a:avLst/>
          </a:prstGeom>
        </p:spPr>
      </p:pic>
    </p:spTree>
    <p:extLst>
      <p:ext uri="{BB962C8B-B14F-4D97-AF65-F5344CB8AC3E}">
        <p14:creationId xmlns:p14="http://schemas.microsoft.com/office/powerpoint/2010/main" val="45563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AC09-0192-4395-856D-8892FA5C331C}"/>
              </a:ext>
            </a:extLst>
          </p:cNvPr>
          <p:cNvSpPr>
            <a:spLocks noGrp="1"/>
          </p:cNvSpPr>
          <p:nvPr>
            <p:ph type="title"/>
          </p:nvPr>
        </p:nvSpPr>
        <p:spPr>
          <a:xfrm>
            <a:off x="494950" y="159391"/>
            <a:ext cx="8179267" cy="521647"/>
          </a:xfrm>
        </p:spPr>
        <p:txBody>
          <a:bodyPr>
            <a:normAutofit fontScale="90000"/>
          </a:bodyPr>
          <a:lstStyle/>
          <a:p>
            <a:r>
              <a:rPr lang="en-US" b="1" i="0" dirty="0">
                <a:solidFill>
                  <a:srgbClr val="444444"/>
                </a:solidFill>
                <a:effectLst/>
              </a:rPr>
              <a:t>Begin Setting </a:t>
            </a:r>
            <a:r>
              <a:rPr lang="en-US" b="1" dirty="0">
                <a:solidFill>
                  <a:srgbClr val="444444"/>
                </a:solidFill>
              </a:rPr>
              <a:t>P</a:t>
            </a:r>
            <a:r>
              <a:rPr lang="en-US" b="1" i="0" dirty="0">
                <a:solidFill>
                  <a:srgbClr val="444444"/>
                </a:solidFill>
                <a:effectLst/>
              </a:rPr>
              <a:t>ersonal </a:t>
            </a:r>
            <a:r>
              <a:rPr lang="en-US" b="1" dirty="0">
                <a:solidFill>
                  <a:srgbClr val="444444"/>
                </a:solidFill>
              </a:rPr>
              <a:t>B</a:t>
            </a:r>
            <a:r>
              <a:rPr lang="en-US" b="1" i="0" dirty="0">
                <a:solidFill>
                  <a:srgbClr val="444444"/>
                </a:solidFill>
                <a:effectLst/>
              </a:rPr>
              <a:t>oundaries</a:t>
            </a:r>
            <a:endParaRPr lang="en-US" dirty="0"/>
          </a:p>
        </p:txBody>
      </p:sp>
      <p:sp>
        <p:nvSpPr>
          <p:cNvPr id="3" name="Content Placeholder 2">
            <a:extLst>
              <a:ext uri="{FF2B5EF4-FFF2-40B4-BE49-F238E27FC236}">
                <a16:creationId xmlns:a16="http://schemas.microsoft.com/office/drawing/2014/main" id="{C6D28AB0-C115-4130-A39E-92949868C0E2}"/>
              </a:ext>
            </a:extLst>
          </p:cNvPr>
          <p:cNvSpPr>
            <a:spLocks noGrp="1"/>
          </p:cNvSpPr>
          <p:nvPr>
            <p:ph idx="1"/>
          </p:nvPr>
        </p:nvSpPr>
        <p:spPr>
          <a:xfrm>
            <a:off x="394283" y="1526797"/>
            <a:ext cx="8690995" cy="4650166"/>
          </a:xfrm>
        </p:spPr>
        <p:txBody>
          <a:bodyPr>
            <a:normAutofit/>
          </a:bodyPr>
          <a:lstStyle/>
          <a:p>
            <a:r>
              <a:rPr lang="en-US" sz="3600" dirty="0"/>
              <a:t>Short-I feel, I need, I am willing to</a:t>
            </a:r>
          </a:p>
          <a:p>
            <a:r>
              <a:rPr lang="en-US" sz="3600" dirty="0"/>
              <a:t>Clear-Expectations</a:t>
            </a:r>
          </a:p>
          <a:p>
            <a:r>
              <a:rPr lang="en-US" sz="3600" dirty="0"/>
              <a:t>Purpose-Higher Purpose connected to your VALUES</a:t>
            </a:r>
          </a:p>
          <a:p>
            <a:r>
              <a:rPr lang="en-US" sz="3600" dirty="0"/>
              <a:t>Protects-You/Know your Deal Breakers </a:t>
            </a:r>
          </a:p>
          <a:p>
            <a:r>
              <a:rPr lang="en-US" sz="3600" dirty="0"/>
              <a:t>Repeat-If needed  </a:t>
            </a:r>
          </a:p>
        </p:txBody>
      </p:sp>
      <p:pic>
        <p:nvPicPr>
          <p:cNvPr id="4" name="Picture 3">
            <a:extLst>
              <a:ext uri="{FF2B5EF4-FFF2-40B4-BE49-F238E27FC236}">
                <a16:creationId xmlns:a16="http://schemas.microsoft.com/office/drawing/2014/main" id="{FC3A206F-1CE2-422E-818A-A2401FB3C7EC}"/>
              </a:ext>
            </a:extLst>
          </p:cNvPr>
          <p:cNvPicPr>
            <a:picLocks noChangeAspect="1"/>
          </p:cNvPicPr>
          <p:nvPr/>
        </p:nvPicPr>
        <p:blipFill>
          <a:blip r:embed="rId2"/>
          <a:stretch>
            <a:fillRect/>
          </a:stretch>
        </p:blipFill>
        <p:spPr>
          <a:xfrm>
            <a:off x="8983909" y="1300294"/>
            <a:ext cx="2536971" cy="5386944"/>
          </a:xfrm>
          <a:prstGeom prst="rect">
            <a:avLst/>
          </a:prstGeom>
        </p:spPr>
      </p:pic>
    </p:spTree>
    <p:extLst>
      <p:ext uri="{BB962C8B-B14F-4D97-AF65-F5344CB8AC3E}">
        <p14:creationId xmlns:p14="http://schemas.microsoft.com/office/powerpoint/2010/main" val="1042720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43" y="142614"/>
            <a:ext cx="10548457" cy="864066"/>
          </a:xfrm>
        </p:spPr>
        <p:txBody>
          <a:bodyPr>
            <a:normAutofit fontScale="90000"/>
          </a:bodyPr>
          <a:lstStyle/>
          <a:p>
            <a:br>
              <a:rPr lang="en-US" dirty="0"/>
            </a:br>
            <a:r>
              <a:rPr lang="en-US" dirty="0"/>
              <a:t>Assertive Behavior </a:t>
            </a:r>
            <a:br>
              <a:rPr lang="en-US" dirty="0"/>
            </a:br>
            <a:endParaRPr lang="en-US" dirty="0"/>
          </a:p>
        </p:txBody>
      </p:sp>
      <p:sp>
        <p:nvSpPr>
          <p:cNvPr id="4" name="Content Placeholder 2"/>
          <p:cNvSpPr>
            <a:spLocks noGrp="1"/>
          </p:cNvSpPr>
          <p:nvPr>
            <p:ph idx="1"/>
          </p:nvPr>
        </p:nvSpPr>
        <p:spPr>
          <a:xfrm>
            <a:off x="523782" y="1174459"/>
            <a:ext cx="7026309" cy="5318415"/>
          </a:xfrm>
        </p:spPr>
        <p:txBody>
          <a:bodyPr>
            <a:normAutofit/>
          </a:bodyPr>
          <a:lstStyle/>
          <a:p>
            <a:pPr>
              <a:buFont typeface="Wingdings" panose="05000000000000000000" pitchFamily="2" charset="2"/>
              <a:buChar char="Ø"/>
            </a:pPr>
            <a:r>
              <a:rPr lang="en-US" dirty="0"/>
              <a:t>Three types of Behavior </a:t>
            </a:r>
          </a:p>
          <a:p>
            <a:pPr marL="457200" lvl="1" indent="0">
              <a:buNone/>
            </a:pPr>
            <a:r>
              <a:rPr lang="en-US" b="1" dirty="0">
                <a:solidFill>
                  <a:srgbClr val="FF0000"/>
                </a:solidFill>
              </a:rPr>
              <a:t>Aggressive</a:t>
            </a:r>
            <a:r>
              <a:rPr lang="en-US" dirty="0">
                <a:solidFill>
                  <a:srgbClr val="222222"/>
                </a:solidFill>
              </a:rPr>
              <a:t>- Direct with Disrespect </a:t>
            </a:r>
            <a:r>
              <a:rPr lang="en-US" dirty="0">
                <a:solidFill>
                  <a:srgbClr val="FF0000"/>
                </a:solidFill>
              </a:rPr>
              <a:t>(FIGHT)</a:t>
            </a:r>
          </a:p>
          <a:p>
            <a:pPr marL="457200" lvl="1" indent="0">
              <a:buNone/>
            </a:pPr>
            <a:r>
              <a:rPr lang="en-US" b="1" dirty="0">
                <a:solidFill>
                  <a:srgbClr val="FF0000"/>
                </a:solidFill>
              </a:rPr>
              <a:t>Passive Aggressive</a:t>
            </a:r>
            <a:r>
              <a:rPr lang="en-US" dirty="0">
                <a:solidFill>
                  <a:srgbClr val="FF0000"/>
                </a:solidFill>
              </a:rPr>
              <a:t>- </a:t>
            </a:r>
            <a:r>
              <a:rPr lang="en-US" dirty="0">
                <a:solidFill>
                  <a:srgbClr val="222222"/>
                </a:solidFill>
              </a:rPr>
              <a:t>Yes but You mean No </a:t>
            </a:r>
            <a:r>
              <a:rPr lang="en-US" dirty="0">
                <a:solidFill>
                  <a:srgbClr val="FF0000"/>
                </a:solidFill>
              </a:rPr>
              <a:t>(FLEE)</a:t>
            </a:r>
          </a:p>
          <a:p>
            <a:pPr marL="457200" lvl="1" indent="0">
              <a:buNone/>
            </a:pPr>
            <a:r>
              <a:rPr lang="en-US" b="1" dirty="0">
                <a:solidFill>
                  <a:srgbClr val="FF0000"/>
                </a:solidFill>
              </a:rPr>
              <a:t>Passive</a:t>
            </a:r>
            <a:r>
              <a:rPr lang="en-US" dirty="0">
                <a:solidFill>
                  <a:srgbClr val="FF0000"/>
                </a:solidFill>
              </a:rPr>
              <a:t>-</a:t>
            </a:r>
            <a:r>
              <a:rPr lang="en-US" dirty="0">
                <a:solidFill>
                  <a:srgbClr val="222222"/>
                </a:solidFill>
              </a:rPr>
              <a:t> Everyone is Right and You are Wrong</a:t>
            </a:r>
            <a:r>
              <a:rPr lang="en-US" dirty="0">
                <a:solidFill>
                  <a:srgbClr val="FF0000"/>
                </a:solidFill>
              </a:rPr>
              <a:t>(FREEZE)</a:t>
            </a:r>
          </a:p>
          <a:p>
            <a:pPr marL="457200" lvl="1" indent="0">
              <a:buNone/>
            </a:pPr>
            <a:r>
              <a:rPr lang="en-US" b="1" dirty="0">
                <a:solidFill>
                  <a:schemeClr val="accent1"/>
                </a:solidFill>
              </a:rPr>
              <a:t>Assertive</a:t>
            </a:r>
            <a:r>
              <a:rPr lang="en-US" dirty="0">
                <a:solidFill>
                  <a:srgbClr val="222222"/>
                </a:solidFill>
              </a:rPr>
              <a:t>- Direct with Respect </a:t>
            </a:r>
          </a:p>
          <a:p>
            <a:pPr marL="457200" lvl="1" indent="0">
              <a:buNone/>
            </a:pPr>
            <a:r>
              <a:rPr lang="en-US" b="1" dirty="0">
                <a:solidFill>
                  <a:srgbClr val="222222"/>
                </a:solidFill>
              </a:rPr>
              <a:t>	(I feel, I need, I am willing to do)</a:t>
            </a:r>
            <a:endParaRPr lang="en-US" b="1" dirty="0"/>
          </a:p>
          <a:p>
            <a:pPr>
              <a:buFont typeface="Wingdings" panose="05000000000000000000" pitchFamily="2" charset="2"/>
              <a:buChar char="Ø"/>
            </a:pPr>
            <a:r>
              <a:rPr lang="en-US" dirty="0"/>
              <a:t>Clue-Always a Cycle </a:t>
            </a:r>
          </a:p>
          <a:p>
            <a:pPr lvl="1"/>
            <a:r>
              <a:rPr lang="en-US" dirty="0"/>
              <a:t>Thinking Error</a:t>
            </a:r>
          </a:p>
          <a:p>
            <a:pPr lvl="1"/>
            <a:r>
              <a:rPr lang="en-US" dirty="0"/>
              <a:t>Emotional</a:t>
            </a:r>
          </a:p>
          <a:p>
            <a:pPr lvl="1"/>
            <a:r>
              <a:rPr lang="en-US" dirty="0"/>
              <a:t>Physical Reaction</a:t>
            </a:r>
          </a:p>
          <a:p>
            <a:pPr lvl="1"/>
            <a:r>
              <a:rPr lang="en-US" dirty="0"/>
              <a:t>Behavioral </a:t>
            </a:r>
          </a:p>
          <a:p>
            <a:endParaRPr lang="en-US" dirty="0"/>
          </a:p>
        </p:txBody>
      </p:sp>
      <p:pic>
        <p:nvPicPr>
          <p:cNvPr id="6" name="Picture 5"/>
          <p:cNvPicPr>
            <a:picLocks noChangeAspect="1"/>
          </p:cNvPicPr>
          <p:nvPr/>
        </p:nvPicPr>
        <p:blipFill>
          <a:blip r:embed="rId2"/>
          <a:stretch>
            <a:fillRect/>
          </a:stretch>
        </p:blipFill>
        <p:spPr>
          <a:xfrm>
            <a:off x="5936973" y="2429054"/>
            <a:ext cx="5193247" cy="4063820"/>
          </a:xfrm>
          <a:prstGeom prst="rect">
            <a:avLst/>
          </a:prstGeom>
        </p:spPr>
      </p:pic>
      <p:pic>
        <p:nvPicPr>
          <p:cNvPr id="7" name="Picture 6"/>
          <p:cNvPicPr>
            <a:picLocks noChangeAspect="1"/>
          </p:cNvPicPr>
          <p:nvPr/>
        </p:nvPicPr>
        <p:blipFill>
          <a:blip r:embed="rId3"/>
          <a:stretch>
            <a:fillRect/>
          </a:stretch>
        </p:blipFill>
        <p:spPr>
          <a:xfrm>
            <a:off x="9954553" y="2970285"/>
            <a:ext cx="1713664" cy="1101988"/>
          </a:xfrm>
          <a:prstGeom prst="rect">
            <a:avLst/>
          </a:prstGeom>
        </p:spPr>
      </p:pic>
      <p:sp>
        <p:nvSpPr>
          <p:cNvPr id="3" name="TextBox 2">
            <a:extLst>
              <a:ext uri="{FF2B5EF4-FFF2-40B4-BE49-F238E27FC236}">
                <a16:creationId xmlns:a16="http://schemas.microsoft.com/office/drawing/2014/main" id="{4FF05DBA-78EE-47EB-8B8F-FBF08E396AC9}"/>
              </a:ext>
            </a:extLst>
          </p:cNvPr>
          <p:cNvSpPr txBox="1"/>
          <p:nvPr/>
        </p:nvSpPr>
        <p:spPr>
          <a:xfrm>
            <a:off x="8236218" y="4337108"/>
            <a:ext cx="774571" cy="369332"/>
          </a:xfrm>
          <a:prstGeom prst="rect">
            <a:avLst/>
          </a:prstGeom>
          <a:noFill/>
        </p:spPr>
        <p:txBody>
          <a:bodyPr wrap="none" rtlCol="0">
            <a:spAutoFit/>
          </a:bodyPr>
          <a:lstStyle/>
          <a:p>
            <a:r>
              <a:rPr lang="en-US" dirty="0"/>
              <a:t>BRAIN</a:t>
            </a:r>
          </a:p>
        </p:txBody>
      </p:sp>
    </p:spTree>
    <p:extLst>
      <p:ext uri="{BB962C8B-B14F-4D97-AF65-F5344CB8AC3E}">
        <p14:creationId xmlns:p14="http://schemas.microsoft.com/office/powerpoint/2010/main" val="201089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F2CA-1D6A-4127-B8D8-0462ED50C78F}"/>
              </a:ext>
            </a:extLst>
          </p:cNvPr>
          <p:cNvSpPr>
            <a:spLocks noGrp="1"/>
          </p:cNvSpPr>
          <p:nvPr>
            <p:ph type="title"/>
          </p:nvPr>
        </p:nvSpPr>
        <p:spPr>
          <a:xfrm>
            <a:off x="838200" y="365125"/>
            <a:ext cx="10515600" cy="784167"/>
          </a:xfrm>
        </p:spPr>
        <p:txBody>
          <a:bodyPr>
            <a:normAutofit fontScale="90000"/>
          </a:bodyPr>
          <a:lstStyle/>
          <a:p>
            <a:br>
              <a:rPr lang="en-US" b="1" dirty="0">
                <a:solidFill>
                  <a:schemeClr val="accent1"/>
                </a:solidFill>
              </a:rPr>
            </a:br>
            <a:r>
              <a:rPr lang="en-US" b="1" dirty="0">
                <a:solidFill>
                  <a:schemeClr val="accent1"/>
                </a:solidFill>
              </a:rPr>
              <a:t>Assertive</a:t>
            </a:r>
            <a:r>
              <a:rPr lang="en-US" dirty="0">
                <a:solidFill>
                  <a:srgbClr val="222222"/>
                </a:solidFill>
              </a:rPr>
              <a:t>- Direct with Respect </a:t>
            </a:r>
            <a:br>
              <a:rPr lang="en-US" dirty="0">
                <a:solidFill>
                  <a:srgbClr val="222222"/>
                </a:solidFill>
              </a:rPr>
            </a:br>
            <a:endParaRPr lang="en-US" dirty="0"/>
          </a:p>
        </p:txBody>
      </p:sp>
      <p:sp>
        <p:nvSpPr>
          <p:cNvPr id="3" name="Content Placeholder 2">
            <a:extLst>
              <a:ext uri="{FF2B5EF4-FFF2-40B4-BE49-F238E27FC236}">
                <a16:creationId xmlns:a16="http://schemas.microsoft.com/office/drawing/2014/main" id="{65491488-C176-4793-A59B-30D3717AB3BF}"/>
              </a:ext>
            </a:extLst>
          </p:cNvPr>
          <p:cNvSpPr>
            <a:spLocks noGrp="1"/>
          </p:cNvSpPr>
          <p:nvPr>
            <p:ph idx="1"/>
          </p:nvPr>
        </p:nvSpPr>
        <p:spPr>
          <a:xfrm>
            <a:off x="838200" y="1291905"/>
            <a:ext cx="5257800" cy="1476462"/>
          </a:xfrm>
        </p:spPr>
        <p:txBody>
          <a:bodyPr>
            <a:normAutofit/>
          </a:bodyPr>
          <a:lstStyle/>
          <a:p>
            <a:pPr marL="457200" lvl="1" indent="0">
              <a:buNone/>
            </a:pPr>
            <a:r>
              <a:rPr lang="en-US" b="1" dirty="0">
                <a:solidFill>
                  <a:srgbClr val="222222"/>
                </a:solidFill>
              </a:rPr>
              <a:t>I feel</a:t>
            </a:r>
          </a:p>
          <a:p>
            <a:pPr marL="457200" lvl="1" indent="0">
              <a:buNone/>
            </a:pPr>
            <a:r>
              <a:rPr lang="en-US" b="1" dirty="0">
                <a:solidFill>
                  <a:srgbClr val="222222"/>
                </a:solidFill>
              </a:rPr>
              <a:t>I need</a:t>
            </a:r>
          </a:p>
          <a:p>
            <a:pPr marL="457200" lvl="1" indent="0">
              <a:buNone/>
            </a:pPr>
            <a:r>
              <a:rPr lang="en-US" b="1" dirty="0">
                <a:solidFill>
                  <a:srgbClr val="222222"/>
                </a:solidFill>
              </a:rPr>
              <a:t>I am willing to do</a:t>
            </a:r>
          </a:p>
          <a:p>
            <a:pPr marL="457200" lvl="1" indent="0">
              <a:buNone/>
            </a:pPr>
            <a:r>
              <a:rPr lang="en-US" b="1" dirty="0">
                <a:solidFill>
                  <a:srgbClr val="222222"/>
                </a:solidFill>
              </a:rPr>
              <a:t>I am not willing to do</a:t>
            </a:r>
            <a:endParaRPr lang="en-US" b="1" dirty="0"/>
          </a:p>
          <a:p>
            <a:endParaRPr lang="en-US" dirty="0"/>
          </a:p>
        </p:txBody>
      </p:sp>
      <p:pic>
        <p:nvPicPr>
          <p:cNvPr id="4" name="Picture 3">
            <a:extLst>
              <a:ext uri="{FF2B5EF4-FFF2-40B4-BE49-F238E27FC236}">
                <a16:creationId xmlns:a16="http://schemas.microsoft.com/office/drawing/2014/main" id="{B6919C48-C9C5-4CE4-AF34-9DE08DC7F8B2}"/>
              </a:ext>
            </a:extLst>
          </p:cNvPr>
          <p:cNvPicPr>
            <a:picLocks noChangeAspect="1"/>
          </p:cNvPicPr>
          <p:nvPr/>
        </p:nvPicPr>
        <p:blipFill>
          <a:blip r:embed="rId2"/>
          <a:stretch>
            <a:fillRect/>
          </a:stretch>
        </p:blipFill>
        <p:spPr>
          <a:xfrm>
            <a:off x="6205056" y="1291905"/>
            <a:ext cx="5195232" cy="1567228"/>
          </a:xfrm>
          <a:prstGeom prst="rect">
            <a:avLst/>
          </a:prstGeom>
        </p:spPr>
      </p:pic>
      <p:pic>
        <p:nvPicPr>
          <p:cNvPr id="5" name="Picture 4">
            <a:extLst>
              <a:ext uri="{FF2B5EF4-FFF2-40B4-BE49-F238E27FC236}">
                <a16:creationId xmlns:a16="http://schemas.microsoft.com/office/drawing/2014/main" id="{7E2B0758-9F01-4DE9-A248-88D3F6C5E1DA}"/>
              </a:ext>
            </a:extLst>
          </p:cNvPr>
          <p:cNvPicPr>
            <a:picLocks noChangeAspect="1"/>
          </p:cNvPicPr>
          <p:nvPr/>
        </p:nvPicPr>
        <p:blipFill>
          <a:blip r:embed="rId3"/>
          <a:stretch>
            <a:fillRect/>
          </a:stretch>
        </p:blipFill>
        <p:spPr>
          <a:xfrm>
            <a:off x="2365695" y="2764948"/>
            <a:ext cx="5451707" cy="4093052"/>
          </a:xfrm>
          <a:prstGeom prst="rect">
            <a:avLst/>
          </a:prstGeom>
        </p:spPr>
      </p:pic>
      <p:pic>
        <p:nvPicPr>
          <p:cNvPr id="6" name="Picture 5">
            <a:extLst>
              <a:ext uri="{FF2B5EF4-FFF2-40B4-BE49-F238E27FC236}">
                <a16:creationId xmlns:a16="http://schemas.microsoft.com/office/drawing/2014/main" id="{E29005BC-FB8F-4A8D-A0AB-598A32903BBD}"/>
              </a:ext>
            </a:extLst>
          </p:cNvPr>
          <p:cNvPicPr>
            <a:picLocks noChangeAspect="1"/>
          </p:cNvPicPr>
          <p:nvPr/>
        </p:nvPicPr>
        <p:blipFill>
          <a:blip r:embed="rId4"/>
          <a:stretch>
            <a:fillRect/>
          </a:stretch>
        </p:blipFill>
        <p:spPr>
          <a:xfrm>
            <a:off x="9151689" y="3547350"/>
            <a:ext cx="2622433" cy="2622433"/>
          </a:xfrm>
          <a:prstGeom prst="rect">
            <a:avLst/>
          </a:prstGeom>
        </p:spPr>
      </p:pic>
    </p:spTree>
    <p:extLst>
      <p:ext uri="{BB962C8B-B14F-4D97-AF65-F5344CB8AC3E}">
        <p14:creationId xmlns:p14="http://schemas.microsoft.com/office/powerpoint/2010/main" val="1332360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3FEC-1C0F-4660-BB6B-A3E4FB448EB3}"/>
              </a:ext>
            </a:extLst>
          </p:cNvPr>
          <p:cNvSpPr>
            <a:spLocks noGrp="1"/>
          </p:cNvSpPr>
          <p:nvPr>
            <p:ph type="title"/>
          </p:nvPr>
        </p:nvSpPr>
        <p:spPr>
          <a:xfrm>
            <a:off x="838200" y="365126"/>
            <a:ext cx="10515600" cy="742222"/>
          </a:xfrm>
        </p:spPr>
        <p:txBody>
          <a:bodyPr>
            <a:normAutofit fontScale="90000"/>
          </a:bodyPr>
          <a:lstStyle/>
          <a:p>
            <a:r>
              <a:rPr lang="en-US" dirty="0"/>
              <a:t>Rinse and Repeat</a:t>
            </a:r>
          </a:p>
        </p:txBody>
      </p:sp>
      <p:sp>
        <p:nvSpPr>
          <p:cNvPr id="3" name="Content Placeholder 2">
            <a:extLst>
              <a:ext uri="{FF2B5EF4-FFF2-40B4-BE49-F238E27FC236}">
                <a16:creationId xmlns:a16="http://schemas.microsoft.com/office/drawing/2014/main" id="{07C75B15-DD88-4282-81CA-C79EAB71C55E}"/>
              </a:ext>
            </a:extLst>
          </p:cNvPr>
          <p:cNvSpPr>
            <a:spLocks noGrp="1"/>
          </p:cNvSpPr>
          <p:nvPr>
            <p:ph idx="1"/>
          </p:nvPr>
        </p:nvSpPr>
        <p:spPr>
          <a:xfrm>
            <a:off x="838200" y="1342239"/>
            <a:ext cx="10515600" cy="4834724"/>
          </a:xfrm>
        </p:spPr>
        <p:txBody>
          <a:bodyPr>
            <a:normAutofit/>
          </a:bodyPr>
          <a:lstStyle/>
          <a:p>
            <a:pPr marL="0" indent="0">
              <a:buNone/>
            </a:pPr>
            <a:r>
              <a:rPr lang="en-US" sz="3200" dirty="0"/>
              <a:t>People who don’t respect boundaries have certain traits that make it challenging for others to speak up. They expect to get their own way; Ignore or don’t comprehend what others want; Don’t compromise easily; Get defensive when challenged; Try to convince you to do it their way; Have trouble listening</a:t>
            </a:r>
          </a:p>
          <a:p>
            <a:pPr marL="0" indent="0">
              <a:buNone/>
            </a:pPr>
            <a:endParaRPr lang="en-US" dirty="0"/>
          </a:p>
          <a:p>
            <a:r>
              <a:rPr lang="en-US" dirty="0"/>
              <a:t>Once you identify these boundary violators, create a game plan. Talking with these folks takes a lot of mental and emotional energy so don’t engage unless you are prepared. </a:t>
            </a:r>
          </a:p>
          <a:p>
            <a:endParaRPr lang="en-US" dirty="0"/>
          </a:p>
        </p:txBody>
      </p:sp>
    </p:spTree>
    <p:extLst>
      <p:ext uri="{BB962C8B-B14F-4D97-AF65-F5344CB8AC3E}">
        <p14:creationId xmlns:p14="http://schemas.microsoft.com/office/powerpoint/2010/main" val="3921722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4743"/>
          </a:xfrm>
        </p:spPr>
        <p:txBody>
          <a:bodyPr>
            <a:normAutofit fontScale="90000"/>
          </a:bodyPr>
          <a:lstStyle/>
          <a:p>
            <a:r>
              <a:rPr lang="en-US" sz="3600" cap="all" dirty="0">
                <a:solidFill>
                  <a:prstClr val="black"/>
                </a:solidFill>
                <a:latin typeface="+mn-lt"/>
              </a:rPr>
              <a:t>Resources/References  </a:t>
            </a:r>
            <a:endParaRPr lang="en-US" dirty="0">
              <a:latin typeface="+mn-lt"/>
            </a:endParaRPr>
          </a:p>
        </p:txBody>
      </p:sp>
      <p:sp>
        <p:nvSpPr>
          <p:cNvPr id="3" name="Content Placeholder 2"/>
          <p:cNvSpPr>
            <a:spLocks noGrp="1"/>
          </p:cNvSpPr>
          <p:nvPr>
            <p:ph idx="1"/>
          </p:nvPr>
        </p:nvSpPr>
        <p:spPr>
          <a:xfrm>
            <a:off x="897622" y="1216405"/>
            <a:ext cx="10838576" cy="5461232"/>
          </a:xfrm>
        </p:spPr>
        <p:txBody>
          <a:bodyPr>
            <a:noAutofit/>
          </a:bodyPr>
          <a:lstStyle/>
          <a:p>
            <a:pPr marL="0" indent="0">
              <a:lnSpc>
                <a:spcPct val="200000"/>
              </a:lnSpc>
              <a:spcBef>
                <a:spcPts val="0"/>
              </a:spcBef>
              <a:spcAft>
                <a:spcPts val="800"/>
              </a:spcAft>
              <a:buNone/>
              <a:tabLst>
                <a:tab pos="457200" algn="l"/>
              </a:tabLst>
            </a:pPr>
            <a:r>
              <a:rPr lang="en-US" sz="800" dirty="0">
                <a:effectLst/>
                <a:ea typeface="Calibri" panose="020F0502020204030204" pitchFamily="34" charset="0"/>
                <a:cs typeface="Times New Roman" panose="02020603050405020304" pitchFamily="18" charset="0"/>
              </a:rPr>
              <a:t>Beattie (1992). </a:t>
            </a:r>
            <a:r>
              <a:rPr lang="en-US" sz="800" i="1" dirty="0">
                <a:effectLst/>
                <a:ea typeface="Calibri" panose="020F0502020204030204" pitchFamily="34" charset="0"/>
                <a:cs typeface="Times New Roman" panose="02020603050405020304" pitchFamily="18" charset="0"/>
              </a:rPr>
              <a:t>Codependent No More</a:t>
            </a:r>
            <a:r>
              <a:rPr lang="en-US" sz="800" dirty="0">
                <a:effectLst/>
                <a:ea typeface="Calibri" panose="020F0502020204030204" pitchFamily="34" charset="0"/>
                <a:cs typeface="Times New Roman" panose="02020603050405020304" pitchFamily="18" charset="0"/>
              </a:rPr>
              <a:t>: How to Stop Controlling Others and Start Caring for Yourself. [Center City, MN] :Hazelden, </a:t>
            </a:r>
          </a:p>
          <a:p>
            <a:pPr marL="0" marR="0" lvl="0" indent="0">
              <a:lnSpc>
                <a:spcPct val="200000"/>
              </a:lnSpc>
              <a:spcBef>
                <a:spcPts val="0"/>
              </a:spcBef>
              <a:spcAft>
                <a:spcPts val="800"/>
              </a:spcAft>
              <a:buNone/>
              <a:tabLst>
                <a:tab pos="457200" algn="l"/>
              </a:tabLst>
            </a:pPr>
            <a:r>
              <a:rPr lang="en-US" sz="800" dirty="0">
                <a:effectLst/>
                <a:ea typeface="Calibri" panose="020F0502020204030204" pitchFamily="34" charset="0"/>
                <a:cs typeface="Times New Roman" panose="02020603050405020304" pitchFamily="18" charset="0"/>
              </a:rPr>
              <a:t>Brown, B. (2017). </a:t>
            </a:r>
            <a:r>
              <a:rPr lang="en-US" sz="800" i="1" dirty="0">
                <a:effectLst/>
                <a:ea typeface="Calibri" panose="020F0502020204030204" pitchFamily="34" charset="0"/>
                <a:cs typeface="Times New Roman" panose="02020603050405020304" pitchFamily="18" charset="0"/>
              </a:rPr>
              <a:t>Braving the wilderness</a:t>
            </a:r>
            <a:r>
              <a:rPr lang="en-US" sz="800" dirty="0">
                <a:effectLst/>
                <a:ea typeface="Calibri" panose="020F0502020204030204" pitchFamily="34" charset="0"/>
                <a:cs typeface="Times New Roman" panose="02020603050405020304" pitchFamily="18" charset="0"/>
              </a:rPr>
              <a:t>: The quest for true belonging and the courage to stand alone. New York: Random House.</a:t>
            </a:r>
          </a:p>
          <a:p>
            <a:pPr marL="0" marR="0" lvl="0" indent="0">
              <a:lnSpc>
                <a:spcPct val="200000"/>
              </a:lnSpc>
              <a:spcBef>
                <a:spcPts val="0"/>
              </a:spcBef>
              <a:spcAft>
                <a:spcPts val="800"/>
              </a:spcAft>
              <a:buNone/>
              <a:tabLst>
                <a:tab pos="457200" algn="l"/>
              </a:tabLst>
            </a:pPr>
            <a:r>
              <a:rPr lang="en-US" sz="800" b="0" i="0" dirty="0">
                <a:solidFill>
                  <a:srgbClr val="000000"/>
                </a:solidFill>
                <a:effectLst/>
              </a:rPr>
              <a:t>Brown, B. (2018). </a:t>
            </a:r>
            <a:r>
              <a:rPr lang="en-US" sz="800" b="0" i="1" dirty="0">
                <a:solidFill>
                  <a:srgbClr val="000000"/>
                </a:solidFill>
                <a:effectLst/>
              </a:rPr>
              <a:t>Dare to lead</a:t>
            </a:r>
            <a:r>
              <a:rPr lang="en-US" sz="800" b="0" i="0" dirty="0">
                <a:solidFill>
                  <a:srgbClr val="000000"/>
                </a:solidFill>
                <a:effectLst/>
              </a:rPr>
              <a:t>. Vermilion.</a:t>
            </a:r>
            <a:endParaRPr lang="en-US" sz="800" dirty="0">
              <a:solidFill>
                <a:srgbClr val="000000"/>
              </a:solidFill>
              <a:effectLst/>
              <a:ea typeface="Calibri" panose="020F0502020204030204" pitchFamily="34" charset="0"/>
              <a:cs typeface="Times New Roman" panose="02020603050405020304" pitchFamily="18" charset="0"/>
            </a:endParaRPr>
          </a:p>
          <a:p>
            <a:pPr marL="0" indent="0">
              <a:lnSpc>
                <a:spcPct val="200000"/>
              </a:lnSpc>
              <a:spcBef>
                <a:spcPts val="0"/>
              </a:spcBef>
              <a:spcAft>
                <a:spcPts val="800"/>
              </a:spcAft>
              <a:buNone/>
              <a:tabLst>
                <a:tab pos="457200" algn="l"/>
              </a:tabLst>
            </a:pPr>
            <a:r>
              <a:rPr lang="en-US" sz="800" dirty="0">
                <a:effectLst/>
                <a:ea typeface="Calibri" panose="020F0502020204030204" pitchFamily="34" charset="0"/>
                <a:cs typeface="Times New Roman" panose="02020603050405020304" pitchFamily="18" charset="0"/>
              </a:rPr>
              <a:t>Brown (2012).</a:t>
            </a:r>
            <a:r>
              <a:rPr lang="en-US" sz="800" i="1" dirty="0">
                <a:effectLst/>
                <a:ea typeface="Calibri" panose="020F0502020204030204" pitchFamily="34" charset="0"/>
                <a:cs typeface="Times New Roman" panose="02020603050405020304" pitchFamily="18" charset="0"/>
              </a:rPr>
              <a:t> Daring Greatly: How the Courage to Be Vulnerable Transforms the Way We Live, Love, Parent, and Lead. </a:t>
            </a:r>
            <a:endParaRPr lang="en-US" sz="800" dirty="0">
              <a:effectLst/>
              <a:ea typeface="Calibri" panose="020F0502020204030204" pitchFamily="34" charset="0"/>
              <a:cs typeface="Times New Roman" panose="02020603050405020304" pitchFamily="18" charset="0"/>
            </a:endParaRPr>
          </a:p>
          <a:p>
            <a:pPr marL="0" marR="0" lvl="0" indent="0">
              <a:lnSpc>
                <a:spcPct val="200000"/>
              </a:lnSpc>
              <a:spcBef>
                <a:spcPts val="0"/>
              </a:spcBef>
              <a:spcAft>
                <a:spcPts val="800"/>
              </a:spcAft>
              <a:buNone/>
              <a:tabLst>
                <a:tab pos="457200" algn="l"/>
              </a:tabLst>
            </a:pPr>
            <a:r>
              <a:rPr lang="en-US" sz="800" dirty="0">
                <a:solidFill>
                  <a:srgbClr val="000000"/>
                </a:solidFill>
                <a:effectLst/>
                <a:ea typeface="Calibri" panose="020F0502020204030204" pitchFamily="34" charset="0"/>
                <a:cs typeface="Times New Roman" panose="02020603050405020304" pitchFamily="18" charset="0"/>
              </a:rPr>
              <a:t>Brown, B. (2015). </a:t>
            </a:r>
            <a:r>
              <a:rPr lang="en-US" sz="800" i="1" dirty="0">
                <a:solidFill>
                  <a:srgbClr val="000000"/>
                </a:solidFill>
                <a:effectLst/>
                <a:ea typeface="Calibri" panose="020F0502020204030204" pitchFamily="34" charset="0"/>
                <a:cs typeface="Times New Roman" panose="02020603050405020304" pitchFamily="18" charset="0"/>
              </a:rPr>
              <a:t>Rising strong: The reckoning. The rumble. The revolution.</a:t>
            </a:r>
            <a:r>
              <a:rPr lang="en-US" sz="800" dirty="0">
                <a:solidFill>
                  <a:srgbClr val="000000"/>
                </a:solidFill>
                <a:effectLst/>
                <a:ea typeface="Calibri" panose="020F0502020204030204" pitchFamily="34" charset="0"/>
                <a:cs typeface="Times New Roman" panose="02020603050405020304" pitchFamily="18" charset="0"/>
              </a:rPr>
              <a:t> New York: Spiegel &amp; Grau.</a:t>
            </a:r>
            <a:endParaRPr lang="en-US" sz="800" dirty="0">
              <a:solidFill>
                <a:prstClr val="black"/>
              </a:solidFill>
              <a:effectLst/>
              <a:ea typeface="Calibri" panose="020F0502020204030204" pitchFamily="34" charset="0"/>
              <a:cs typeface="Times New Roman" panose="02020603050405020304" pitchFamily="18" charset="0"/>
            </a:endParaRPr>
          </a:p>
          <a:p>
            <a:pPr marL="0" marR="0" lvl="0" indent="0">
              <a:lnSpc>
                <a:spcPct val="200000"/>
              </a:lnSpc>
              <a:spcBef>
                <a:spcPts val="0"/>
              </a:spcBef>
              <a:spcAft>
                <a:spcPts val="800"/>
              </a:spcAft>
              <a:buNone/>
              <a:tabLst>
                <a:tab pos="457200" algn="l"/>
              </a:tabLst>
            </a:pPr>
            <a:r>
              <a:rPr lang="en-US" sz="800" dirty="0">
                <a:solidFill>
                  <a:prstClr val="black"/>
                </a:solidFill>
              </a:rPr>
              <a:t>Cloud (2001). </a:t>
            </a:r>
            <a:r>
              <a:rPr lang="en-US" sz="800" i="1" dirty="0">
                <a:solidFill>
                  <a:prstClr val="black"/>
                </a:solidFill>
              </a:rPr>
              <a:t>Boundaries with Kids</a:t>
            </a:r>
          </a:p>
          <a:p>
            <a:pPr marL="0" marR="0" lvl="0" indent="0">
              <a:lnSpc>
                <a:spcPct val="200000"/>
              </a:lnSpc>
              <a:spcBef>
                <a:spcPts val="0"/>
              </a:spcBef>
              <a:spcAft>
                <a:spcPts val="800"/>
              </a:spcAft>
              <a:buNone/>
              <a:tabLst>
                <a:tab pos="457200" algn="l"/>
              </a:tabLst>
            </a:pPr>
            <a:r>
              <a:rPr lang="en-US" sz="800" dirty="0">
                <a:solidFill>
                  <a:prstClr val="black"/>
                </a:solidFill>
              </a:rPr>
              <a:t>Cloud (2002). </a:t>
            </a:r>
            <a:r>
              <a:rPr lang="en-US" sz="800" i="1" dirty="0"/>
              <a:t>Boundaries in Marriage</a:t>
            </a:r>
            <a:endParaRPr lang="en-US" sz="800" i="1" dirty="0">
              <a:solidFill>
                <a:prstClr val="black">
                  <a:lumMod val="75000"/>
                  <a:lumOff val="25000"/>
                </a:prstClr>
              </a:solidFill>
            </a:endParaRPr>
          </a:p>
          <a:p>
            <a:pPr marL="0" marR="0" lvl="0" indent="0">
              <a:lnSpc>
                <a:spcPct val="200000"/>
              </a:lnSpc>
              <a:spcBef>
                <a:spcPts val="0"/>
              </a:spcBef>
              <a:spcAft>
                <a:spcPts val="800"/>
              </a:spcAft>
              <a:buNone/>
              <a:tabLst>
                <a:tab pos="457200" algn="l"/>
              </a:tabLst>
            </a:pPr>
            <a:r>
              <a:rPr lang="en-US" sz="800" dirty="0">
                <a:solidFill>
                  <a:prstClr val="black">
                    <a:lumMod val="75000"/>
                    <a:lumOff val="25000"/>
                  </a:prstClr>
                </a:solidFill>
              </a:rPr>
              <a:t>Gottman, J. M., &amp; Silver, N. (1999). </a:t>
            </a:r>
            <a:r>
              <a:rPr lang="en-US" sz="800" i="1" dirty="0">
                <a:solidFill>
                  <a:prstClr val="black">
                    <a:lumMod val="75000"/>
                    <a:lumOff val="25000"/>
                  </a:prstClr>
                </a:solidFill>
              </a:rPr>
              <a:t>The seven principles for making marriage work.</a:t>
            </a:r>
            <a:r>
              <a:rPr lang="en-US" sz="800" dirty="0">
                <a:solidFill>
                  <a:prstClr val="black">
                    <a:lumMod val="75000"/>
                    <a:lumOff val="25000"/>
                  </a:prstClr>
                </a:solidFill>
              </a:rPr>
              <a:t> New York: Three Rivers Press.</a:t>
            </a:r>
            <a:endParaRPr lang="en-US" sz="800" dirty="0">
              <a:solidFill>
                <a:prstClr val="black">
                  <a:lumMod val="75000"/>
                  <a:lumOff val="25000"/>
                </a:prstClr>
              </a:solidFill>
              <a:hlinkClick r:id="" action="ppaction://noaction"/>
            </a:endParaRPr>
          </a:p>
          <a:p>
            <a:pPr marL="0" indent="0">
              <a:spcBef>
                <a:spcPts val="1200"/>
              </a:spcBef>
              <a:spcAft>
                <a:spcPts val="200"/>
              </a:spcAft>
              <a:buClr>
                <a:srgbClr val="9DBFBE"/>
              </a:buClr>
              <a:buSzPct val="100000"/>
              <a:buNone/>
            </a:pPr>
            <a:r>
              <a:rPr lang="en-US" sz="800" dirty="0">
                <a:hlinkClick r:id="rId2"/>
              </a:rPr>
              <a:t>https://psychcentral.com/blog/whats-a-toxic-person-how-do-you-deal-with-one</a:t>
            </a:r>
            <a:endParaRPr lang="en-US" sz="800" dirty="0">
              <a:solidFill>
                <a:prstClr val="black">
                  <a:lumMod val="75000"/>
                  <a:lumOff val="25000"/>
                </a:prstClr>
              </a:solidFill>
            </a:endParaRPr>
          </a:p>
          <a:p>
            <a:pPr marL="0" lvl="0" indent="0">
              <a:spcBef>
                <a:spcPts val="1200"/>
              </a:spcBef>
              <a:spcAft>
                <a:spcPts val="200"/>
              </a:spcAft>
              <a:buClr>
                <a:srgbClr val="9DBFBE"/>
              </a:buClr>
              <a:buSzPct val="100000"/>
              <a:buNone/>
            </a:pPr>
            <a:r>
              <a:rPr lang="en-US" sz="800" dirty="0">
                <a:solidFill>
                  <a:prstClr val="black">
                    <a:lumMod val="75000"/>
                    <a:lumOff val="25000"/>
                  </a:prstClr>
                </a:solidFill>
                <a:hlinkClick r:id="rId3"/>
              </a:rPr>
              <a:t>https://www.gottman.com/blog/the-four-horsemen-recognizing-criticism-contempt-defensiveness-and-stonewalling</a:t>
            </a:r>
            <a:endParaRPr lang="en-US" sz="800" dirty="0">
              <a:solidFill>
                <a:prstClr val="black">
                  <a:lumMod val="75000"/>
                  <a:lumOff val="25000"/>
                </a:prstClr>
              </a:solidFill>
            </a:endParaRPr>
          </a:p>
          <a:p>
            <a:pPr marL="0" indent="0">
              <a:spcBef>
                <a:spcPts val="1200"/>
              </a:spcBef>
              <a:spcAft>
                <a:spcPts val="200"/>
              </a:spcAft>
              <a:buClr>
                <a:srgbClr val="9DBFBE"/>
              </a:buClr>
              <a:buSzPct val="100000"/>
              <a:buNone/>
            </a:pPr>
            <a:r>
              <a:rPr lang="en-US" sz="800" dirty="0">
                <a:solidFill>
                  <a:prstClr val="black"/>
                </a:solidFill>
                <a:hlinkClick r:id="rId4"/>
              </a:rPr>
              <a:t>https://www.google.com/books/edition/Boundaries_with_Kids/sRo0ln91OpUC?hl=en&amp;gbpv=1&amp;printsec=frontcover</a:t>
            </a:r>
            <a:endParaRPr lang="en-US" sz="800" dirty="0">
              <a:solidFill>
                <a:prstClr val="black"/>
              </a:solidFill>
            </a:endParaRPr>
          </a:p>
          <a:p>
            <a:pPr marL="0" indent="0">
              <a:spcBef>
                <a:spcPts val="1200"/>
              </a:spcBef>
              <a:spcAft>
                <a:spcPts val="200"/>
              </a:spcAft>
              <a:buClr>
                <a:srgbClr val="9DBFBE"/>
              </a:buClr>
              <a:buSzPct val="100000"/>
              <a:buNone/>
            </a:pPr>
            <a:r>
              <a:rPr lang="en-US" sz="800" dirty="0">
                <a:solidFill>
                  <a:prstClr val="black">
                    <a:lumMod val="75000"/>
                    <a:lumOff val="25000"/>
                  </a:prstClr>
                </a:solidFill>
              </a:rPr>
              <a:t>Lerner, H. G. (1986). </a:t>
            </a:r>
            <a:r>
              <a:rPr lang="en-US" sz="800" i="1" dirty="0">
                <a:solidFill>
                  <a:prstClr val="black">
                    <a:lumMod val="75000"/>
                    <a:lumOff val="25000"/>
                  </a:prstClr>
                </a:solidFill>
              </a:rPr>
              <a:t>The dance of anger: A woman's guide to changing the patterns of intimate relationships</a:t>
            </a:r>
            <a:r>
              <a:rPr lang="en-US" sz="800" dirty="0">
                <a:solidFill>
                  <a:prstClr val="black">
                    <a:lumMod val="75000"/>
                    <a:lumOff val="25000"/>
                  </a:prstClr>
                </a:solidFill>
              </a:rPr>
              <a:t>.</a:t>
            </a:r>
          </a:p>
          <a:p>
            <a:pPr marL="0" lvl="0" indent="0">
              <a:spcBef>
                <a:spcPts val="1200"/>
              </a:spcBef>
              <a:spcAft>
                <a:spcPts val="200"/>
              </a:spcAft>
              <a:buClr>
                <a:srgbClr val="9DBFBE"/>
              </a:buClr>
              <a:buSzPct val="100000"/>
              <a:buNone/>
            </a:pPr>
            <a:r>
              <a:rPr lang="en-US" sz="800" dirty="0">
                <a:solidFill>
                  <a:prstClr val="black">
                    <a:lumMod val="75000"/>
                    <a:lumOff val="25000"/>
                  </a:prstClr>
                </a:solidFill>
              </a:rPr>
              <a:t>Lerner, H. G. (2017). </a:t>
            </a:r>
            <a:r>
              <a:rPr lang="en-US" sz="800" i="1" dirty="0">
                <a:solidFill>
                  <a:prstClr val="black">
                    <a:lumMod val="75000"/>
                    <a:lumOff val="25000"/>
                  </a:prstClr>
                </a:solidFill>
              </a:rPr>
              <a:t>Why won’t you apologize?</a:t>
            </a:r>
            <a:r>
              <a:rPr lang="en-US" sz="800" b="1" i="1" dirty="0">
                <a:solidFill>
                  <a:prstClr val="black">
                    <a:lumMod val="75000"/>
                    <a:lumOff val="25000"/>
                  </a:prstClr>
                </a:solidFill>
              </a:rPr>
              <a:t> </a:t>
            </a:r>
            <a:r>
              <a:rPr lang="en-US" sz="800" i="1" dirty="0">
                <a:solidFill>
                  <a:prstClr val="black">
                    <a:lumMod val="75000"/>
                    <a:lumOff val="25000"/>
                  </a:prstClr>
                </a:solidFill>
              </a:rPr>
              <a:t>Healing big betrayals and everyday hurts</a:t>
            </a:r>
            <a:r>
              <a:rPr lang="en-US" sz="800" dirty="0">
                <a:solidFill>
                  <a:prstClr val="black">
                    <a:lumMod val="75000"/>
                    <a:lumOff val="25000"/>
                  </a:prstClr>
                </a:solidFill>
              </a:rPr>
              <a:t>.</a:t>
            </a:r>
          </a:p>
          <a:p>
            <a:pPr marL="0" lvl="0" indent="0">
              <a:spcBef>
                <a:spcPts val="1200"/>
              </a:spcBef>
              <a:spcAft>
                <a:spcPts val="200"/>
              </a:spcAft>
              <a:buClr>
                <a:srgbClr val="9DBFBE"/>
              </a:buClr>
              <a:buSzPct val="100000"/>
              <a:buNone/>
            </a:pPr>
            <a:r>
              <a:rPr lang="en-US" sz="800" dirty="0">
                <a:solidFill>
                  <a:prstClr val="black">
                    <a:lumMod val="75000"/>
                    <a:lumOff val="25000"/>
                  </a:prstClr>
                </a:solidFill>
              </a:rPr>
              <a:t>Patterson, Kerry (Eds.) (2012). </a:t>
            </a:r>
            <a:r>
              <a:rPr lang="en-US" sz="800" i="1" dirty="0">
                <a:solidFill>
                  <a:prstClr val="black">
                    <a:lumMod val="75000"/>
                    <a:lumOff val="25000"/>
                  </a:prstClr>
                </a:solidFill>
              </a:rPr>
              <a:t>Crucial conversations: tools for talking when stakes are high </a:t>
            </a:r>
            <a:r>
              <a:rPr lang="en-US" sz="800" dirty="0">
                <a:solidFill>
                  <a:prstClr val="black">
                    <a:lumMod val="75000"/>
                    <a:lumOff val="25000"/>
                  </a:prstClr>
                </a:solidFill>
              </a:rPr>
              <a:t>New York : McGraw-Hill</a:t>
            </a:r>
            <a:endParaRPr lang="en-US" sz="800" dirty="0">
              <a:solidFill>
                <a:prstClr val="black"/>
              </a:solidFill>
            </a:endParaRPr>
          </a:p>
          <a:p>
            <a:pPr marL="0" indent="0">
              <a:buNone/>
            </a:pPr>
            <a:r>
              <a:rPr lang="en-US" sz="800" dirty="0"/>
              <a:t>Ross (2013). </a:t>
            </a:r>
            <a:r>
              <a:rPr lang="en-US" sz="800" i="1" dirty="0"/>
              <a:t>The human magnet syndrome : why we love people who hurt us</a:t>
            </a:r>
          </a:p>
          <a:p>
            <a:pPr marL="0" lvl="0" indent="0">
              <a:buNone/>
            </a:pPr>
            <a:r>
              <a:rPr lang="en-US" sz="800" dirty="0"/>
              <a:t>Van der </a:t>
            </a:r>
            <a:r>
              <a:rPr lang="en-US" sz="800" dirty="0" err="1"/>
              <a:t>Kolk</a:t>
            </a:r>
            <a:r>
              <a:rPr lang="en-US" sz="800" dirty="0"/>
              <a:t>, B. A. (2014). </a:t>
            </a:r>
            <a:r>
              <a:rPr lang="en-US" sz="800" i="1" dirty="0"/>
              <a:t>The body keeps the score: Brain, mind, and body in the healing of trauma</a:t>
            </a:r>
            <a:r>
              <a:rPr lang="en-US" sz="800" dirty="0"/>
              <a:t>. New York: Viking.</a:t>
            </a:r>
          </a:p>
          <a:p>
            <a:pPr marL="0" lvl="0" indent="0">
              <a:buNone/>
            </a:pPr>
            <a:r>
              <a:rPr lang="en-US" sz="800" dirty="0"/>
              <a:t>Van </a:t>
            </a:r>
            <a:r>
              <a:rPr lang="en-US" sz="800" dirty="0" err="1"/>
              <a:t>Epp</a:t>
            </a:r>
            <a:r>
              <a:rPr lang="en-US" sz="800" dirty="0"/>
              <a:t>, J. (2010). </a:t>
            </a:r>
            <a:r>
              <a:rPr lang="en-US" sz="800" i="1" dirty="0"/>
              <a:t>How to avoid falling for a jerk (or jerk-</a:t>
            </a:r>
            <a:r>
              <a:rPr lang="en-US" sz="800" i="1" dirty="0" err="1"/>
              <a:t>ette</a:t>
            </a:r>
            <a:r>
              <a:rPr lang="en-US" sz="800" i="1" dirty="0"/>
              <a:t>)</a:t>
            </a:r>
            <a:r>
              <a:rPr lang="en-US" sz="800" dirty="0"/>
              <a:t> (5th ed.). Medina, OH: Author.</a:t>
            </a:r>
          </a:p>
          <a:p>
            <a:pPr marL="0" indent="0">
              <a:buNone/>
            </a:pPr>
            <a:r>
              <a:rPr lang="en-US" sz="800" dirty="0" err="1"/>
              <a:t>Warsha</a:t>
            </a:r>
            <a:r>
              <a:rPr lang="en-US" sz="800" dirty="0"/>
              <a:t> (2010). </a:t>
            </a:r>
            <a:r>
              <a:rPr lang="en-US" sz="800" i="1" dirty="0"/>
              <a:t>Divorce Poison: How to Protect Your Family from Bad-mouthing and Brainwashing</a:t>
            </a:r>
            <a:r>
              <a:rPr lang="en-US" sz="800" dirty="0"/>
              <a:t> </a:t>
            </a:r>
          </a:p>
        </p:txBody>
      </p:sp>
    </p:spTree>
    <p:extLst>
      <p:ext uri="{BB962C8B-B14F-4D97-AF65-F5344CB8AC3E}">
        <p14:creationId xmlns:p14="http://schemas.microsoft.com/office/powerpoint/2010/main" val="280260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2"/>
            <a:ext cx="10515600" cy="712113"/>
          </a:xfrm>
        </p:spPr>
        <p:txBody>
          <a:bodyPr>
            <a:normAutofit fontScale="90000"/>
          </a:bodyPr>
          <a:lstStyle/>
          <a:p>
            <a:r>
              <a:rPr lang="en-US" dirty="0">
                <a:latin typeface="+mn-lt"/>
              </a:rPr>
              <a:t>Why Boundaries…</a:t>
            </a:r>
          </a:p>
        </p:txBody>
      </p:sp>
      <p:sp>
        <p:nvSpPr>
          <p:cNvPr id="3" name="Content Placeholder 2"/>
          <p:cNvSpPr>
            <a:spLocks noGrp="1"/>
          </p:cNvSpPr>
          <p:nvPr>
            <p:ph sz="half" idx="1"/>
          </p:nvPr>
        </p:nvSpPr>
        <p:spPr>
          <a:xfrm>
            <a:off x="679508" y="1442906"/>
            <a:ext cx="5340292" cy="4734057"/>
          </a:xfrm>
        </p:spPr>
        <p:txBody>
          <a:bodyPr>
            <a:normAutofit lnSpcReduction="10000"/>
          </a:bodyPr>
          <a:lstStyle/>
          <a:p>
            <a:r>
              <a:rPr lang="en-US" sz="3600" dirty="0"/>
              <a:t>Better </a:t>
            </a:r>
            <a:r>
              <a:rPr lang="en-US" sz="3600" dirty="0">
                <a:solidFill>
                  <a:srgbClr val="FF0000"/>
                </a:solidFill>
              </a:rPr>
              <a:t>Mental </a:t>
            </a:r>
            <a:r>
              <a:rPr lang="en-US" sz="3600" dirty="0"/>
              <a:t>and</a:t>
            </a:r>
            <a:r>
              <a:rPr lang="en-US" sz="3600" dirty="0">
                <a:solidFill>
                  <a:srgbClr val="FF0000"/>
                </a:solidFill>
              </a:rPr>
              <a:t> Emotional </a:t>
            </a:r>
            <a:r>
              <a:rPr lang="en-US" sz="3600" dirty="0"/>
              <a:t>Health</a:t>
            </a:r>
          </a:p>
          <a:p>
            <a:r>
              <a:rPr lang="en-US" sz="3600" dirty="0"/>
              <a:t>Avoidance of </a:t>
            </a:r>
            <a:r>
              <a:rPr lang="en-US" sz="3600" dirty="0">
                <a:solidFill>
                  <a:srgbClr val="FF0000"/>
                </a:solidFill>
              </a:rPr>
              <a:t>Burnout</a:t>
            </a:r>
            <a:r>
              <a:rPr lang="en-US" sz="3600" dirty="0"/>
              <a:t> and Better </a:t>
            </a:r>
            <a:r>
              <a:rPr lang="en-US" sz="3600" dirty="0">
                <a:solidFill>
                  <a:srgbClr val="FF0000"/>
                </a:solidFill>
              </a:rPr>
              <a:t>Balance </a:t>
            </a:r>
          </a:p>
          <a:p>
            <a:r>
              <a:rPr lang="en-US" sz="3600" dirty="0"/>
              <a:t>Development of </a:t>
            </a:r>
            <a:r>
              <a:rPr lang="en-US" sz="3600" dirty="0">
                <a:solidFill>
                  <a:srgbClr val="FF0000"/>
                </a:solidFill>
              </a:rPr>
              <a:t>Autonomy </a:t>
            </a:r>
            <a:r>
              <a:rPr lang="en-US" sz="3600" dirty="0"/>
              <a:t>and </a:t>
            </a:r>
            <a:r>
              <a:rPr lang="en-US" sz="3600" dirty="0">
                <a:solidFill>
                  <a:srgbClr val="FF0000"/>
                </a:solidFill>
              </a:rPr>
              <a:t>Identity </a:t>
            </a:r>
          </a:p>
          <a:p>
            <a:r>
              <a:rPr lang="en-US" sz="3600" dirty="0"/>
              <a:t>Reduction of </a:t>
            </a:r>
            <a:r>
              <a:rPr lang="en-US" sz="3600" dirty="0">
                <a:solidFill>
                  <a:srgbClr val="FF0000"/>
                </a:solidFill>
              </a:rPr>
              <a:t>Relational Trauma </a:t>
            </a:r>
            <a:r>
              <a:rPr lang="en-US" sz="3600" dirty="0"/>
              <a:t>and</a:t>
            </a:r>
            <a:r>
              <a:rPr lang="en-US" sz="3600" dirty="0">
                <a:solidFill>
                  <a:srgbClr val="FF0000"/>
                </a:solidFill>
              </a:rPr>
              <a:t> Shame </a:t>
            </a:r>
          </a:p>
          <a:p>
            <a:endParaRPr lang="en-US" dirty="0">
              <a:solidFill>
                <a:srgbClr val="FF0000"/>
              </a:solidFill>
            </a:endParaRPr>
          </a:p>
          <a:p>
            <a:endParaRPr lang="en-US" dirty="0"/>
          </a:p>
        </p:txBody>
      </p:sp>
      <p:sp>
        <p:nvSpPr>
          <p:cNvPr id="4" name="Content Placeholder 3"/>
          <p:cNvSpPr>
            <a:spLocks noGrp="1"/>
          </p:cNvSpPr>
          <p:nvPr>
            <p:ph sz="half" idx="2"/>
          </p:nvPr>
        </p:nvSpPr>
        <p:spPr>
          <a:xfrm>
            <a:off x="5863906" y="1442906"/>
            <a:ext cx="6153774" cy="4734057"/>
          </a:xfrm>
        </p:spPr>
        <p:txBody>
          <a:bodyPr>
            <a:normAutofit lnSpcReduction="10000"/>
          </a:bodyPr>
          <a:lstStyle/>
          <a:p>
            <a:r>
              <a:rPr lang="en-US" sz="3600" dirty="0"/>
              <a:t>What are boundaries</a:t>
            </a:r>
          </a:p>
          <a:p>
            <a:r>
              <a:rPr lang="en-US" sz="3600" dirty="0"/>
              <a:t>Why we need them</a:t>
            </a:r>
          </a:p>
          <a:p>
            <a:r>
              <a:rPr lang="en-US" sz="3600" dirty="0"/>
              <a:t>Triangle trap with Toxic Behavior</a:t>
            </a:r>
          </a:p>
          <a:p>
            <a:r>
              <a:rPr lang="en-US" sz="3600" dirty="0"/>
              <a:t>Enmeshment</a:t>
            </a:r>
          </a:p>
          <a:p>
            <a:r>
              <a:rPr lang="en-US" sz="3600" dirty="0"/>
              <a:t>Assertive behavior and repair</a:t>
            </a:r>
          </a:p>
          <a:p>
            <a:r>
              <a:rPr lang="en-US" sz="3600" dirty="0"/>
              <a:t>Take home</a:t>
            </a:r>
          </a:p>
        </p:txBody>
      </p:sp>
    </p:spTree>
    <p:extLst>
      <p:ext uri="{BB962C8B-B14F-4D97-AF65-F5344CB8AC3E}">
        <p14:creationId xmlns:p14="http://schemas.microsoft.com/office/powerpoint/2010/main" val="20751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FC9EB-2482-400B-B10A-8398F434AD18}"/>
              </a:ext>
            </a:extLst>
          </p:cNvPr>
          <p:cNvSpPr>
            <a:spLocks noGrp="1"/>
          </p:cNvSpPr>
          <p:nvPr>
            <p:ph type="title"/>
          </p:nvPr>
        </p:nvSpPr>
        <p:spPr>
          <a:xfrm>
            <a:off x="629174" y="365126"/>
            <a:ext cx="10724626" cy="993892"/>
          </a:xfrm>
        </p:spPr>
        <p:txBody>
          <a:bodyPr>
            <a:normAutofit fontScale="90000"/>
          </a:bodyPr>
          <a:lstStyle/>
          <a:p>
            <a:r>
              <a:rPr lang="en-US" dirty="0"/>
              <a:t>Boundaries-The Key to Self-Love</a:t>
            </a:r>
            <a:br>
              <a:rPr lang="en-US" dirty="0"/>
            </a:br>
            <a:endParaRPr lang="en-US" dirty="0"/>
          </a:p>
        </p:txBody>
      </p:sp>
      <p:pic>
        <p:nvPicPr>
          <p:cNvPr id="4" name="Content Placeholder 3">
            <a:extLst>
              <a:ext uri="{FF2B5EF4-FFF2-40B4-BE49-F238E27FC236}">
                <a16:creationId xmlns:a16="http://schemas.microsoft.com/office/drawing/2014/main" id="{192AABCA-66A6-49E4-BE4B-2C0EC04F6EB2}"/>
              </a:ext>
            </a:extLst>
          </p:cNvPr>
          <p:cNvPicPr>
            <a:picLocks noGrp="1" noChangeAspect="1"/>
          </p:cNvPicPr>
          <p:nvPr>
            <p:ph idx="1"/>
          </p:nvPr>
        </p:nvPicPr>
        <p:blipFill>
          <a:blip r:embed="rId2"/>
          <a:stretch>
            <a:fillRect/>
          </a:stretch>
        </p:blipFill>
        <p:spPr>
          <a:xfrm>
            <a:off x="1012148" y="1359018"/>
            <a:ext cx="5083852" cy="5083852"/>
          </a:xfrm>
          <a:prstGeom prst="rect">
            <a:avLst/>
          </a:prstGeom>
        </p:spPr>
      </p:pic>
      <p:pic>
        <p:nvPicPr>
          <p:cNvPr id="5" name="Picture 4">
            <a:extLst>
              <a:ext uri="{FF2B5EF4-FFF2-40B4-BE49-F238E27FC236}">
                <a16:creationId xmlns:a16="http://schemas.microsoft.com/office/drawing/2014/main" id="{A0372A40-9329-407F-A7D2-AD6787A0AA58}"/>
              </a:ext>
            </a:extLst>
          </p:cNvPr>
          <p:cNvPicPr>
            <a:picLocks noChangeAspect="1"/>
          </p:cNvPicPr>
          <p:nvPr/>
        </p:nvPicPr>
        <p:blipFill>
          <a:blip r:embed="rId3"/>
          <a:stretch>
            <a:fillRect/>
          </a:stretch>
        </p:blipFill>
        <p:spPr>
          <a:xfrm>
            <a:off x="5893265" y="1552662"/>
            <a:ext cx="5208865" cy="5208865"/>
          </a:xfrm>
          <a:prstGeom prst="rect">
            <a:avLst/>
          </a:prstGeom>
        </p:spPr>
      </p:pic>
    </p:spTree>
    <p:extLst>
      <p:ext uri="{BB962C8B-B14F-4D97-AF65-F5344CB8AC3E}">
        <p14:creationId xmlns:p14="http://schemas.microsoft.com/office/powerpoint/2010/main" val="363887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F8F7-277E-4149-869C-83D07384A985}"/>
              </a:ext>
            </a:extLst>
          </p:cNvPr>
          <p:cNvSpPr>
            <a:spLocks noGrp="1"/>
          </p:cNvSpPr>
          <p:nvPr>
            <p:ph type="title"/>
          </p:nvPr>
        </p:nvSpPr>
        <p:spPr>
          <a:xfrm>
            <a:off x="838200" y="365125"/>
            <a:ext cx="10515600" cy="750611"/>
          </a:xfrm>
        </p:spPr>
        <p:txBody>
          <a:bodyPr/>
          <a:lstStyle/>
          <a:p>
            <a:r>
              <a:rPr lang="en-US" dirty="0"/>
              <a:t>B.I.G. B.R.A.V.I.N.G</a:t>
            </a:r>
          </a:p>
        </p:txBody>
      </p:sp>
      <p:sp>
        <p:nvSpPr>
          <p:cNvPr id="3" name="Content Placeholder 2">
            <a:extLst>
              <a:ext uri="{FF2B5EF4-FFF2-40B4-BE49-F238E27FC236}">
                <a16:creationId xmlns:a16="http://schemas.microsoft.com/office/drawing/2014/main" id="{77C7828B-20FD-42C2-AF40-8E8244AF6C0A}"/>
              </a:ext>
            </a:extLst>
          </p:cNvPr>
          <p:cNvSpPr>
            <a:spLocks noGrp="1"/>
          </p:cNvSpPr>
          <p:nvPr>
            <p:ph idx="1"/>
          </p:nvPr>
        </p:nvSpPr>
        <p:spPr>
          <a:xfrm>
            <a:off x="838200" y="1275127"/>
            <a:ext cx="10515600" cy="4901836"/>
          </a:xfrm>
        </p:spPr>
        <p:txBody>
          <a:bodyPr>
            <a:normAutofit/>
          </a:bodyPr>
          <a:lstStyle/>
          <a:p>
            <a:pPr marL="0" indent="0">
              <a:buNone/>
            </a:pPr>
            <a:endParaRPr lang="en-US" dirty="0"/>
          </a:p>
          <a:p>
            <a:r>
              <a:rPr lang="en-US" dirty="0">
                <a:hlinkClick r:id="rId2"/>
              </a:rPr>
              <a:t>https://www.youtube.com/watch?v=5U3VcgUzqiI</a:t>
            </a:r>
            <a:r>
              <a:rPr lang="en-US" dirty="0"/>
              <a:t> (</a:t>
            </a:r>
            <a:r>
              <a:rPr lang="en-US" dirty="0" err="1"/>
              <a:t>Brene</a:t>
            </a:r>
            <a:r>
              <a:rPr lang="en-US" dirty="0"/>
              <a:t> Brown)</a:t>
            </a:r>
          </a:p>
          <a:p>
            <a:endParaRPr lang="en-US" dirty="0"/>
          </a:p>
          <a:p>
            <a:r>
              <a:rPr lang="en-US" dirty="0">
                <a:solidFill>
                  <a:srgbClr val="FF0000"/>
                </a:solidFill>
              </a:rPr>
              <a:t>Boundaries </a:t>
            </a:r>
            <a:r>
              <a:rPr lang="en-US" dirty="0"/>
              <a:t>| You respect my boundaries, and when you’re not clear about what’s okay and not okay, you ask. You’re willing to say no. </a:t>
            </a:r>
            <a:r>
              <a:rPr lang="en-US" dirty="0">
                <a:solidFill>
                  <a:srgbClr val="FF0000"/>
                </a:solidFill>
              </a:rPr>
              <a:t>Reliability</a:t>
            </a:r>
            <a:r>
              <a:rPr lang="en-US" dirty="0"/>
              <a:t> | You do what you say you’ll do. At work, this means staying aware of your competencies and limitations so you don’t over promise and are able to deliver on commitments and balance competing priorities. </a:t>
            </a:r>
            <a:r>
              <a:rPr lang="en-US" dirty="0">
                <a:solidFill>
                  <a:srgbClr val="FF0000"/>
                </a:solidFill>
              </a:rPr>
              <a:t>Accountability </a:t>
            </a:r>
            <a:r>
              <a:rPr lang="en-US" dirty="0"/>
              <a:t>| You own your mistakes, apologize, and make amends. </a:t>
            </a:r>
            <a:r>
              <a:rPr lang="en-US" dirty="0">
                <a:solidFill>
                  <a:srgbClr val="FF0000"/>
                </a:solidFill>
              </a:rPr>
              <a:t>Vault </a:t>
            </a:r>
            <a:r>
              <a:rPr lang="en-US" dirty="0"/>
              <a:t>| You don’t share information or experiences that are not yours to share. I need to know that my confidences are kept, and that you’re not sharing with me any information about other people that should be confidential. </a:t>
            </a:r>
            <a:r>
              <a:rPr lang="en-US" dirty="0">
                <a:solidFill>
                  <a:srgbClr val="FF0000"/>
                </a:solidFill>
              </a:rPr>
              <a:t>Integrity</a:t>
            </a:r>
            <a:r>
              <a:rPr lang="en-US" dirty="0"/>
              <a:t> | You choose courage over comfort. You choose what is right over what is fun, fast, or easy. And you choose to practice your values rather than simply professing them. </a:t>
            </a:r>
            <a:r>
              <a:rPr lang="en-US" dirty="0">
                <a:solidFill>
                  <a:srgbClr val="FF0000"/>
                </a:solidFill>
              </a:rPr>
              <a:t>Nonjudgment</a:t>
            </a:r>
            <a:r>
              <a:rPr lang="en-US" dirty="0"/>
              <a:t> | I can ask for what I need, and you can ask for what you need. We can talk about how we feel without judgment. </a:t>
            </a:r>
            <a:r>
              <a:rPr lang="en-US" dirty="0">
                <a:solidFill>
                  <a:srgbClr val="FF0000"/>
                </a:solidFill>
              </a:rPr>
              <a:t>Generosity </a:t>
            </a:r>
            <a:r>
              <a:rPr lang="en-US" dirty="0"/>
              <a:t>| You extend the most generous interpretation possible to the intentions, words, and actions of others. </a:t>
            </a:r>
          </a:p>
        </p:txBody>
      </p:sp>
    </p:spTree>
    <p:extLst>
      <p:ext uri="{BB962C8B-B14F-4D97-AF65-F5344CB8AC3E}">
        <p14:creationId xmlns:p14="http://schemas.microsoft.com/office/powerpoint/2010/main" val="408757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0945"/>
          </a:xfrm>
        </p:spPr>
        <p:txBody>
          <a:bodyPr>
            <a:normAutofit fontScale="90000"/>
          </a:bodyPr>
          <a:lstStyle/>
          <a:p>
            <a:r>
              <a:rPr lang="en-US" sz="3600" cap="all" dirty="0">
                <a:solidFill>
                  <a:prstClr val="black"/>
                </a:solidFill>
                <a:latin typeface="+mn-lt"/>
              </a:rPr>
              <a:t>boundaries are…</a:t>
            </a:r>
            <a:endParaRPr lang="en-US" dirty="0">
              <a:latin typeface="+mn-lt"/>
            </a:endParaRPr>
          </a:p>
        </p:txBody>
      </p:sp>
      <p:sp>
        <p:nvSpPr>
          <p:cNvPr id="3" name="Content Placeholder 2"/>
          <p:cNvSpPr>
            <a:spLocks noGrp="1"/>
          </p:cNvSpPr>
          <p:nvPr>
            <p:ph idx="1"/>
          </p:nvPr>
        </p:nvSpPr>
        <p:spPr>
          <a:xfrm>
            <a:off x="701458" y="1540700"/>
            <a:ext cx="11022904" cy="4860099"/>
          </a:xfrm>
        </p:spPr>
        <p:txBody>
          <a:bodyPr>
            <a:normAutofit lnSpcReduction="10000"/>
          </a:bodyPr>
          <a:lstStyle/>
          <a:p>
            <a:pPr lvl="0">
              <a:lnSpc>
                <a:spcPct val="120000"/>
              </a:lnSpc>
              <a:buSzPct val="125000"/>
            </a:pPr>
            <a:r>
              <a:rPr lang="en-US" sz="2000" dirty="0">
                <a:solidFill>
                  <a:prstClr val="black"/>
                </a:solidFill>
                <a:latin typeface="+mj-lt"/>
              </a:rPr>
              <a:t>Guidelines, present, rules, expectations, limits, needs, protection, empowering, communication, healthy, personal, assertive, respectful, valuable, difficult, dividing line, balance, vulnerability, equalizes, modeling, teaching, appropriate, responsivity, clear, firm, courageous, safety, preserve and deepen relationships</a:t>
            </a:r>
          </a:p>
          <a:p>
            <a:pPr lvl="0">
              <a:lnSpc>
                <a:spcPct val="120000"/>
              </a:lnSpc>
              <a:buSzPct val="125000"/>
            </a:pPr>
            <a:r>
              <a:rPr lang="en-US" sz="2000" dirty="0">
                <a:solidFill>
                  <a:prstClr val="black"/>
                </a:solidFill>
                <a:latin typeface="+mj-lt"/>
              </a:rPr>
              <a:t>Six types</a:t>
            </a:r>
          </a:p>
          <a:p>
            <a:pPr lvl="1">
              <a:lnSpc>
                <a:spcPct val="120000"/>
              </a:lnSpc>
              <a:buSzPct val="125000"/>
            </a:pPr>
            <a:r>
              <a:rPr lang="en-US" sz="2000" dirty="0">
                <a:solidFill>
                  <a:prstClr val="black"/>
                </a:solidFill>
                <a:latin typeface="+mj-lt"/>
              </a:rPr>
              <a:t>Physical—personal space, and physical touch</a:t>
            </a:r>
          </a:p>
          <a:p>
            <a:pPr lvl="1">
              <a:lnSpc>
                <a:spcPct val="120000"/>
              </a:lnSpc>
              <a:buSzPct val="125000"/>
            </a:pPr>
            <a:r>
              <a:rPr lang="en-US" sz="2000" dirty="0">
                <a:solidFill>
                  <a:prstClr val="black"/>
                </a:solidFill>
                <a:latin typeface="+mj-lt"/>
              </a:rPr>
              <a:t>Intellectual—refer to thoughts and ideas. Dismissing or belittles ideas or options</a:t>
            </a:r>
          </a:p>
          <a:p>
            <a:pPr lvl="1">
              <a:lnSpc>
                <a:spcPct val="120000"/>
              </a:lnSpc>
              <a:buSzPct val="125000"/>
            </a:pPr>
            <a:r>
              <a:rPr lang="en-US" sz="2000" dirty="0">
                <a:solidFill>
                  <a:prstClr val="black"/>
                </a:solidFill>
                <a:latin typeface="+mj-lt"/>
              </a:rPr>
              <a:t>Emotional—personal feelings and limits to share and invalidates  </a:t>
            </a:r>
          </a:p>
          <a:p>
            <a:pPr lvl="1">
              <a:lnSpc>
                <a:spcPct val="120000"/>
              </a:lnSpc>
              <a:buSzPct val="125000"/>
            </a:pPr>
            <a:r>
              <a:rPr lang="en-US" sz="2000" dirty="0">
                <a:solidFill>
                  <a:prstClr val="black"/>
                </a:solidFill>
                <a:latin typeface="+mj-lt"/>
              </a:rPr>
              <a:t>Sexual—emotional, intellectual, and physical aspects of sexuality, unwanted pressure </a:t>
            </a:r>
          </a:p>
          <a:p>
            <a:pPr lvl="1">
              <a:lnSpc>
                <a:spcPct val="120000"/>
              </a:lnSpc>
              <a:buSzPct val="125000"/>
            </a:pPr>
            <a:r>
              <a:rPr lang="en-US" sz="2000" dirty="0">
                <a:solidFill>
                  <a:prstClr val="black"/>
                </a:solidFill>
                <a:latin typeface="+mj-lt"/>
              </a:rPr>
              <a:t>Material—personal money or possessions of materials </a:t>
            </a:r>
          </a:p>
          <a:p>
            <a:pPr lvl="1">
              <a:lnSpc>
                <a:spcPct val="120000"/>
              </a:lnSpc>
              <a:buSzPct val="125000"/>
            </a:pPr>
            <a:r>
              <a:rPr lang="en-US" sz="2000" dirty="0">
                <a:solidFill>
                  <a:prstClr val="black"/>
                </a:solidFill>
                <a:latin typeface="+mj-lt"/>
              </a:rPr>
              <a:t>Time—how time is spent or violated from an other person  </a:t>
            </a:r>
          </a:p>
          <a:p>
            <a:pPr lvl="0">
              <a:lnSpc>
                <a:spcPct val="120000"/>
              </a:lnSpc>
              <a:buSzPct val="125000"/>
              <a:buFont typeface="Wingdings" panose="05000000000000000000" pitchFamily="2" charset="2"/>
              <a:buChar char="ü"/>
            </a:pPr>
            <a:r>
              <a:rPr lang="en-US" sz="2000" dirty="0">
                <a:solidFill>
                  <a:srgbClr val="FF0000"/>
                </a:solidFill>
                <a:latin typeface="+mj-lt"/>
              </a:rPr>
              <a:t>Tip-Just pick one category/type and improve it over a month within your relationships</a:t>
            </a:r>
          </a:p>
          <a:p>
            <a:pPr marL="0" indent="0">
              <a:buNone/>
            </a:pPr>
            <a:endParaRPr lang="en-US" dirty="0"/>
          </a:p>
        </p:txBody>
      </p:sp>
    </p:spTree>
    <p:extLst>
      <p:ext uri="{BB962C8B-B14F-4D97-AF65-F5344CB8AC3E}">
        <p14:creationId xmlns:p14="http://schemas.microsoft.com/office/powerpoint/2010/main" val="330814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7B54D9-D76A-49FC-AEB1-13ED9C8CF422}"/>
              </a:ext>
            </a:extLst>
          </p:cNvPr>
          <p:cNvPicPr>
            <a:picLocks noGrp="1" noChangeAspect="1"/>
          </p:cNvPicPr>
          <p:nvPr>
            <p:ph idx="1"/>
          </p:nvPr>
        </p:nvPicPr>
        <p:blipFill>
          <a:blip r:embed="rId2"/>
          <a:stretch>
            <a:fillRect/>
          </a:stretch>
        </p:blipFill>
        <p:spPr>
          <a:xfrm>
            <a:off x="1384183" y="285648"/>
            <a:ext cx="4639112" cy="6472926"/>
          </a:xfrm>
          <a:prstGeom prst="rect">
            <a:avLst/>
          </a:prstGeom>
        </p:spPr>
      </p:pic>
      <p:pic>
        <p:nvPicPr>
          <p:cNvPr id="5" name="Picture 4">
            <a:extLst>
              <a:ext uri="{FF2B5EF4-FFF2-40B4-BE49-F238E27FC236}">
                <a16:creationId xmlns:a16="http://schemas.microsoft.com/office/drawing/2014/main" id="{6C1F0345-83BB-407B-9792-03E7E0494BD3}"/>
              </a:ext>
            </a:extLst>
          </p:cNvPr>
          <p:cNvPicPr>
            <a:picLocks noChangeAspect="1"/>
          </p:cNvPicPr>
          <p:nvPr/>
        </p:nvPicPr>
        <p:blipFill>
          <a:blip r:embed="rId3"/>
          <a:stretch>
            <a:fillRect/>
          </a:stretch>
        </p:blipFill>
        <p:spPr>
          <a:xfrm>
            <a:off x="7429151" y="1397523"/>
            <a:ext cx="3580001" cy="5361051"/>
          </a:xfrm>
          <a:prstGeom prst="rect">
            <a:avLst/>
          </a:prstGeom>
        </p:spPr>
      </p:pic>
    </p:spTree>
    <p:extLst>
      <p:ext uri="{BB962C8B-B14F-4D97-AF65-F5344CB8AC3E}">
        <p14:creationId xmlns:p14="http://schemas.microsoft.com/office/powerpoint/2010/main" val="242676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2890"/>
          </a:xfrm>
        </p:spPr>
        <p:txBody>
          <a:bodyPr>
            <a:normAutofit fontScale="90000"/>
          </a:bodyPr>
          <a:lstStyle/>
          <a:p>
            <a:r>
              <a:rPr lang="en-US" sz="3600" cap="all" dirty="0">
                <a:solidFill>
                  <a:prstClr val="black"/>
                </a:solidFill>
                <a:latin typeface="+mn-lt"/>
              </a:rPr>
              <a:t>boundaries are not…</a:t>
            </a:r>
            <a:endParaRPr lang="en-US" dirty="0">
              <a:latin typeface="+mn-lt"/>
            </a:endParaRPr>
          </a:p>
        </p:txBody>
      </p:sp>
      <p:sp>
        <p:nvSpPr>
          <p:cNvPr id="3" name="Content Placeholder 2"/>
          <p:cNvSpPr>
            <a:spLocks noGrp="1"/>
          </p:cNvSpPr>
          <p:nvPr>
            <p:ph idx="1"/>
          </p:nvPr>
        </p:nvSpPr>
        <p:spPr>
          <a:xfrm>
            <a:off x="738231" y="1342239"/>
            <a:ext cx="7151778" cy="4958353"/>
          </a:xfrm>
        </p:spPr>
        <p:txBody>
          <a:bodyPr>
            <a:normAutofit fontScale="85000" lnSpcReduction="10000"/>
          </a:bodyPr>
          <a:lstStyle/>
          <a:p>
            <a:pPr lvl="0">
              <a:lnSpc>
                <a:spcPct val="120000"/>
              </a:lnSpc>
              <a:buSzPct val="125000"/>
            </a:pPr>
            <a:r>
              <a:rPr lang="en-US" sz="3200" dirty="0">
                <a:solidFill>
                  <a:prstClr val="black"/>
                </a:solidFill>
              </a:rPr>
              <a:t>Boundaries aren't just something you have with other people</a:t>
            </a:r>
          </a:p>
          <a:p>
            <a:pPr lvl="0">
              <a:lnSpc>
                <a:spcPct val="120000"/>
              </a:lnSpc>
              <a:buSzPct val="125000"/>
            </a:pPr>
            <a:r>
              <a:rPr lang="en-US" sz="3200" dirty="0">
                <a:solidFill>
                  <a:prstClr val="black"/>
                </a:solidFill>
              </a:rPr>
              <a:t>To fix, change, or punish the receiver or giver  </a:t>
            </a:r>
          </a:p>
          <a:p>
            <a:pPr lvl="0">
              <a:lnSpc>
                <a:spcPct val="120000"/>
              </a:lnSpc>
              <a:buSzPct val="125000"/>
            </a:pPr>
            <a:r>
              <a:rPr lang="en-US" sz="3200" dirty="0">
                <a:solidFill>
                  <a:prstClr val="black"/>
                </a:solidFill>
              </a:rPr>
              <a:t> For the receiver or violator to blame, shame, label, or guilt trip</a:t>
            </a:r>
          </a:p>
          <a:p>
            <a:pPr lvl="0">
              <a:lnSpc>
                <a:spcPct val="120000"/>
              </a:lnSpc>
              <a:buSzPct val="125000"/>
            </a:pPr>
            <a:r>
              <a:rPr lang="en-US" sz="3200" dirty="0">
                <a:solidFill>
                  <a:prstClr val="black"/>
                </a:solidFill>
              </a:rPr>
              <a:t>To be ignored or be Unequal </a:t>
            </a:r>
          </a:p>
          <a:p>
            <a:pPr lvl="0">
              <a:lnSpc>
                <a:spcPct val="120000"/>
              </a:lnSpc>
              <a:buSzPct val="125000"/>
            </a:pPr>
            <a:r>
              <a:rPr lang="en-US" sz="3200" dirty="0">
                <a:solidFill>
                  <a:prstClr val="black"/>
                </a:solidFill>
              </a:rPr>
              <a:t>To be aggressive or passive</a:t>
            </a:r>
          </a:p>
          <a:p>
            <a:pPr lvl="0">
              <a:lnSpc>
                <a:spcPct val="120000"/>
              </a:lnSpc>
              <a:buSzPct val="125000"/>
            </a:pPr>
            <a:r>
              <a:rPr lang="en-US" sz="3200" dirty="0">
                <a:solidFill>
                  <a:prstClr val="black"/>
                </a:solidFill>
              </a:rPr>
              <a:t>Impersonal</a:t>
            </a:r>
          </a:p>
          <a:p>
            <a:pPr lvl="0">
              <a:lnSpc>
                <a:spcPct val="120000"/>
              </a:lnSpc>
              <a:buSzPct val="125000"/>
            </a:pPr>
            <a:r>
              <a:rPr lang="en-US" sz="3200" dirty="0">
                <a:solidFill>
                  <a:prstClr val="black"/>
                </a:solidFill>
              </a:rPr>
              <a:t>Against your value system  </a:t>
            </a:r>
          </a:p>
          <a:p>
            <a:endParaRPr lang="en-US"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0009" y="2355086"/>
            <a:ext cx="4147503" cy="4044672"/>
          </a:xfrm>
          <a:prstGeom prst="rect">
            <a:avLst/>
          </a:prstGeom>
        </p:spPr>
      </p:pic>
    </p:spTree>
    <p:extLst>
      <p:ext uri="{BB962C8B-B14F-4D97-AF65-F5344CB8AC3E}">
        <p14:creationId xmlns:p14="http://schemas.microsoft.com/office/powerpoint/2010/main" val="277736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4504"/>
          </a:xfrm>
        </p:spPr>
        <p:txBody>
          <a:bodyPr>
            <a:normAutofit fontScale="90000"/>
          </a:bodyPr>
          <a:lstStyle/>
          <a:p>
            <a:r>
              <a:rPr lang="en-US" sz="3600" b="1" dirty="0">
                <a:latin typeface="+mn-lt"/>
              </a:rPr>
              <a:t>10 Ways to Have Boundaries &amp; Values </a:t>
            </a:r>
            <a:endParaRPr lang="en-US" b="1" dirty="0">
              <a:latin typeface="+mn-lt"/>
            </a:endParaRPr>
          </a:p>
        </p:txBody>
      </p:sp>
      <p:sp>
        <p:nvSpPr>
          <p:cNvPr id="3" name="Content Placeholder 2"/>
          <p:cNvSpPr>
            <a:spLocks noGrp="1"/>
          </p:cNvSpPr>
          <p:nvPr>
            <p:ph idx="1"/>
          </p:nvPr>
        </p:nvSpPr>
        <p:spPr>
          <a:xfrm>
            <a:off x="425884" y="1515648"/>
            <a:ext cx="11210795" cy="4759891"/>
          </a:xfrm>
        </p:spPr>
        <p:txBody>
          <a:bodyPr>
            <a:normAutofit fontScale="92500" lnSpcReduction="10000"/>
          </a:bodyPr>
          <a:lstStyle/>
          <a:p>
            <a:pPr marL="457200" lvl="0" indent="-457200">
              <a:lnSpc>
                <a:spcPct val="120000"/>
              </a:lnSpc>
              <a:buSzPct val="125000"/>
              <a:buFont typeface="+mj-lt"/>
              <a:buAutoNum type="arabicPeriod"/>
            </a:pPr>
            <a:r>
              <a:rPr lang="en-US" sz="2200" dirty="0">
                <a:solidFill>
                  <a:prstClr val="black"/>
                </a:solidFill>
                <a:latin typeface="Tw Cen MT" panose="020B0602020104020603"/>
              </a:rPr>
              <a:t>Be assertive with Body language, call it what it is, I feel/I need/I will statements</a:t>
            </a:r>
          </a:p>
          <a:p>
            <a:pPr marL="342900" lvl="0" indent="-342900">
              <a:lnSpc>
                <a:spcPct val="120000"/>
              </a:lnSpc>
              <a:buSzPct val="125000"/>
              <a:buFont typeface="+mj-lt"/>
              <a:buAutoNum type="arabicPeriod"/>
            </a:pPr>
            <a:r>
              <a:rPr lang="en-US" sz="2200" dirty="0">
                <a:solidFill>
                  <a:prstClr val="black"/>
                </a:solidFill>
                <a:latin typeface="Tw Cen MT" panose="020B0602020104020603"/>
              </a:rPr>
              <a:t> Know your value system</a:t>
            </a:r>
          </a:p>
          <a:p>
            <a:pPr marL="342900" lvl="0" indent="-342900">
              <a:lnSpc>
                <a:spcPct val="120000"/>
              </a:lnSpc>
              <a:buSzPct val="125000"/>
              <a:buFont typeface="+mj-lt"/>
              <a:buAutoNum type="arabicPeriod"/>
            </a:pPr>
            <a:r>
              <a:rPr lang="en-US" sz="2200" dirty="0">
                <a:solidFill>
                  <a:prstClr val="black"/>
                </a:solidFill>
                <a:latin typeface="Tw Cen MT" panose="020B0602020104020603"/>
              </a:rPr>
              <a:t> Know your Secondary Emotion (Fear)</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Be present-FFF does not work</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Give yourself permission</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Go by patterns not potential </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self-care needs</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when your values have been crossed</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Know your rights, don’t apology </a:t>
            </a:r>
          </a:p>
          <a:p>
            <a:pPr marL="457200" lvl="0" indent="-457200">
              <a:lnSpc>
                <a:spcPct val="120000"/>
              </a:lnSpc>
              <a:buSzPct val="125000"/>
              <a:buFont typeface="+mj-lt"/>
              <a:buAutoNum type="arabicPeriod"/>
            </a:pPr>
            <a:r>
              <a:rPr lang="en-US" sz="2200" dirty="0">
                <a:solidFill>
                  <a:prstClr val="black"/>
                </a:solidFill>
                <a:latin typeface="Tw Cen MT" panose="020B0602020104020603"/>
              </a:rPr>
              <a:t>Rehearse and Repeat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842" y="2159239"/>
            <a:ext cx="6015546" cy="3549172"/>
          </a:xfrm>
          <a:prstGeom prst="rect">
            <a:avLst/>
          </a:prstGeom>
        </p:spPr>
      </p:pic>
    </p:spTree>
    <p:extLst>
      <p:ext uri="{BB962C8B-B14F-4D97-AF65-F5344CB8AC3E}">
        <p14:creationId xmlns:p14="http://schemas.microsoft.com/office/powerpoint/2010/main" val="344536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49F0-FD53-433B-AC09-80BAB4CDB18C}"/>
              </a:ext>
            </a:extLst>
          </p:cNvPr>
          <p:cNvSpPr>
            <a:spLocks noGrp="1"/>
          </p:cNvSpPr>
          <p:nvPr>
            <p:ph type="title"/>
          </p:nvPr>
        </p:nvSpPr>
        <p:spPr>
          <a:xfrm>
            <a:off x="838200" y="365126"/>
            <a:ext cx="10515600" cy="574441"/>
          </a:xfrm>
        </p:spPr>
        <p:txBody>
          <a:bodyPr>
            <a:normAutofit fontScale="90000"/>
          </a:bodyPr>
          <a:lstStyle/>
          <a:p>
            <a:br>
              <a:rPr lang="en-US" b="1" dirty="0">
                <a:solidFill>
                  <a:srgbClr val="2C3849"/>
                </a:solidFill>
                <a:latin typeface="proxima-nova"/>
              </a:rPr>
            </a:br>
            <a:r>
              <a:rPr lang="en-US" b="1" dirty="0">
                <a:solidFill>
                  <a:srgbClr val="2C3849"/>
                </a:solidFill>
                <a:latin typeface="proxima-nova"/>
              </a:rPr>
              <a:t>Ten Laws of Boundaries</a:t>
            </a:r>
            <a:br>
              <a:rPr lang="en-US" b="1" dirty="0">
                <a:solidFill>
                  <a:srgbClr val="2C3849"/>
                </a:solidFill>
                <a:latin typeface="proxima-nova"/>
              </a:rPr>
            </a:br>
            <a:endParaRPr lang="en-US" dirty="0"/>
          </a:p>
        </p:txBody>
      </p:sp>
      <p:sp>
        <p:nvSpPr>
          <p:cNvPr id="3" name="Content Placeholder 2">
            <a:extLst>
              <a:ext uri="{FF2B5EF4-FFF2-40B4-BE49-F238E27FC236}">
                <a16:creationId xmlns:a16="http://schemas.microsoft.com/office/drawing/2014/main" id="{C70ED98A-E574-4E1E-8D11-A4D9FC6206F0}"/>
              </a:ext>
            </a:extLst>
          </p:cNvPr>
          <p:cNvSpPr>
            <a:spLocks noGrp="1"/>
          </p:cNvSpPr>
          <p:nvPr>
            <p:ph idx="1"/>
          </p:nvPr>
        </p:nvSpPr>
        <p:spPr>
          <a:xfrm>
            <a:off x="721453" y="1174460"/>
            <a:ext cx="11123802" cy="5511566"/>
          </a:xfrm>
        </p:spPr>
        <p:txBody>
          <a:bodyPr>
            <a:normAutofit fontScale="25000" lnSpcReduction="20000"/>
          </a:bodyPr>
          <a:lstStyle/>
          <a:p>
            <a:pPr marL="0" indent="0" algn="l">
              <a:buNone/>
            </a:pPr>
            <a:r>
              <a:rPr lang="en-US" b="0" i="0" dirty="0">
                <a:solidFill>
                  <a:srgbClr val="3B3B3B"/>
                </a:solidFill>
                <a:effectLst/>
                <a:latin typeface="proxima-nova"/>
              </a:rPr>
              <a:t>According to the authors, </a:t>
            </a:r>
            <a:r>
              <a:rPr lang="en-US" b="0" i="0" u="none" strike="noStrike" dirty="0">
                <a:solidFill>
                  <a:srgbClr val="E6A83D"/>
                </a:solidFill>
                <a:effectLst/>
                <a:latin typeface="proxima-nova"/>
                <a:hlinkClick r:id="rId2"/>
              </a:rPr>
              <a:t>John Townsend and Henry Cloud</a:t>
            </a:r>
            <a:r>
              <a:rPr lang="en-US" b="0" i="0" dirty="0">
                <a:solidFill>
                  <a:srgbClr val="3B3B3B"/>
                </a:solidFill>
                <a:effectLst/>
                <a:latin typeface="proxima-nova"/>
              </a:rPr>
              <a:t>, there are ten laws of boundaries:</a:t>
            </a:r>
          </a:p>
          <a:p>
            <a:pPr algn="l">
              <a:buFont typeface="Arial" panose="020B0604020202020204" pitchFamily="34" charset="0"/>
              <a:buChar char="•"/>
            </a:pPr>
            <a:r>
              <a:rPr lang="en-US" sz="4800" b="1" i="1" dirty="0">
                <a:solidFill>
                  <a:srgbClr val="3B3B3B"/>
                </a:solidFill>
                <a:effectLst/>
                <a:latin typeface="proxima-nova"/>
              </a:rPr>
              <a:t>The Law Of Sowing and Reaping</a:t>
            </a:r>
            <a:r>
              <a:rPr lang="en-US" sz="4800" b="0" i="1" dirty="0">
                <a:solidFill>
                  <a:srgbClr val="3B3B3B"/>
                </a:solidFill>
                <a:effectLst/>
                <a:latin typeface="proxima-nova"/>
              </a:rPr>
              <a:t> - Actions have consequences</a:t>
            </a:r>
            <a:r>
              <a:rPr lang="en-US" sz="4800" b="0" i="0" dirty="0">
                <a:solidFill>
                  <a:srgbClr val="3B3B3B"/>
                </a:solidFill>
                <a:effectLst/>
                <a:latin typeface="proxima-nova"/>
              </a:rPr>
              <a:t>.     If someone in your life is sowing anger, selfishness, and abuse at you, are you setting boundaries against it?  Or are they getting away with not reaping (or paying the consequences for) what he/she sowed?</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Responsibility</a:t>
            </a:r>
            <a:r>
              <a:rPr lang="en-US" sz="4800" b="0" i="1" dirty="0">
                <a:solidFill>
                  <a:srgbClr val="3B3B3B"/>
                </a:solidFill>
                <a:effectLst/>
                <a:latin typeface="proxima-nova"/>
              </a:rPr>
              <a:t> - We are responsible TO each other, not FOR each other.</a:t>
            </a:r>
            <a:r>
              <a:rPr lang="en-US" sz="4800" b="0" i="0" dirty="0">
                <a:solidFill>
                  <a:srgbClr val="3B3B3B"/>
                </a:solidFill>
                <a:effectLst/>
                <a:latin typeface="proxima-nova"/>
              </a:rPr>
              <a:t>   This law means that each person refuses to rescue or enable another's immature behavior.</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Power</a:t>
            </a:r>
            <a:r>
              <a:rPr lang="en-US" sz="4800" b="0" i="1" dirty="0">
                <a:solidFill>
                  <a:srgbClr val="3B3B3B"/>
                </a:solidFill>
                <a:effectLst/>
                <a:latin typeface="proxima-nova"/>
              </a:rPr>
              <a:t> - We have power over some things, we don't have power over others (including changing people)</a:t>
            </a:r>
            <a:r>
              <a:rPr lang="en-US" sz="4800" b="0" i="0" dirty="0">
                <a:solidFill>
                  <a:srgbClr val="3B3B3B"/>
                </a:solidFill>
                <a:effectLst/>
                <a:latin typeface="proxima-nova"/>
              </a:rPr>
              <a:t>.  It is human nature to try to change and fix others so that we can be more comfortable.  We can't change or fix anyone - but we do have the power to change our own life.</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Respect</a:t>
            </a:r>
            <a:r>
              <a:rPr lang="en-US" sz="4800" b="0" i="1" dirty="0">
                <a:solidFill>
                  <a:srgbClr val="3B3B3B"/>
                </a:solidFill>
                <a:effectLst/>
                <a:latin typeface="proxima-nova"/>
              </a:rPr>
              <a:t> - If we wish for others to respect our boundaries, we need to respect theirs.</a:t>
            </a:r>
            <a:r>
              <a:rPr lang="en-US" sz="4800" b="0" i="0" dirty="0">
                <a:solidFill>
                  <a:srgbClr val="3B3B3B"/>
                </a:solidFill>
                <a:effectLst/>
                <a:latin typeface="proxima-nova"/>
              </a:rPr>
              <a:t>  If someone in your life is a </a:t>
            </a:r>
            <a:r>
              <a:rPr lang="en-US" sz="4800" b="0" i="0" dirty="0" err="1">
                <a:solidFill>
                  <a:srgbClr val="3B3B3B"/>
                </a:solidFill>
                <a:effectLst/>
                <a:latin typeface="proxima-nova"/>
              </a:rPr>
              <a:t>rager</a:t>
            </a:r>
            <a:r>
              <a:rPr lang="en-US" sz="4800" b="0" i="0" dirty="0">
                <a:solidFill>
                  <a:srgbClr val="3B3B3B"/>
                </a:solidFill>
                <a:effectLst/>
                <a:latin typeface="proxima-nova"/>
              </a:rPr>
              <a:t>, you should not dictate to him/her all the reasons that they can't be angry.  A person should have the freedom to </a:t>
            </a:r>
            <a:r>
              <a:rPr lang="en-US" sz="4800" b="0" i="0" dirty="0" err="1">
                <a:solidFill>
                  <a:srgbClr val="3B3B3B"/>
                </a:solidFill>
                <a:effectLst/>
                <a:latin typeface="proxima-nova"/>
              </a:rPr>
              <a:t>to</a:t>
            </a:r>
            <a:r>
              <a:rPr lang="en-US" sz="4800" b="0" i="0" dirty="0">
                <a:solidFill>
                  <a:srgbClr val="3B3B3B"/>
                </a:solidFill>
                <a:effectLst/>
                <a:latin typeface="proxima-nova"/>
              </a:rPr>
              <a:t> protest the things they don't like. But at the same time, we can honor our own boundary by telling them, "Your raging </a:t>
            </a:r>
            <a:r>
              <a:rPr lang="en-US" sz="4800" b="0" i="1" dirty="0">
                <a:solidFill>
                  <a:srgbClr val="3B3B3B"/>
                </a:solidFill>
                <a:effectLst/>
                <a:latin typeface="proxima-nova"/>
              </a:rPr>
              <a:t>at me</a:t>
            </a:r>
            <a:r>
              <a:rPr lang="en-US" sz="4800" b="0" i="0" dirty="0">
                <a:solidFill>
                  <a:srgbClr val="3B3B3B"/>
                </a:solidFill>
                <a:effectLst/>
                <a:latin typeface="proxima-nova"/>
              </a:rPr>
              <a:t> is not acceptable to me.  If you continue to rage, I will have to remove myself from you."</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Motivation</a:t>
            </a:r>
            <a:r>
              <a:rPr lang="en-US" sz="4800" b="0" i="1" dirty="0">
                <a:solidFill>
                  <a:srgbClr val="3B3B3B"/>
                </a:solidFill>
                <a:effectLst/>
                <a:latin typeface="proxima-nova"/>
              </a:rPr>
              <a:t> - We must be free to say "no" before we can wholeheartedly say "</a:t>
            </a:r>
            <a:r>
              <a:rPr lang="en-US" sz="4800" b="0" i="1" dirty="0" err="1">
                <a:solidFill>
                  <a:srgbClr val="3B3B3B"/>
                </a:solidFill>
                <a:effectLst/>
                <a:latin typeface="proxima-nova"/>
              </a:rPr>
              <a:t>yes".</a:t>
            </a:r>
            <a:r>
              <a:rPr lang="en-US" sz="4800" b="0" i="0" dirty="0" err="1">
                <a:solidFill>
                  <a:srgbClr val="3B3B3B"/>
                </a:solidFill>
                <a:effectLst/>
                <a:latin typeface="proxima-nova"/>
              </a:rPr>
              <a:t>One</a:t>
            </a:r>
            <a:r>
              <a:rPr lang="en-US" sz="4800" b="0" i="0" dirty="0">
                <a:solidFill>
                  <a:srgbClr val="3B3B3B"/>
                </a:solidFill>
                <a:effectLst/>
                <a:latin typeface="proxima-nova"/>
              </a:rPr>
              <a:t> can not actually love another if he feels he doesn't have a choice not to. Pay attention to your motives.</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Evaluation</a:t>
            </a:r>
            <a:r>
              <a:rPr lang="en-US" sz="4800" b="0" i="1" dirty="0">
                <a:solidFill>
                  <a:srgbClr val="3B3B3B"/>
                </a:solidFill>
                <a:effectLst/>
                <a:latin typeface="proxima-nova"/>
              </a:rPr>
              <a:t> - We need to evaluate the pain our boundaries cause others.</a:t>
            </a:r>
            <a:r>
              <a:rPr lang="en-US" sz="4800" b="0" i="0" dirty="0">
                <a:solidFill>
                  <a:srgbClr val="3B3B3B"/>
                </a:solidFill>
                <a:effectLst/>
                <a:latin typeface="proxima-nova"/>
              </a:rPr>
              <a:t>  Do our boundaries cause pain that leads to injury?  Or do they cause pain that leads to growth? </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Proactivity</a:t>
            </a:r>
            <a:r>
              <a:rPr lang="en-US" sz="4800" b="0" i="1" dirty="0">
                <a:solidFill>
                  <a:srgbClr val="3B3B3B"/>
                </a:solidFill>
                <a:effectLst/>
                <a:latin typeface="proxima-nova"/>
              </a:rPr>
              <a:t> - We take action to solve problems based on our values, wants, and needs.</a:t>
            </a:r>
            <a:r>
              <a:rPr lang="en-US" sz="4800" b="0" i="0" dirty="0">
                <a:solidFill>
                  <a:srgbClr val="3B3B3B"/>
                </a:solidFill>
                <a:effectLst/>
                <a:latin typeface="proxima-nova"/>
              </a:rPr>
              <a:t>  Proactive people keep their freedom and they disagree and confront issues but are able to do so without getting caught up in an emotional storm.  This law has to do with taking action based on deliberate, thought-out values versus emotional reactions.</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Envy</a:t>
            </a:r>
            <a:r>
              <a:rPr lang="en-US" sz="4800" b="0" i="1" dirty="0">
                <a:solidFill>
                  <a:srgbClr val="3B3B3B"/>
                </a:solidFill>
                <a:effectLst/>
                <a:latin typeface="proxima-nova"/>
              </a:rPr>
              <a:t> - We will never get what we want if we focus our boundaries onto what others have.</a:t>
            </a:r>
            <a:r>
              <a:rPr lang="en-US" sz="4800" b="0" i="0" dirty="0">
                <a:solidFill>
                  <a:srgbClr val="3B3B3B"/>
                </a:solidFill>
                <a:effectLst/>
                <a:latin typeface="proxima-nova"/>
              </a:rPr>
              <a:t>    Envy is miserable because we're dissatisfied with our state yet powerless to change it.  The envious person doesn't set limits because he is not looking at himself long enough to figure out what choices he has.</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Activity</a:t>
            </a:r>
            <a:r>
              <a:rPr lang="en-US" sz="4800" b="0" i="1" dirty="0">
                <a:solidFill>
                  <a:srgbClr val="3B3B3B"/>
                </a:solidFill>
                <a:effectLst/>
                <a:latin typeface="proxima-nova"/>
              </a:rPr>
              <a:t> - We need to take the initiative to solve our problems rather than being </a:t>
            </a:r>
            <a:r>
              <a:rPr lang="en-US" sz="4800" b="0" i="1" dirty="0" err="1">
                <a:solidFill>
                  <a:srgbClr val="3B3B3B"/>
                </a:solidFill>
                <a:effectLst/>
                <a:latin typeface="proxima-nova"/>
              </a:rPr>
              <a:t>passive.</a:t>
            </a:r>
            <a:r>
              <a:rPr lang="en-US" sz="4800" b="0" i="0" dirty="0" err="1">
                <a:solidFill>
                  <a:srgbClr val="3B3B3B"/>
                </a:solidFill>
                <a:effectLst/>
                <a:latin typeface="proxima-nova"/>
              </a:rPr>
              <a:t>In</a:t>
            </a:r>
            <a:r>
              <a:rPr lang="en-US" sz="4800" b="0" i="0" dirty="0">
                <a:solidFill>
                  <a:srgbClr val="3B3B3B"/>
                </a:solidFill>
                <a:effectLst/>
                <a:latin typeface="proxima-nova"/>
              </a:rPr>
              <a:t> a dysfunctional relationship, sometimes one person is active and the other is passive.  When this occurs, the active person will dominate the passive one.  The passive person may be too intimidated by the active one to say no.  This law has to do with taking initiative rather than being passive and waiting for someone else to make the first move.</a:t>
            </a:r>
            <a:br>
              <a:rPr lang="en-US" sz="4800" b="0" i="0" dirty="0">
                <a:solidFill>
                  <a:srgbClr val="3B3B3B"/>
                </a:solidFill>
                <a:effectLst/>
                <a:latin typeface="proxima-nova"/>
              </a:rPr>
            </a:br>
            <a:r>
              <a:rPr lang="en-US" sz="4800" b="0" i="0" dirty="0">
                <a:solidFill>
                  <a:srgbClr val="3B3B3B"/>
                </a:solidFill>
                <a:effectLst/>
                <a:latin typeface="proxima-nova"/>
              </a:rPr>
              <a:t> </a:t>
            </a:r>
          </a:p>
          <a:p>
            <a:pPr algn="l">
              <a:buFont typeface="Arial" panose="020B0604020202020204" pitchFamily="34" charset="0"/>
              <a:buChar char="•"/>
            </a:pPr>
            <a:r>
              <a:rPr lang="en-US" sz="4800" b="1" i="1" dirty="0">
                <a:solidFill>
                  <a:srgbClr val="3B3B3B"/>
                </a:solidFill>
                <a:effectLst/>
                <a:latin typeface="proxima-nova"/>
              </a:rPr>
              <a:t>The Law of Exposure</a:t>
            </a:r>
            <a:r>
              <a:rPr lang="en-US" sz="4800" b="0" i="1" dirty="0">
                <a:solidFill>
                  <a:srgbClr val="3B3B3B"/>
                </a:solidFill>
                <a:effectLst/>
                <a:latin typeface="proxima-nova"/>
              </a:rPr>
              <a:t> - We need to communicate our boundaries.</a:t>
            </a:r>
            <a:r>
              <a:rPr lang="en-US" sz="4800" b="0" i="0" dirty="0">
                <a:solidFill>
                  <a:srgbClr val="3B3B3B"/>
                </a:solidFill>
                <a:effectLst/>
                <a:latin typeface="proxima-nova"/>
              </a:rPr>
              <a:t>   A boundary that is not communicated is a boundary that is not working. We need to make clear what we do or do not want, and what we will or will not tolerate.  We need to also make clear that every boundary violation has a consequence.  A boundary without a consequence is nagging.</a:t>
            </a:r>
          </a:p>
        </p:txBody>
      </p:sp>
    </p:spTree>
    <p:extLst>
      <p:ext uri="{BB962C8B-B14F-4D97-AF65-F5344CB8AC3E}">
        <p14:creationId xmlns:p14="http://schemas.microsoft.com/office/powerpoint/2010/main" val="170788718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22722</TotalTime>
  <Words>2201</Words>
  <Application>Microsoft Office PowerPoint</Application>
  <PresentationFormat>Widescreen</PresentationFormat>
  <Paragraphs>144</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Algerian</vt:lpstr>
      <vt:lpstr>Arial</vt:lpstr>
      <vt:lpstr>Calibri</vt:lpstr>
      <vt:lpstr>Gill Sans MT</vt:lpstr>
      <vt:lpstr>museo-sans</vt:lpstr>
      <vt:lpstr>proxima-nova</vt:lpstr>
      <vt:lpstr>ProximaNova</vt:lpstr>
      <vt:lpstr>Source Sans Pro</vt:lpstr>
      <vt:lpstr>Times New Roman</vt:lpstr>
      <vt:lpstr>Tw Cen MT</vt:lpstr>
      <vt:lpstr>Wingdings</vt:lpstr>
      <vt:lpstr>Parcel</vt:lpstr>
      <vt:lpstr>Caryl Ann Ward LCMHC, CFLE carylscounseling@gmail.com 801.999.0179 cell  </vt:lpstr>
      <vt:lpstr>Why Boundaries…</vt:lpstr>
      <vt:lpstr>Boundaries-The Key to Self-Love </vt:lpstr>
      <vt:lpstr>B.I.G. B.R.A.V.I.N.G</vt:lpstr>
      <vt:lpstr>boundaries are…</vt:lpstr>
      <vt:lpstr>PowerPoint Presentation</vt:lpstr>
      <vt:lpstr>boundaries are not…</vt:lpstr>
      <vt:lpstr>10 Ways to Have Boundaries &amp; Values </vt:lpstr>
      <vt:lpstr> Ten Laws of Boundaries </vt:lpstr>
      <vt:lpstr>Stephan Kapman Conflict Triangle </vt:lpstr>
      <vt:lpstr> Understanding Enmeshment </vt:lpstr>
      <vt:lpstr>What Happens to You…</vt:lpstr>
      <vt:lpstr>Check in…?’s</vt:lpstr>
      <vt:lpstr>By Knowing your Values </vt:lpstr>
      <vt:lpstr>Begin Setting Personal Boundaries</vt:lpstr>
      <vt:lpstr> Assertive Behavior  </vt:lpstr>
      <vt:lpstr> Assertive- Direct with Respect  </vt:lpstr>
      <vt:lpstr>Rinse and Repeat</vt:lpstr>
      <vt:lpstr>Resources/References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carylscottage@gmail.com</cp:lastModifiedBy>
  <cp:revision>165</cp:revision>
  <dcterms:created xsi:type="dcterms:W3CDTF">2018-08-10T17:57:38Z</dcterms:created>
  <dcterms:modified xsi:type="dcterms:W3CDTF">2021-07-21T21:39:37Z</dcterms:modified>
</cp:coreProperties>
</file>