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7" r:id="rId2"/>
  </p:sldMasterIdLst>
  <p:notesMasterIdLst>
    <p:notesMasterId r:id="rId24"/>
  </p:notesMasterIdLst>
  <p:sldIdLst>
    <p:sldId id="573" r:id="rId3"/>
    <p:sldId id="317" r:id="rId4"/>
    <p:sldId id="566" r:id="rId5"/>
    <p:sldId id="304" r:id="rId6"/>
    <p:sldId id="306" r:id="rId7"/>
    <p:sldId id="314" r:id="rId8"/>
    <p:sldId id="305" r:id="rId9"/>
    <p:sldId id="309" r:id="rId10"/>
    <p:sldId id="571" r:id="rId11"/>
    <p:sldId id="563" r:id="rId12"/>
    <p:sldId id="320" r:id="rId13"/>
    <p:sldId id="324" r:id="rId14"/>
    <p:sldId id="325" r:id="rId15"/>
    <p:sldId id="553" r:id="rId16"/>
    <p:sldId id="269" r:id="rId17"/>
    <p:sldId id="565" r:id="rId18"/>
    <p:sldId id="277" r:id="rId19"/>
    <p:sldId id="567" r:id="rId20"/>
    <p:sldId id="319" r:id="rId21"/>
    <p:sldId id="322" r:id="rId22"/>
    <p:sldId id="31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886"/>
    <a:srgbClr val="63BAE3"/>
    <a:srgbClr val="78D2F7"/>
    <a:srgbClr val="0083B8"/>
    <a:srgbClr val="D1D3D4"/>
    <a:srgbClr val="6D6E71"/>
    <a:srgbClr val="003366"/>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4" d="100"/>
          <a:sy n="114" d="100"/>
        </p:scale>
        <p:origin x="35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2135C-3223-4E83-8C50-9A84C7AA8760}"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C3C38017-B193-4E8A-B0CD-06A3207341BF}">
      <dgm:prSet phldrT="[Text]"/>
      <dgm:spPr>
        <a:xfrm>
          <a:off x="2495746" y="1116995"/>
          <a:ext cx="1799374" cy="1799374"/>
        </a:xfrm>
        <a:gradFill rotWithShape="0">
          <a:gsLst>
            <a:gs pos="0">
              <a:srgbClr val="F8B323">
                <a:alpha val="50000"/>
                <a:hueOff val="0"/>
                <a:satOff val="0"/>
                <a:lumOff val="0"/>
                <a:alphaOff val="0"/>
                <a:tint val="94000"/>
                <a:satMod val="103000"/>
                <a:lumMod val="102000"/>
              </a:srgbClr>
            </a:gs>
            <a:gs pos="50000">
              <a:srgbClr val="F8B323">
                <a:alpha val="50000"/>
                <a:hueOff val="0"/>
                <a:satOff val="0"/>
                <a:lumOff val="0"/>
                <a:alphaOff val="0"/>
                <a:shade val="100000"/>
                <a:satMod val="110000"/>
                <a:lumMod val="100000"/>
              </a:srgbClr>
            </a:gs>
            <a:gs pos="100000">
              <a:srgbClr val="F8B323">
                <a:alpha val="50000"/>
                <a:hueOff val="0"/>
                <a:satOff val="0"/>
                <a:lumOff val="0"/>
                <a:alphaOff val="0"/>
                <a:shade val="78000"/>
                <a:satMod val="120000"/>
                <a:lumMod val="99000"/>
              </a:srgbClr>
            </a:gs>
          </a:gsLst>
          <a:lin ang="5400000" scaled="0"/>
        </a:gradFill>
        <a:ln>
          <a:noFill/>
        </a:ln>
        <a:effectLst/>
      </dgm:spPr>
      <dgm:t>
        <a:bodyPr/>
        <a:lstStyle/>
        <a:p>
          <a:r>
            <a:rPr lang="en-US" dirty="0">
              <a:solidFill>
                <a:sysClr val="windowText" lastClr="000000"/>
              </a:solidFill>
              <a:latin typeface="Gill Sans MT" panose="020B0502020104020203"/>
              <a:ea typeface="+mn-ea"/>
              <a:cs typeface="+mn-cs"/>
            </a:rPr>
            <a:t>Brain</a:t>
          </a:r>
        </a:p>
      </dgm:t>
    </dgm:pt>
    <dgm:pt modelId="{240F81E4-BCAA-48D9-982F-C69F9F146BC8}" type="parTrans" cxnId="{B0302AAD-0561-43E0-A9EE-3C68FE8399A8}">
      <dgm:prSet/>
      <dgm:spPr/>
      <dgm:t>
        <a:bodyPr/>
        <a:lstStyle/>
        <a:p>
          <a:endParaRPr lang="en-US"/>
        </a:p>
      </dgm:t>
    </dgm:pt>
    <dgm:pt modelId="{E232706B-3F13-429B-B9E6-C6929839B680}" type="sibTrans" cxnId="{B0302AAD-0561-43E0-A9EE-3C68FE8399A8}">
      <dgm:prSet/>
      <dgm:spPr/>
      <dgm:t>
        <a:bodyPr/>
        <a:lstStyle/>
        <a:p>
          <a:endParaRPr lang="en-US"/>
        </a:p>
      </dgm:t>
    </dgm:pt>
    <dgm:pt modelId="{CB280861-E9E3-4D69-8F1C-F07CE22B4040}">
      <dgm:prSet phldrT="[Text]"/>
      <dgm:spPr>
        <a:xfrm>
          <a:off x="3551668" y="834483"/>
          <a:ext cx="899687" cy="899687"/>
        </a:xfrm>
        <a:gradFill rotWithShape="0">
          <a:gsLst>
            <a:gs pos="0">
              <a:srgbClr val="F8B323">
                <a:alpha val="50000"/>
                <a:hueOff val="0"/>
                <a:satOff val="0"/>
                <a:lumOff val="0"/>
                <a:alphaOff val="0"/>
                <a:tint val="94000"/>
                <a:satMod val="103000"/>
                <a:lumMod val="102000"/>
              </a:srgbClr>
            </a:gs>
            <a:gs pos="50000">
              <a:srgbClr val="F8B323">
                <a:alpha val="50000"/>
                <a:hueOff val="0"/>
                <a:satOff val="0"/>
                <a:lumOff val="0"/>
                <a:alphaOff val="0"/>
                <a:shade val="100000"/>
                <a:satMod val="110000"/>
                <a:lumMod val="100000"/>
              </a:srgbClr>
            </a:gs>
            <a:gs pos="100000">
              <a:srgbClr val="F8B323">
                <a:alpha val="50000"/>
                <a:hueOff val="0"/>
                <a:satOff val="0"/>
                <a:lumOff val="0"/>
                <a:alphaOff val="0"/>
                <a:shade val="78000"/>
                <a:satMod val="120000"/>
                <a:lumMod val="99000"/>
              </a:srgbClr>
            </a:gs>
          </a:gsLst>
          <a:lin ang="5400000" scaled="0"/>
        </a:gradFill>
        <a:ln>
          <a:noFill/>
        </a:ln>
        <a:effectLst/>
      </dgm:spPr>
      <dgm:t>
        <a:bodyPr/>
        <a:lstStyle/>
        <a:p>
          <a:r>
            <a:rPr lang="en-US" dirty="0">
              <a:solidFill>
                <a:sysClr val="windowText" lastClr="000000"/>
              </a:solidFill>
              <a:latin typeface="Gill Sans MT" panose="020B0502020104020203"/>
              <a:ea typeface="+mn-ea"/>
              <a:cs typeface="+mn-cs"/>
            </a:rPr>
            <a:t>Thought</a:t>
          </a:r>
        </a:p>
      </dgm:t>
    </dgm:pt>
    <dgm:pt modelId="{7C505BCA-5B1F-4038-99AF-BECD14701B8A}" type="parTrans" cxnId="{2DE933B3-AB43-41E1-AD53-9672D518C186}">
      <dgm:prSet/>
      <dgm:spPr/>
      <dgm:t>
        <a:bodyPr/>
        <a:lstStyle/>
        <a:p>
          <a:endParaRPr lang="en-US"/>
        </a:p>
      </dgm:t>
    </dgm:pt>
    <dgm:pt modelId="{AFF3BA22-3BCA-4D77-8C37-72E27EC394F9}" type="sibTrans" cxnId="{2DE933B3-AB43-41E1-AD53-9672D518C186}">
      <dgm:prSet/>
      <dgm:spPr/>
      <dgm:t>
        <a:bodyPr/>
        <a:lstStyle/>
        <a:p>
          <a:endParaRPr lang="en-US"/>
        </a:p>
      </dgm:t>
    </dgm:pt>
    <dgm:pt modelId="{594C1151-B914-43E0-8677-1379B8FF2D35}">
      <dgm:prSet phldrT="[Text]"/>
      <dgm:spPr>
        <a:xfrm>
          <a:off x="3776203" y="2122658"/>
          <a:ext cx="899687" cy="899687"/>
        </a:xfrm>
        <a:gradFill rotWithShape="0">
          <a:gsLst>
            <a:gs pos="0">
              <a:srgbClr val="F8B323">
                <a:alpha val="50000"/>
                <a:hueOff val="0"/>
                <a:satOff val="0"/>
                <a:lumOff val="0"/>
                <a:alphaOff val="0"/>
                <a:tint val="94000"/>
                <a:satMod val="103000"/>
                <a:lumMod val="102000"/>
              </a:srgbClr>
            </a:gs>
            <a:gs pos="50000">
              <a:srgbClr val="F8B323">
                <a:alpha val="50000"/>
                <a:hueOff val="0"/>
                <a:satOff val="0"/>
                <a:lumOff val="0"/>
                <a:alphaOff val="0"/>
                <a:shade val="100000"/>
                <a:satMod val="110000"/>
                <a:lumMod val="100000"/>
              </a:srgbClr>
            </a:gs>
            <a:gs pos="100000">
              <a:srgbClr val="F8B323">
                <a:alpha val="50000"/>
                <a:hueOff val="0"/>
                <a:satOff val="0"/>
                <a:lumOff val="0"/>
                <a:alphaOff val="0"/>
                <a:shade val="78000"/>
                <a:satMod val="120000"/>
                <a:lumMod val="99000"/>
              </a:srgbClr>
            </a:gs>
          </a:gsLst>
          <a:lin ang="5400000" scaled="0"/>
        </a:gradFill>
        <a:ln>
          <a:noFill/>
        </a:ln>
        <a:effectLst/>
      </dgm:spPr>
      <dgm:t>
        <a:bodyPr/>
        <a:lstStyle/>
        <a:p>
          <a:r>
            <a:rPr lang="en-US" dirty="0">
              <a:solidFill>
                <a:sysClr val="windowText" lastClr="000000"/>
              </a:solidFill>
              <a:latin typeface="Gill Sans MT" panose="020B0502020104020203"/>
              <a:ea typeface="+mn-ea"/>
              <a:cs typeface="+mn-cs"/>
            </a:rPr>
            <a:t>Physical and Self-Talk </a:t>
          </a:r>
        </a:p>
      </dgm:t>
    </dgm:pt>
    <dgm:pt modelId="{3398896D-C764-4133-BA65-62E2A22E6FA5}" type="parTrans" cxnId="{0D15E1A2-B36D-4253-A8E0-781BB224D7CB}">
      <dgm:prSet/>
      <dgm:spPr/>
      <dgm:t>
        <a:bodyPr/>
        <a:lstStyle/>
        <a:p>
          <a:endParaRPr lang="en-US"/>
        </a:p>
      </dgm:t>
    </dgm:pt>
    <dgm:pt modelId="{CE062EDF-3486-400D-8875-2F9FA6958036}" type="sibTrans" cxnId="{0D15E1A2-B36D-4253-A8E0-781BB224D7CB}">
      <dgm:prSet/>
      <dgm:spPr/>
      <dgm:t>
        <a:bodyPr/>
        <a:lstStyle/>
        <a:p>
          <a:endParaRPr lang="en-US"/>
        </a:p>
      </dgm:t>
    </dgm:pt>
    <dgm:pt modelId="{44BC4AB1-C588-4332-8377-60288B1E8EA8}">
      <dgm:prSet phldrT="[Text]"/>
      <dgm:spPr>
        <a:xfrm>
          <a:off x="2357562" y="2122657"/>
          <a:ext cx="899687" cy="899687"/>
        </a:xfrm>
        <a:gradFill rotWithShape="0">
          <a:gsLst>
            <a:gs pos="0">
              <a:srgbClr val="F8B323">
                <a:alpha val="50000"/>
                <a:hueOff val="0"/>
                <a:satOff val="0"/>
                <a:lumOff val="0"/>
                <a:alphaOff val="0"/>
                <a:tint val="94000"/>
                <a:satMod val="103000"/>
                <a:lumMod val="102000"/>
              </a:srgbClr>
            </a:gs>
            <a:gs pos="50000">
              <a:srgbClr val="F8B323">
                <a:alpha val="50000"/>
                <a:hueOff val="0"/>
                <a:satOff val="0"/>
                <a:lumOff val="0"/>
                <a:alphaOff val="0"/>
                <a:shade val="100000"/>
                <a:satMod val="110000"/>
                <a:lumMod val="100000"/>
              </a:srgbClr>
            </a:gs>
            <a:gs pos="100000">
              <a:srgbClr val="F8B323">
                <a:alpha val="50000"/>
                <a:hueOff val="0"/>
                <a:satOff val="0"/>
                <a:lumOff val="0"/>
                <a:alphaOff val="0"/>
                <a:shade val="78000"/>
                <a:satMod val="120000"/>
                <a:lumMod val="99000"/>
              </a:srgbClr>
            </a:gs>
          </a:gsLst>
          <a:lin ang="5400000" scaled="0"/>
        </a:gradFill>
        <a:ln>
          <a:noFill/>
        </a:ln>
        <a:effectLst/>
      </dgm:spPr>
      <dgm:t>
        <a:bodyPr/>
        <a:lstStyle/>
        <a:p>
          <a:r>
            <a:rPr lang="en-US" dirty="0">
              <a:solidFill>
                <a:sysClr val="windowText" lastClr="000000"/>
              </a:solidFill>
              <a:latin typeface="Gill Sans MT" panose="020B0502020104020203"/>
              <a:ea typeface="+mn-ea"/>
              <a:cs typeface="+mn-cs"/>
            </a:rPr>
            <a:t>Feeling</a:t>
          </a:r>
        </a:p>
      </dgm:t>
    </dgm:pt>
    <dgm:pt modelId="{5BD58FF5-18C6-44C6-9C89-B20269E42C55}" type="parTrans" cxnId="{0D4D03F0-4308-4AAC-8205-4009D3C557E9}">
      <dgm:prSet/>
      <dgm:spPr/>
      <dgm:t>
        <a:bodyPr/>
        <a:lstStyle/>
        <a:p>
          <a:endParaRPr lang="en-US"/>
        </a:p>
      </dgm:t>
    </dgm:pt>
    <dgm:pt modelId="{4938FD96-7CB1-4ADE-9AFC-826C4BAA6A87}" type="sibTrans" cxnId="{0D4D03F0-4308-4AAC-8205-4009D3C557E9}">
      <dgm:prSet/>
      <dgm:spPr/>
      <dgm:t>
        <a:bodyPr/>
        <a:lstStyle/>
        <a:p>
          <a:endParaRPr lang="en-US"/>
        </a:p>
      </dgm:t>
    </dgm:pt>
    <dgm:pt modelId="{997F026C-EE66-48C4-B3FB-AD2AD4063EAB}">
      <dgm:prSet phldrT="[Text]" custT="1"/>
      <dgm:spPr>
        <a:xfrm>
          <a:off x="2279811" y="794655"/>
          <a:ext cx="899687" cy="899687"/>
        </a:xfrm>
        <a:gradFill rotWithShape="0">
          <a:gsLst>
            <a:gs pos="0">
              <a:srgbClr val="F8B323">
                <a:alpha val="50000"/>
                <a:hueOff val="0"/>
                <a:satOff val="0"/>
                <a:lumOff val="0"/>
                <a:alphaOff val="0"/>
                <a:tint val="94000"/>
                <a:satMod val="103000"/>
                <a:lumMod val="102000"/>
              </a:srgbClr>
            </a:gs>
            <a:gs pos="50000">
              <a:srgbClr val="F8B323">
                <a:alpha val="50000"/>
                <a:hueOff val="0"/>
                <a:satOff val="0"/>
                <a:lumOff val="0"/>
                <a:alphaOff val="0"/>
                <a:shade val="100000"/>
                <a:satMod val="110000"/>
                <a:lumMod val="100000"/>
              </a:srgbClr>
            </a:gs>
            <a:gs pos="100000">
              <a:srgbClr val="F8B323">
                <a:alpha val="50000"/>
                <a:hueOff val="0"/>
                <a:satOff val="0"/>
                <a:lumOff val="0"/>
                <a:alphaOff val="0"/>
                <a:shade val="78000"/>
                <a:satMod val="120000"/>
                <a:lumMod val="99000"/>
              </a:srgbClr>
            </a:gs>
          </a:gsLst>
          <a:lin ang="5400000" scaled="0"/>
        </a:gradFill>
        <a:ln>
          <a:noFill/>
        </a:ln>
        <a:effectLst/>
      </dgm:spPr>
      <dgm:t>
        <a:bodyPr/>
        <a:lstStyle/>
        <a:p>
          <a:r>
            <a:rPr lang="en-US" sz="1200" dirty="0">
              <a:solidFill>
                <a:sysClr val="windowText" lastClr="000000"/>
              </a:solidFill>
              <a:latin typeface="Gill Sans MT" panose="020B0502020104020203"/>
              <a:ea typeface="+mn-ea"/>
              <a:cs typeface="+mn-cs"/>
            </a:rPr>
            <a:t>Behavior</a:t>
          </a:r>
        </a:p>
      </dgm:t>
    </dgm:pt>
    <dgm:pt modelId="{BE8C3E65-CDDA-4D07-B8E8-5FB6537DE7C8}" type="parTrans" cxnId="{67F04FA1-B601-4CBC-9342-4B76026632CC}">
      <dgm:prSet/>
      <dgm:spPr/>
      <dgm:t>
        <a:bodyPr/>
        <a:lstStyle/>
        <a:p>
          <a:endParaRPr lang="en-US"/>
        </a:p>
      </dgm:t>
    </dgm:pt>
    <dgm:pt modelId="{70DB95D4-0C1D-454E-87B9-0D4805295FE8}" type="sibTrans" cxnId="{67F04FA1-B601-4CBC-9342-4B76026632CC}">
      <dgm:prSet/>
      <dgm:spPr/>
      <dgm:t>
        <a:bodyPr/>
        <a:lstStyle/>
        <a:p>
          <a:endParaRPr lang="en-US"/>
        </a:p>
      </dgm:t>
    </dgm:pt>
    <dgm:pt modelId="{D1D612E4-18DF-40DB-9B21-A8380634A26F}" type="pres">
      <dgm:prSet presAssocID="{C932135C-3223-4E83-8C50-9A84C7AA8760}" presName="composite" presStyleCnt="0">
        <dgm:presLayoutVars>
          <dgm:chMax val="1"/>
          <dgm:dir/>
          <dgm:resizeHandles val="exact"/>
        </dgm:presLayoutVars>
      </dgm:prSet>
      <dgm:spPr/>
    </dgm:pt>
    <dgm:pt modelId="{9EDE6F65-0DAC-4440-9DCF-FC5B0C17015C}" type="pres">
      <dgm:prSet presAssocID="{C932135C-3223-4E83-8C50-9A84C7AA8760}" presName="radial" presStyleCnt="0">
        <dgm:presLayoutVars>
          <dgm:animLvl val="ctr"/>
        </dgm:presLayoutVars>
      </dgm:prSet>
      <dgm:spPr/>
    </dgm:pt>
    <dgm:pt modelId="{EC82602A-6A5E-4679-B2A9-549F21D475E1}" type="pres">
      <dgm:prSet presAssocID="{C3C38017-B193-4E8A-B0CD-06A3207341BF}" presName="centerShape" presStyleLbl="vennNode1" presStyleIdx="0" presStyleCnt="5" custScaleX="106264" custScaleY="96002" custLinFactNeighborX="40728" custLinFactNeighborY="17890"/>
      <dgm:spPr>
        <a:prstGeom prst="ellipse">
          <a:avLst/>
        </a:prstGeom>
      </dgm:spPr>
    </dgm:pt>
    <dgm:pt modelId="{359A8B4C-3FFD-4E7C-8984-BA5C0CE45873}" type="pres">
      <dgm:prSet presAssocID="{CB280861-E9E3-4D69-8F1C-F07CE22B4040}" presName="node" presStyleLbl="vennNode1" presStyleIdx="1" presStyleCnt="5" custRadScaleRad="135422" custRadScaleInc="87575">
        <dgm:presLayoutVars>
          <dgm:bulletEnabled val="1"/>
        </dgm:presLayoutVars>
      </dgm:prSet>
      <dgm:spPr>
        <a:prstGeom prst="ellipse">
          <a:avLst/>
        </a:prstGeom>
      </dgm:spPr>
    </dgm:pt>
    <dgm:pt modelId="{D287A043-E7FB-4F7B-8503-C33856C6E1B4}" type="pres">
      <dgm:prSet presAssocID="{594C1151-B914-43E0-8677-1379B8FF2D35}" presName="node" presStyleLbl="vennNode1" presStyleIdx="2" presStyleCnt="5" custRadScaleRad="173342" custRadScaleInc="31002">
        <dgm:presLayoutVars>
          <dgm:bulletEnabled val="1"/>
        </dgm:presLayoutVars>
      </dgm:prSet>
      <dgm:spPr>
        <a:prstGeom prst="ellipse">
          <a:avLst/>
        </a:prstGeom>
      </dgm:spPr>
    </dgm:pt>
    <dgm:pt modelId="{03C45F5B-4A83-422A-8C71-EE0CCEEB58B5}" type="pres">
      <dgm:prSet presAssocID="{44BC4AB1-C588-4332-8377-60288B1E8EA8}" presName="node" presStyleLbl="vennNode1" presStyleIdx="3" presStyleCnt="5" custRadScaleRad="87247" custRadScaleInc="-24007">
        <dgm:presLayoutVars>
          <dgm:bulletEnabled val="1"/>
        </dgm:presLayoutVars>
      </dgm:prSet>
      <dgm:spPr>
        <a:prstGeom prst="ellipse">
          <a:avLst/>
        </a:prstGeom>
      </dgm:spPr>
    </dgm:pt>
    <dgm:pt modelId="{2124BE66-C490-441B-B9FC-FAEF9C988C5E}" type="pres">
      <dgm:prSet presAssocID="{997F026C-EE66-48C4-B3FB-AD2AD4063EAB}" presName="node" presStyleLbl="vennNode1" presStyleIdx="4" presStyleCnt="5" custRadScaleRad="41079" custRadScaleInc="142618">
        <dgm:presLayoutVars>
          <dgm:bulletEnabled val="1"/>
        </dgm:presLayoutVars>
      </dgm:prSet>
      <dgm:spPr>
        <a:prstGeom prst="ellipse">
          <a:avLst/>
        </a:prstGeom>
      </dgm:spPr>
    </dgm:pt>
  </dgm:ptLst>
  <dgm:cxnLst>
    <dgm:cxn modelId="{ED5C2A22-8A3C-4E8F-B587-FA0FB3CF1AE9}" type="presOf" srcId="{44BC4AB1-C588-4332-8377-60288B1E8EA8}" destId="{03C45F5B-4A83-422A-8C71-EE0CCEEB58B5}" srcOrd="0" destOrd="0" presId="urn:microsoft.com/office/officeart/2005/8/layout/radial3"/>
    <dgm:cxn modelId="{9EA3F46A-788D-48B5-ACE9-E4A8CC25D77C}" type="presOf" srcId="{CB280861-E9E3-4D69-8F1C-F07CE22B4040}" destId="{359A8B4C-3FFD-4E7C-8984-BA5C0CE45873}" srcOrd="0" destOrd="0" presId="urn:microsoft.com/office/officeart/2005/8/layout/radial3"/>
    <dgm:cxn modelId="{B76A4579-ACE9-43D6-BE90-B4D3AEAC8E94}" type="presOf" srcId="{C3C38017-B193-4E8A-B0CD-06A3207341BF}" destId="{EC82602A-6A5E-4679-B2A9-549F21D475E1}" srcOrd="0" destOrd="0" presId="urn:microsoft.com/office/officeart/2005/8/layout/radial3"/>
    <dgm:cxn modelId="{E8A7318B-BC10-4B0F-B8D2-1CE85438E502}" type="presOf" srcId="{C932135C-3223-4E83-8C50-9A84C7AA8760}" destId="{D1D612E4-18DF-40DB-9B21-A8380634A26F}" srcOrd="0" destOrd="0" presId="urn:microsoft.com/office/officeart/2005/8/layout/radial3"/>
    <dgm:cxn modelId="{8A081D9A-895F-443F-929D-E12E6E847E79}" type="presOf" srcId="{997F026C-EE66-48C4-B3FB-AD2AD4063EAB}" destId="{2124BE66-C490-441B-B9FC-FAEF9C988C5E}" srcOrd="0" destOrd="0" presId="urn:microsoft.com/office/officeart/2005/8/layout/radial3"/>
    <dgm:cxn modelId="{1459739D-5BC6-4117-9644-D7DEBAD05D22}" type="presOf" srcId="{594C1151-B914-43E0-8677-1379B8FF2D35}" destId="{D287A043-E7FB-4F7B-8503-C33856C6E1B4}" srcOrd="0" destOrd="0" presId="urn:microsoft.com/office/officeart/2005/8/layout/radial3"/>
    <dgm:cxn modelId="{67F04FA1-B601-4CBC-9342-4B76026632CC}" srcId="{C3C38017-B193-4E8A-B0CD-06A3207341BF}" destId="{997F026C-EE66-48C4-B3FB-AD2AD4063EAB}" srcOrd="3" destOrd="0" parTransId="{BE8C3E65-CDDA-4D07-B8E8-5FB6537DE7C8}" sibTransId="{70DB95D4-0C1D-454E-87B9-0D4805295FE8}"/>
    <dgm:cxn modelId="{0D15E1A2-B36D-4253-A8E0-781BB224D7CB}" srcId="{C3C38017-B193-4E8A-B0CD-06A3207341BF}" destId="{594C1151-B914-43E0-8677-1379B8FF2D35}" srcOrd="1" destOrd="0" parTransId="{3398896D-C764-4133-BA65-62E2A22E6FA5}" sibTransId="{CE062EDF-3486-400D-8875-2F9FA6958036}"/>
    <dgm:cxn modelId="{B0302AAD-0561-43E0-A9EE-3C68FE8399A8}" srcId="{C932135C-3223-4E83-8C50-9A84C7AA8760}" destId="{C3C38017-B193-4E8A-B0CD-06A3207341BF}" srcOrd="0" destOrd="0" parTransId="{240F81E4-BCAA-48D9-982F-C69F9F146BC8}" sibTransId="{E232706B-3F13-429B-B9E6-C6929839B680}"/>
    <dgm:cxn modelId="{2DE933B3-AB43-41E1-AD53-9672D518C186}" srcId="{C3C38017-B193-4E8A-B0CD-06A3207341BF}" destId="{CB280861-E9E3-4D69-8F1C-F07CE22B4040}" srcOrd="0" destOrd="0" parTransId="{7C505BCA-5B1F-4038-99AF-BECD14701B8A}" sibTransId="{AFF3BA22-3BCA-4D77-8C37-72E27EC394F9}"/>
    <dgm:cxn modelId="{0D4D03F0-4308-4AAC-8205-4009D3C557E9}" srcId="{C3C38017-B193-4E8A-B0CD-06A3207341BF}" destId="{44BC4AB1-C588-4332-8377-60288B1E8EA8}" srcOrd="2" destOrd="0" parTransId="{5BD58FF5-18C6-44C6-9C89-B20269E42C55}" sibTransId="{4938FD96-7CB1-4ADE-9AFC-826C4BAA6A87}"/>
    <dgm:cxn modelId="{204FDBDD-839A-4F0B-8514-A88B07E39137}" type="presParOf" srcId="{D1D612E4-18DF-40DB-9B21-A8380634A26F}" destId="{9EDE6F65-0DAC-4440-9DCF-FC5B0C17015C}" srcOrd="0" destOrd="0" presId="urn:microsoft.com/office/officeart/2005/8/layout/radial3"/>
    <dgm:cxn modelId="{88A4F6FF-524B-4953-AF8D-B021774FACCD}" type="presParOf" srcId="{9EDE6F65-0DAC-4440-9DCF-FC5B0C17015C}" destId="{EC82602A-6A5E-4679-B2A9-549F21D475E1}" srcOrd="0" destOrd="0" presId="urn:microsoft.com/office/officeart/2005/8/layout/radial3"/>
    <dgm:cxn modelId="{752022EB-5EF2-4DD5-AF07-11E62913D9D1}" type="presParOf" srcId="{9EDE6F65-0DAC-4440-9DCF-FC5B0C17015C}" destId="{359A8B4C-3FFD-4E7C-8984-BA5C0CE45873}" srcOrd="1" destOrd="0" presId="urn:microsoft.com/office/officeart/2005/8/layout/radial3"/>
    <dgm:cxn modelId="{CA6ED3E5-D87C-42D0-AE0B-27BD2D7BA9FE}" type="presParOf" srcId="{9EDE6F65-0DAC-4440-9DCF-FC5B0C17015C}" destId="{D287A043-E7FB-4F7B-8503-C33856C6E1B4}" srcOrd="2" destOrd="0" presId="urn:microsoft.com/office/officeart/2005/8/layout/radial3"/>
    <dgm:cxn modelId="{CFFDFAE1-605A-4D4C-B9CC-8A19FB761E2B}" type="presParOf" srcId="{9EDE6F65-0DAC-4440-9DCF-FC5B0C17015C}" destId="{03C45F5B-4A83-422A-8C71-EE0CCEEB58B5}" srcOrd="3" destOrd="0" presId="urn:microsoft.com/office/officeart/2005/8/layout/radial3"/>
    <dgm:cxn modelId="{061943D7-1EB4-45A7-995A-C5DE9B655076}" type="presParOf" srcId="{9EDE6F65-0DAC-4440-9DCF-FC5B0C17015C}" destId="{2124BE66-C490-441B-B9FC-FAEF9C988C5E}"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9A914-FF31-4B1D-9FBD-D08DF2C6691A}" type="doc">
      <dgm:prSet loTypeId="urn:microsoft.com/office/officeart/2005/8/layout/process1" loCatId="process" qsTypeId="urn:microsoft.com/office/officeart/2005/8/quickstyle/simple1" qsCatId="simple" csTypeId="urn:microsoft.com/office/officeart/2005/8/colors/ColorSchemeForSuggestions" csCatId="other"/>
      <dgm:spPr/>
      <dgm:t>
        <a:bodyPr/>
        <a:lstStyle/>
        <a:p>
          <a:endParaRPr lang="en-US"/>
        </a:p>
      </dgm:t>
    </dgm:pt>
    <dgm:pt modelId="{B329C3FC-5657-4726-812F-BEEB0B640C08}">
      <dgm:prSet/>
      <dgm:spPr/>
      <dgm:t>
        <a:bodyPr/>
        <a:lstStyle/>
        <a:p>
          <a:r>
            <a:rPr lang="en-US"/>
            <a:t>…phrase the thoughts in </a:t>
          </a:r>
          <a:r>
            <a:rPr lang="en-US" b="1"/>
            <a:t>the form of a statement</a:t>
          </a:r>
          <a:r>
            <a:rPr lang="en-US"/>
            <a:t>, and avoid “what if’s” and questions. For example, if the thought is “What if I lose my job?” it would be better to phrase it “I will lose my job.”</a:t>
          </a:r>
        </a:p>
      </dgm:t>
    </dgm:pt>
    <dgm:pt modelId="{54E0D327-8498-4BD1-A807-4A77053D167D}" type="parTrans" cxnId="{C1D55D4D-D216-48BF-BBFD-EE3384FAC4A7}">
      <dgm:prSet/>
      <dgm:spPr/>
      <dgm:t>
        <a:bodyPr/>
        <a:lstStyle/>
        <a:p>
          <a:endParaRPr lang="en-US"/>
        </a:p>
      </dgm:t>
    </dgm:pt>
    <dgm:pt modelId="{67B9DA00-A3FB-473F-A1E6-68C5CCF7F93A}" type="sibTrans" cxnId="{C1D55D4D-D216-48BF-BBFD-EE3384FAC4A7}">
      <dgm:prSet/>
      <dgm:spPr/>
      <dgm:t>
        <a:bodyPr/>
        <a:lstStyle/>
        <a:p>
          <a:endParaRPr lang="en-US"/>
        </a:p>
      </dgm:t>
    </dgm:pt>
    <dgm:pt modelId="{5DDF3274-1AEC-46B2-ABB7-263935F2B86E}">
      <dgm:prSet/>
      <dgm:spPr/>
      <dgm:t>
        <a:bodyPr/>
        <a:lstStyle/>
        <a:p>
          <a:r>
            <a:rPr lang="en-US"/>
            <a:t>…</a:t>
          </a:r>
          <a:r>
            <a:rPr lang="en-US" b="1"/>
            <a:t>be specific </a:t>
          </a:r>
          <a:r>
            <a:rPr lang="en-US"/>
            <a:t>about the fear. It is better to break more general thoughts up into more manageable pieces. If the thought is “I feel like something bad is going to happen,” make a list of the specific things that you worry might happen. Write down the first ANTs that come into your head. You might use the “</a:t>
          </a:r>
          <a:r>
            <a:rPr lang="en-US" u="sng"/>
            <a:t>Thought Cascade</a:t>
          </a:r>
          <a:r>
            <a:rPr lang="en-US"/>
            <a:t>” approach to learn more about what is scary to you.</a:t>
          </a:r>
        </a:p>
      </dgm:t>
    </dgm:pt>
    <dgm:pt modelId="{DFF05B7B-52AC-4839-98CC-49BB2BB05620}" type="parTrans" cxnId="{B0EE98FC-99E1-47A9-9E5B-68116011DD56}">
      <dgm:prSet/>
      <dgm:spPr/>
      <dgm:t>
        <a:bodyPr/>
        <a:lstStyle/>
        <a:p>
          <a:endParaRPr lang="en-US"/>
        </a:p>
      </dgm:t>
    </dgm:pt>
    <dgm:pt modelId="{261473D9-0960-4B31-8EF7-EF34602BB991}" type="sibTrans" cxnId="{B0EE98FC-99E1-47A9-9E5B-68116011DD56}">
      <dgm:prSet/>
      <dgm:spPr/>
      <dgm:t>
        <a:bodyPr/>
        <a:lstStyle/>
        <a:p>
          <a:endParaRPr lang="en-US"/>
        </a:p>
      </dgm:t>
    </dgm:pt>
    <dgm:pt modelId="{8A7E5602-8981-4E85-972E-3B190775201B}">
      <dgm:prSet/>
      <dgm:spPr/>
      <dgm:t>
        <a:bodyPr/>
        <a:lstStyle/>
        <a:p>
          <a:r>
            <a:rPr lang="en-US"/>
            <a:t>…</a:t>
          </a:r>
          <a:r>
            <a:rPr lang="en-US" b="1"/>
            <a:t>notice the thoughts that seem to come up often </a:t>
          </a:r>
          <a:r>
            <a:rPr lang="en-US"/>
            <a:t>or are more impairing than others. You may want to begin with these when you start working on the thoughts.</a:t>
          </a:r>
        </a:p>
      </dgm:t>
    </dgm:pt>
    <dgm:pt modelId="{F1799DA7-0137-4278-B4D8-D69F891D3ED1}" type="parTrans" cxnId="{EF434F4C-5DB6-4CED-93FC-A313BA035939}">
      <dgm:prSet/>
      <dgm:spPr/>
      <dgm:t>
        <a:bodyPr/>
        <a:lstStyle/>
        <a:p>
          <a:endParaRPr lang="en-US"/>
        </a:p>
      </dgm:t>
    </dgm:pt>
    <dgm:pt modelId="{CECF5F75-1B35-4668-A5A8-8AEF16915A13}" type="sibTrans" cxnId="{EF434F4C-5DB6-4CED-93FC-A313BA035939}">
      <dgm:prSet/>
      <dgm:spPr/>
      <dgm:t>
        <a:bodyPr/>
        <a:lstStyle/>
        <a:p>
          <a:endParaRPr lang="en-US"/>
        </a:p>
      </dgm:t>
    </dgm:pt>
    <dgm:pt modelId="{DCC9D34A-E161-40EB-88C2-0AE334EB349A}" type="pres">
      <dgm:prSet presAssocID="{7CA9A914-FF31-4B1D-9FBD-D08DF2C6691A}" presName="Name0" presStyleCnt="0">
        <dgm:presLayoutVars>
          <dgm:dir/>
          <dgm:resizeHandles val="exact"/>
        </dgm:presLayoutVars>
      </dgm:prSet>
      <dgm:spPr/>
    </dgm:pt>
    <dgm:pt modelId="{BE46B9C1-C5D2-4BDE-B6B6-0DDB853BD879}" type="pres">
      <dgm:prSet presAssocID="{B329C3FC-5657-4726-812F-BEEB0B640C08}" presName="node" presStyleLbl="node1" presStyleIdx="0" presStyleCnt="3">
        <dgm:presLayoutVars>
          <dgm:bulletEnabled val="1"/>
        </dgm:presLayoutVars>
      </dgm:prSet>
      <dgm:spPr/>
    </dgm:pt>
    <dgm:pt modelId="{F2C11E8B-C194-4348-8415-3357F666F68D}" type="pres">
      <dgm:prSet presAssocID="{67B9DA00-A3FB-473F-A1E6-68C5CCF7F93A}" presName="sibTrans" presStyleLbl="sibTrans2D1" presStyleIdx="0" presStyleCnt="2"/>
      <dgm:spPr/>
    </dgm:pt>
    <dgm:pt modelId="{14C0208F-59BE-4E33-922C-28768E1399C3}" type="pres">
      <dgm:prSet presAssocID="{67B9DA00-A3FB-473F-A1E6-68C5CCF7F93A}" presName="connectorText" presStyleLbl="sibTrans2D1" presStyleIdx="0" presStyleCnt="2"/>
      <dgm:spPr/>
    </dgm:pt>
    <dgm:pt modelId="{46131835-CA38-4FCD-9B40-AFC15C651CE8}" type="pres">
      <dgm:prSet presAssocID="{5DDF3274-1AEC-46B2-ABB7-263935F2B86E}" presName="node" presStyleLbl="node1" presStyleIdx="1" presStyleCnt="3">
        <dgm:presLayoutVars>
          <dgm:bulletEnabled val="1"/>
        </dgm:presLayoutVars>
      </dgm:prSet>
      <dgm:spPr/>
    </dgm:pt>
    <dgm:pt modelId="{D7A9EA2F-C9B7-4FA3-BBB0-F2BA16BE0986}" type="pres">
      <dgm:prSet presAssocID="{261473D9-0960-4B31-8EF7-EF34602BB991}" presName="sibTrans" presStyleLbl="sibTrans2D1" presStyleIdx="1" presStyleCnt="2"/>
      <dgm:spPr/>
    </dgm:pt>
    <dgm:pt modelId="{2903E323-93EF-4598-B04C-0D60F5B2ABC2}" type="pres">
      <dgm:prSet presAssocID="{261473D9-0960-4B31-8EF7-EF34602BB991}" presName="connectorText" presStyleLbl="sibTrans2D1" presStyleIdx="1" presStyleCnt="2"/>
      <dgm:spPr/>
    </dgm:pt>
    <dgm:pt modelId="{E7CB3DF4-B68E-4493-9C60-664546C0E185}" type="pres">
      <dgm:prSet presAssocID="{8A7E5602-8981-4E85-972E-3B190775201B}" presName="node" presStyleLbl="node1" presStyleIdx="2" presStyleCnt="3">
        <dgm:presLayoutVars>
          <dgm:bulletEnabled val="1"/>
        </dgm:presLayoutVars>
      </dgm:prSet>
      <dgm:spPr/>
    </dgm:pt>
  </dgm:ptLst>
  <dgm:cxnLst>
    <dgm:cxn modelId="{A7B2D71B-1204-4578-8AC5-674AE95BBFD8}" type="presOf" srcId="{67B9DA00-A3FB-473F-A1E6-68C5CCF7F93A}" destId="{14C0208F-59BE-4E33-922C-28768E1399C3}" srcOrd="1" destOrd="0" presId="urn:microsoft.com/office/officeart/2005/8/layout/process1"/>
    <dgm:cxn modelId="{FD94C523-E3D4-43D6-B853-F88F2F278A97}" type="presOf" srcId="{261473D9-0960-4B31-8EF7-EF34602BB991}" destId="{2903E323-93EF-4598-B04C-0D60F5B2ABC2}" srcOrd="1" destOrd="0" presId="urn:microsoft.com/office/officeart/2005/8/layout/process1"/>
    <dgm:cxn modelId="{10E47246-633F-4DF7-B917-231384023B04}" type="presOf" srcId="{B329C3FC-5657-4726-812F-BEEB0B640C08}" destId="{BE46B9C1-C5D2-4BDE-B6B6-0DDB853BD879}" srcOrd="0" destOrd="0" presId="urn:microsoft.com/office/officeart/2005/8/layout/process1"/>
    <dgm:cxn modelId="{EF434F4C-5DB6-4CED-93FC-A313BA035939}" srcId="{7CA9A914-FF31-4B1D-9FBD-D08DF2C6691A}" destId="{8A7E5602-8981-4E85-972E-3B190775201B}" srcOrd="2" destOrd="0" parTransId="{F1799DA7-0137-4278-B4D8-D69F891D3ED1}" sibTransId="{CECF5F75-1B35-4668-A5A8-8AEF16915A13}"/>
    <dgm:cxn modelId="{C1D55D4D-D216-48BF-BBFD-EE3384FAC4A7}" srcId="{7CA9A914-FF31-4B1D-9FBD-D08DF2C6691A}" destId="{B329C3FC-5657-4726-812F-BEEB0B640C08}" srcOrd="0" destOrd="0" parTransId="{54E0D327-8498-4BD1-A807-4A77053D167D}" sibTransId="{67B9DA00-A3FB-473F-A1E6-68C5CCF7F93A}"/>
    <dgm:cxn modelId="{98D2A64E-6802-471C-99D2-53E3538AF0C6}" type="presOf" srcId="{261473D9-0960-4B31-8EF7-EF34602BB991}" destId="{D7A9EA2F-C9B7-4FA3-BBB0-F2BA16BE0986}" srcOrd="0" destOrd="0" presId="urn:microsoft.com/office/officeart/2005/8/layout/process1"/>
    <dgm:cxn modelId="{48560171-57D9-45E0-B1C0-1DEA2894BDB5}" type="presOf" srcId="{8A7E5602-8981-4E85-972E-3B190775201B}" destId="{E7CB3DF4-B68E-4493-9C60-664546C0E185}" srcOrd="0" destOrd="0" presId="urn:microsoft.com/office/officeart/2005/8/layout/process1"/>
    <dgm:cxn modelId="{5F5DA17C-7CA3-4FEE-A8DA-30F3F706A445}" type="presOf" srcId="{7CA9A914-FF31-4B1D-9FBD-D08DF2C6691A}" destId="{DCC9D34A-E161-40EB-88C2-0AE334EB349A}" srcOrd="0" destOrd="0" presId="urn:microsoft.com/office/officeart/2005/8/layout/process1"/>
    <dgm:cxn modelId="{89871BB2-51D4-43E1-9151-85B32EDDEAE2}" type="presOf" srcId="{5DDF3274-1AEC-46B2-ABB7-263935F2B86E}" destId="{46131835-CA38-4FCD-9B40-AFC15C651CE8}" srcOrd="0" destOrd="0" presId="urn:microsoft.com/office/officeart/2005/8/layout/process1"/>
    <dgm:cxn modelId="{06419ECE-26D6-45D7-89D2-6BD30F19A316}" type="presOf" srcId="{67B9DA00-A3FB-473F-A1E6-68C5CCF7F93A}" destId="{F2C11E8B-C194-4348-8415-3357F666F68D}" srcOrd="0" destOrd="0" presId="urn:microsoft.com/office/officeart/2005/8/layout/process1"/>
    <dgm:cxn modelId="{B0EE98FC-99E1-47A9-9E5B-68116011DD56}" srcId="{7CA9A914-FF31-4B1D-9FBD-D08DF2C6691A}" destId="{5DDF3274-1AEC-46B2-ABB7-263935F2B86E}" srcOrd="1" destOrd="0" parTransId="{DFF05B7B-52AC-4839-98CC-49BB2BB05620}" sibTransId="{261473D9-0960-4B31-8EF7-EF34602BB991}"/>
    <dgm:cxn modelId="{35BEFC48-F285-4759-AC1D-6DA0DF023487}" type="presParOf" srcId="{DCC9D34A-E161-40EB-88C2-0AE334EB349A}" destId="{BE46B9C1-C5D2-4BDE-B6B6-0DDB853BD879}" srcOrd="0" destOrd="0" presId="urn:microsoft.com/office/officeart/2005/8/layout/process1"/>
    <dgm:cxn modelId="{1A428DE8-3924-45FB-96DB-E06289094C7F}" type="presParOf" srcId="{DCC9D34A-E161-40EB-88C2-0AE334EB349A}" destId="{F2C11E8B-C194-4348-8415-3357F666F68D}" srcOrd="1" destOrd="0" presId="urn:microsoft.com/office/officeart/2005/8/layout/process1"/>
    <dgm:cxn modelId="{712CE07C-CD94-49D1-BAA1-8DD910420346}" type="presParOf" srcId="{F2C11E8B-C194-4348-8415-3357F666F68D}" destId="{14C0208F-59BE-4E33-922C-28768E1399C3}" srcOrd="0" destOrd="0" presId="urn:microsoft.com/office/officeart/2005/8/layout/process1"/>
    <dgm:cxn modelId="{F180F655-A10B-4889-8CA6-DD2DA1092980}" type="presParOf" srcId="{DCC9D34A-E161-40EB-88C2-0AE334EB349A}" destId="{46131835-CA38-4FCD-9B40-AFC15C651CE8}" srcOrd="2" destOrd="0" presId="urn:microsoft.com/office/officeart/2005/8/layout/process1"/>
    <dgm:cxn modelId="{62AAB21A-428B-4D91-9990-674FFEF37874}" type="presParOf" srcId="{DCC9D34A-E161-40EB-88C2-0AE334EB349A}" destId="{D7A9EA2F-C9B7-4FA3-BBB0-F2BA16BE0986}" srcOrd="3" destOrd="0" presId="urn:microsoft.com/office/officeart/2005/8/layout/process1"/>
    <dgm:cxn modelId="{BE9AD0E2-939F-4125-A0D2-3DFFA03AE550}" type="presParOf" srcId="{D7A9EA2F-C9B7-4FA3-BBB0-F2BA16BE0986}" destId="{2903E323-93EF-4598-B04C-0D60F5B2ABC2}" srcOrd="0" destOrd="0" presId="urn:microsoft.com/office/officeart/2005/8/layout/process1"/>
    <dgm:cxn modelId="{9762E15E-F43A-4F2D-91C5-F124D30613B2}" type="presParOf" srcId="{DCC9D34A-E161-40EB-88C2-0AE334EB349A}" destId="{E7CB3DF4-B68E-4493-9C60-664546C0E18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2602A-6A5E-4679-B2A9-549F21D475E1}">
      <dsp:nvSpPr>
        <dsp:cNvPr id="0" name=""/>
        <dsp:cNvSpPr/>
      </dsp:nvSpPr>
      <dsp:spPr>
        <a:xfrm>
          <a:off x="2349524" y="1103770"/>
          <a:ext cx="1792321" cy="1619235"/>
        </a:xfrm>
        <a:prstGeom prst="ellipse">
          <a:avLst/>
        </a:prstGeom>
        <a:gradFill rotWithShape="0">
          <a:gsLst>
            <a:gs pos="0">
              <a:srgbClr val="F8B323">
                <a:alpha val="50000"/>
                <a:hueOff val="0"/>
                <a:satOff val="0"/>
                <a:lumOff val="0"/>
                <a:alphaOff val="0"/>
                <a:tint val="94000"/>
                <a:satMod val="103000"/>
                <a:lumMod val="102000"/>
              </a:srgbClr>
            </a:gs>
            <a:gs pos="50000">
              <a:srgbClr val="F8B323">
                <a:alpha val="50000"/>
                <a:hueOff val="0"/>
                <a:satOff val="0"/>
                <a:lumOff val="0"/>
                <a:alphaOff val="0"/>
                <a:shade val="100000"/>
                <a:satMod val="110000"/>
                <a:lumMod val="100000"/>
              </a:srgbClr>
            </a:gs>
            <a:gs pos="100000">
              <a:srgbClr val="F8B323">
                <a:alpha val="50000"/>
                <a:hueOff val="0"/>
                <a:satOff val="0"/>
                <a:lumOff val="0"/>
                <a:alphaOff val="0"/>
                <a:shade val="78000"/>
                <a:satMod val="120000"/>
                <a:lumMod val="99000"/>
              </a:srgb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US" sz="4300" kern="1200" dirty="0">
              <a:solidFill>
                <a:sysClr val="windowText" lastClr="000000"/>
              </a:solidFill>
              <a:latin typeface="Gill Sans MT" panose="020B0502020104020203"/>
              <a:ea typeface="+mn-ea"/>
              <a:cs typeface="+mn-cs"/>
            </a:rPr>
            <a:t>Brain</a:t>
          </a:r>
        </a:p>
      </dsp:txBody>
      <dsp:txXfrm>
        <a:off x="2612003" y="1340901"/>
        <a:ext cx="1267363" cy="1144973"/>
      </dsp:txXfrm>
    </dsp:sp>
    <dsp:sp modelId="{359A8B4C-3FFD-4E7C-8984-BA5C0CE45873}">
      <dsp:nvSpPr>
        <dsp:cNvPr id="0" name=""/>
        <dsp:cNvSpPr/>
      </dsp:nvSpPr>
      <dsp:spPr>
        <a:xfrm>
          <a:off x="3388545" y="810234"/>
          <a:ext cx="843334" cy="843334"/>
        </a:xfrm>
        <a:prstGeom prst="ellipse">
          <a:avLst/>
        </a:prstGeom>
        <a:gradFill rotWithShape="0">
          <a:gsLst>
            <a:gs pos="0">
              <a:srgbClr val="F8B323">
                <a:alpha val="50000"/>
                <a:hueOff val="0"/>
                <a:satOff val="0"/>
                <a:lumOff val="0"/>
                <a:alphaOff val="0"/>
                <a:tint val="94000"/>
                <a:satMod val="103000"/>
                <a:lumMod val="102000"/>
              </a:srgbClr>
            </a:gs>
            <a:gs pos="50000">
              <a:srgbClr val="F8B323">
                <a:alpha val="50000"/>
                <a:hueOff val="0"/>
                <a:satOff val="0"/>
                <a:lumOff val="0"/>
                <a:alphaOff val="0"/>
                <a:shade val="100000"/>
                <a:satMod val="110000"/>
                <a:lumMod val="100000"/>
              </a:srgbClr>
            </a:gs>
            <a:gs pos="100000">
              <a:srgbClr val="F8B323">
                <a:alpha val="50000"/>
                <a:hueOff val="0"/>
                <a:satOff val="0"/>
                <a:lumOff val="0"/>
                <a:alphaOff val="0"/>
                <a:shade val="78000"/>
                <a:satMod val="120000"/>
                <a:lumMod val="99000"/>
              </a:srgb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solidFill>
              <a:latin typeface="Gill Sans MT" panose="020B0502020104020203"/>
              <a:ea typeface="+mn-ea"/>
              <a:cs typeface="+mn-cs"/>
            </a:rPr>
            <a:t>Thought</a:t>
          </a:r>
        </a:p>
      </dsp:txBody>
      <dsp:txXfrm>
        <a:off x="3512048" y="933737"/>
        <a:ext cx="596328" cy="596328"/>
      </dsp:txXfrm>
    </dsp:sp>
    <dsp:sp modelId="{D287A043-E7FB-4F7B-8503-C33856C6E1B4}">
      <dsp:nvSpPr>
        <dsp:cNvPr id="0" name=""/>
        <dsp:cNvSpPr/>
      </dsp:nvSpPr>
      <dsp:spPr>
        <a:xfrm>
          <a:off x="3611964" y="1989703"/>
          <a:ext cx="843334" cy="843334"/>
        </a:xfrm>
        <a:prstGeom prst="ellipse">
          <a:avLst/>
        </a:prstGeom>
        <a:gradFill rotWithShape="0">
          <a:gsLst>
            <a:gs pos="0">
              <a:srgbClr val="F8B323">
                <a:alpha val="50000"/>
                <a:hueOff val="0"/>
                <a:satOff val="0"/>
                <a:lumOff val="0"/>
                <a:alphaOff val="0"/>
                <a:tint val="94000"/>
                <a:satMod val="103000"/>
                <a:lumMod val="102000"/>
              </a:srgbClr>
            </a:gs>
            <a:gs pos="50000">
              <a:srgbClr val="F8B323">
                <a:alpha val="50000"/>
                <a:hueOff val="0"/>
                <a:satOff val="0"/>
                <a:lumOff val="0"/>
                <a:alphaOff val="0"/>
                <a:shade val="100000"/>
                <a:satMod val="110000"/>
                <a:lumMod val="100000"/>
              </a:srgbClr>
            </a:gs>
            <a:gs pos="100000">
              <a:srgbClr val="F8B323">
                <a:alpha val="50000"/>
                <a:hueOff val="0"/>
                <a:satOff val="0"/>
                <a:lumOff val="0"/>
                <a:alphaOff val="0"/>
                <a:shade val="78000"/>
                <a:satMod val="120000"/>
                <a:lumMod val="99000"/>
              </a:srgb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solidFill>
              <a:latin typeface="Gill Sans MT" panose="020B0502020104020203"/>
              <a:ea typeface="+mn-ea"/>
              <a:cs typeface="+mn-cs"/>
            </a:rPr>
            <a:t>Physical and Self-Talk </a:t>
          </a:r>
        </a:p>
      </dsp:txBody>
      <dsp:txXfrm>
        <a:off x="3735467" y="2113206"/>
        <a:ext cx="596328" cy="596328"/>
      </dsp:txXfrm>
    </dsp:sp>
    <dsp:sp modelId="{03C45F5B-4A83-422A-8C71-EE0CCEEB58B5}">
      <dsp:nvSpPr>
        <dsp:cNvPr id="0" name=""/>
        <dsp:cNvSpPr/>
      </dsp:nvSpPr>
      <dsp:spPr>
        <a:xfrm>
          <a:off x="2282180" y="1989703"/>
          <a:ext cx="843334" cy="843334"/>
        </a:xfrm>
        <a:prstGeom prst="ellipse">
          <a:avLst/>
        </a:prstGeom>
        <a:gradFill rotWithShape="0">
          <a:gsLst>
            <a:gs pos="0">
              <a:srgbClr val="F8B323">
                <a:alpha val="50000"/>
                <a:hueOff val="0"/>
                <a:satOff val="0"/>
                <a:lumOff val="0"/>
                <a:alphaOff val="0"/>
                <a:tint val="94000"/>
                <a:satMod val="103000"/>
                <a:lumMod val="102000"/>
              </a:srgbClr>
            </a:gs>
            <a:gs pos="50000">
              <a:srgbClr val="F8B323">
                <a:alpha val="50000"/>
                <a:hueOff val="0"/>
                <a:satOff val="0"/>
                <a:lumOff val="0"/>
                <a:alphaOff val="0"/>
                <a:shade val="100000"/>
                <a:satMod val="110000"/>
                <a:lumMod val="100000"/>
              </a:srgbClr>
            </a:gs>
            <a:gs pos="100000">
              <a:srgbClr val="F8B323">
                <a:alpha val="50000"/>
                <a:hueOff val="0"/>
                <a:satOff val="0"/>
                <a:lumOff val="0"/>
                <a:alphaOff val="0"/>
                <a:shade val="78000"/>
                <a:satMod val="120000"/>
                <a:lumMod val="99000"/>
              </a:srgb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solidFill>
              <a:latin typeface="Gill Sans MT" panose="020B0502020104020203"/>
              <a:ea typeface="+mn-ea"/>
              <a:cs typeface="+mn-cs"/>
            </a:rPr>
            <a:t>Feeling</a:t>
          </a:r>
        </a:p>
      </dsp:txBody>
      <dsp:txXfrm>
        <a:off x="2405683" y="2113206"/>
        <a:ext cx="596328" cy="596328"/>
      </dsp:txXfrm>
    </dsp:sp>
    <dsp:sp modelId="{2124BE66-C490-441B-B9FC-FAEF9C988C5E}">
      <dsp:nvSpPr>
        <dsp:cNvPr id="0" name=""/>
        <dsp:cNvSpPr/>
      </dsp:nvSpPr>
      <dsp:spPr>
        <a:xfrm>
          <a:off x="2209299" y="744881"/>
          <a:ext cx="843334" cy="843334"/>
        </a:xfrm>
        <a:prstGeom prst="ellipse">
          <a:avLst/>
        </a:prstGeom>
        <a:gradFill rotWithShape="0">
          <a:gsLst>
            <a:gs pos="0">
              <a:srgbClr val="F8B323">
                <a:alpha val="50000"/>
                <a:hueOff val="0"/>
                <a:satOff val="0"/>
                <a:lumOff val="0"/>
                <a:alphaOff val="0"/>
                <a:tint val="94000"/>
                <a:satMod val="103000"/>
                <a:lumMod val="102000"/>
              </a:srgbClr>
            </a:gs>
            <a:gs pos="50000">
              <a:srgbClr val="F8B323">
                <a:alpha val="50000"/>
                <a:hueOff val="0"/>
                <a:satOff val="0"/>
                <a:lumOff val="0"/>
                <a:alphaOff val="0"/>
                <a:shade val="100000"/>
                <a:satMod val="110000"/>
                <a:lumMod val="100000"/>
              </a:srgbClr>
            </a:gs>
            <a:gs pos="100000">
              <a:srgbClr val="F8B323">
                <a:alpha val="50000"/>
                <a:hueOff val="0"/>
                <a:satOff val="0"/>
                <a:lumOff val="0"/>
                <a:alphaOff val="0"/>
                <a:shade val="78000"/>
                <a:satMod val="120000"/>
                <a:lumMod val="99000"/>
              </a:srgb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solidFill>
              <a:latin typeface="Gill Sans MT" panose="020B0502020104020203"/>
              <a:ea typeface="+mn-ea"/>
              <a:cs typeface="+mn-cs"/>
            </a:rPr>
            <a:t>Behavior</a:t>
          </a:r>
        </a:p>
      </dsp:txBody>
      <dsp:txXfrm>
        <a:off x="2332802" y="868384"/>
        <a:ext cx="596328" cy="596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6B9C1-C5D2-4BDE-B6B6-0DDB853BD879}">
      <dsp:nvSpPr>
        <dsp:cNvPr id="0" name=""/>
        <dsp:cNvSpPr/>
      </dsp:nvSpPr>
      <dsp:spPr>
        <a:xfrm>
          <a:off x="7835" y="305507"/>
          <a:ext cx="2342033" cy="316723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…phrase the thoughts in </a:t>
          </a:r>
          <a:r>
            <a:rPr lang="en-US" sz="1300" b="1" kern="1200"/>
            <a:t>the form of a statement</a:t>
          </a:r>
          <a:r>
            <a:rPr lang="en-US" sz="1300" kern="1200"/>
            <a:t>, and avoid “what if’s” and questions. For example, if the thought is “What if I lose my job?” it would be better to phrase it “I will lose my job.”</a:t>
          </a:r>
        </a:p>
      </dsp:txBody>
      <dsp:txXfrm>
        <a:off x="76431" y="374103"/>
        <a:ext cx="2204841" cy="3030042"/>
      </dsp:txXfrm>
    </dsp:sp>
    <dsp:sp modelId="{F2C11E8B-C194-4348-8415-3357F666F68D}">
      <dsp:nvSpPr>
        <dsp:cNvPr id="0" name=""/>
        <dsp:cNvSpPr/>
      </dsp:nvSpPr>
      <dsp:spPr>
        <a:xfrm>
          <a:off x="2584072" y="1598712"/>
          <a:ext cx="496511" cy="5808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584072" y="1714877"/>
        <a:ext cx="347558" cy="348494"/>
      </dsp:txXfrm>
    </dsp:sp>
    <dsp:sp modelId="{46131835-CA38-4FCD-9B40-AFC15C651CE8}">
      <dsp:nvSpPr>
        <dsp:cNvPr id="0" name=""/>
        <dsp:cNvSpPr/>
      </dsp:nvSpPr>
      <dsp:spPr>
        <a:xfrm>
          <a:off x="3286683" y="305507"/>
          <a:ext cx="2342033" cy="316723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t>
          </a:r>
          <a:r>
            <a:rPr lang="en-US" sz="1300" b="1" kern="1200"/>
            <a:t>be specific </a:t>
          </a:r>
          <a:r>
            <a:rPr lang="en-US" sz="1300" kern="1200"/>
            <a:t>about the fear. It is better to break more general thoughts up into more manageable pieces. If the thought is “I feel like something bad is going to happen,” make a list of the specific things that you worry might happen. Write down the first ANTs that come into your head. You might use the “</a:t>
          </a:r>
          <a:r>
            <a:rPr lang="en-US" sz="1300" u="sng" kern="1200"/>
            <a:t>Thought Cascade</a:t>
          </a:r>
          <a:r>
            <a:rPr lang="en-US" sz="1300" kern="1200"/>
            <a:t>” approach to learn more about what is scary to you.</a:t>
          </a:r>
        </a:p>
      </dsp:txBody>
      <dsp:txXfrm>
        <a:off x="3355279" y="374103"/>
        <a:ext cx="2204841" cy="3030042"/>
      </dsp:txXfrm>
    </dsp:sp>
    <dsp:sp modelId="{D7A9EA2F-C9B7-4FA3-BBB0-F2BA16BE0986}">
      <dsp:nvSpPr>
        <dsp:cNvPr id="0" name=""/>
        <dsp:cNvSpPr/>
      </dsp:nvSpPr>
      <dsp:spPr>
        <a:xfrm>
          <a:off x="5862920" y="1598712"/>
          <a:ext cx="496511" cy="5808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862920" y="1714877"/>
        <a:ext cx="347558" cy="348494"/>
      </dsp:txXfrm>
    </dsp:sp>
    <dsp:sp modelId="{E7CB3DF4-B68E-4493-9C60-664546C0E185}">
      <dsp:nvSpPr>
        <dsp:cNvPr id="0" name=""/>
        <dsp:cNvSpPr/>
      </dsp:nvSpPr>
      <dsp:spPr>
        <a:xfrm>
          <a:off x="6565530" y="305507"/>
          <a:ext cx="2342033" cy="316723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t>
          </a:r>
          <a:r>
            <a:rPr lang="en-US" sz="1300" b="1" kern="1200"/>
            <a:t>notice the thoughts that seem to come up often </a:t>
          </a:r>
          <a:r>
            <a:rPr lang="en-US" sz="1300" kern="1200"/>
            <a:t>or are more impairing than others. You may want to begin with these when you start working on the thoughts.</a:t>
          </a:r>
        </a:p>
      </dsp:txBody>
      <dsp:txXfrm>
        <a:off x="6634126" y="374103"/>
        <a:ext cx="2204841" cy="303004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F6A0D-056E-4B49-ADCD-B7A4230B379C}" type="datetimeFigureOut">
              <a:rPr lang="en-US" smtClean="0"/>
              <a:t>7/21/2021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96ACC-3B9B-4A8F-B17C-76F6BCD6403B}" type="slidenum">
              <a:rPr lang="en-US" smtClean="0"/>
              <a:t>‹#›</a:t>
            </a:fld>
            <a:endParaRPr lang="en-US"/>
          </a:p>
        </p:txBody>
      </p:sp>
    </p:spTree>
    <p:extLst>
      <p:ext uri="{BB962C8B-B14F-4D97-AF65-F5344CB8AC3E}">
        <p14:creationId xmlns:p14="http://schemas.microsoft.com/office/powerpoint/2010/main" val="789977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2706492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pPr/>
              <a:t>7/21/2021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411938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pPr/>
              <a:t>7/21/2021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163BF2-05CE-4440-83BB-ED7554161BA6}"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68582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pPr/>
              <a:t>7/21/2021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4163736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pPr/>
              <a:t>7/21/2021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163BF2-05CE-4440-83BB-ED7554161BA6}"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62429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pPr/>
              <a:t>7/21/2021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1259511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740778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3722968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pPr/>
              <a:t>7/21/2021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3405840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pPr/>
              <a:t>7/21/2021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3154861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pPr/>
              <a:t>7/21/2021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106846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256760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2B67EF-29E0-447D-9372-52175DF65424}" type="datetimeFigureOut">
              <a:rPr lang="en-US" smtClean="0"/>
              <a:pPr/>
              <a:t>7/21/2021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980420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2B67EF-29E0-447D-9372-52175DF65424}" type="datetimeFigureOut">
              <a:rPr lang="en-US" smtClean="0"/>
              <a:pPr/>
              <a:t>7/21/2021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3820193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2B67EF-29E0-447D-9372-52175DF65424}" type="datetimeFigureOut">
              <a:rPr lang="en-US" smtClean="0"/>
              <a:pPr/>
              <a:t>7/21/2021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809149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B67EF-29E0-447D-9372-52175DF65424}" type="datetimeFigureOut">
              <a:rPr lang="en-US" smtClean="0"/>
              <a:pPr/>
              <a:t>7/21/2021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3566772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pPr/>
              <a:t>7/21/2021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2184289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pPr/>
              <a:t>7/21/2021</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2450557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pPr/>
              <a:t>7/21/2021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1179124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pPr/>
              <a:t>7/21/2021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163BF2-05CE-4440-83BB-ED7554161BA6}"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75369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pPr/>
              <a:t>7/21/2021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3041740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pPr/>
              <a:t>7/21/2021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163BF2-05CE-4440-83BB-ED7554161BA6}"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600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2481959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pPr/>
              <a:t>7/21/2021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1271457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pPr/>
              <a:t>7/21/2021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2181045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pPr/>
              <a:t>7/21/2021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2188810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2B67EF-29E0-447D-9372-52175DF6542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40417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2B67EF-29E0-447D-9372-52175DF65424}" type="datetimeFigureOut">
              <a:rPr lang="en-US" smtClean="0"/>
              <a:t>7/21/2021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262665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2B67EF-29E0-447D-9372-52175DF65424}" type="datetimeFigureOut">
              <a:rPr lang="en-US" smtClean="0"/>
              <a:t>7/21/2021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895517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B67EF-29E0-447D-9372-52175DF65424}" type="datetimeFigureOut">
              <a:rPr lang="en-US" smtClean="0"/>
              <a:t>7/21/2021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239381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24446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250352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62B67EF-29E0-447D-9372-52175DF65424}" type="datetimeFigureOut">
              <a:rPr lang="en-US" smtClean="0"/>
              <a:pPr/>
              <a:t>7/21/2021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9163BF2-05CE-4440-83BB-ED7554161BA6}" type="slidenum">
              <a:rPr lang="en-US" smtClean="0"/>
              <a:pPr/>
              <a:t>‹#›</a:t>
            </a:fld>
            <a:endParaRPr lang="en-US"/>
          </a:p>
        </p:txBody>
      </p:sp>
    </p:spTree>
    <p:extLst>
      <p:ext uri="{BB962C8B-B14F-4D97-AF65-F5344CB8AC3E}">
        <p14:creationId xmlns:p14="http://schemas.microsoft.com/office/powerpoint/2010/main" val="31018352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62B67EF-29E0-447D-9372-52175DF65424}" type="datetimeFigureOut">
              <a:rPr lang="en-US" smtClean="0"/>
              <a:pPr/>
              <a:t>7/21/2021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9163BF2-05CE-4440-83BB-ED7554161BA6}" type="slidenum">
              <a:rPr lang="en-US" smtClean="0"/>
              <a:pPr/>
              <a:t>‹#›</a:t>
            </a:fld>
            <a:endParaRPr lang="en-US"/>
          </a:p>
        </p:txBody>
      </p:sp>
    </p:spTree>
    <p:extLst>
      <p:ext uri="{BB962C8B-B14F-4D97-AF65-F5344CB8AC3E}">
        <p14:creationId xmlns:p14="http://schemas.microsoft.com/office/powerpoint/2010/main" val="391748928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carylscounseling@gmail.com" TargetMode="External"/><Relationship Id="rId1" Type="http://schemas.openxmlformats.org/officeDocument/2006/relationships/slideLayout" Target="../slideLayouts/slideLayout1.xml"/><Relationship Id="rId4" Type="http://schemas.openxmlformats.org/officeDocument/2006/relationships/hyperlink" Target="https://www.peoplemattersglobal.com/article/techhr17/leveraging-design-thinking-for-enhancing-employee-engagement-15993"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cute-pictures.blogspot.com/2009/04/our-hearts-feels-love.html"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hyperlink" Target="https://pixabay.com/en/fear-embrace-clouds-sky-hands-772516/" TargetMode="Externa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positivepsychology.com/emotional-intelligence-ted-talk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yanyothernerd.com/2016/08/julys-gratitude-nscc-edition.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courses.lumenlearning.com/boundless-ap/chapter/the-cerebru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2A38-E269-407B-9551-269CEE9061BA}"/>
              </a:ext>
            </a:extLst>
          </p:cNvPr>
          <p:cNvSpPr>
            <a:spLocks noGrp="1"/>
          </p:cNvSpPr>
          <p:nvPr>
            <p:ph type="ctrTitle"/>
          </p:nvPr>
        </p:nvSpPr>
        <p:spPr>
          <a:xfrm>
            <a:off x="1666613" y="4293584"/>
            <a:ext cx="5780014" cy="2267124"/>
          </a:xfrm>
        </p:spPr>
        <p:txBody>
          <a:bodyPr>
            <a:normAutofit/>
          </a:bodyPr>
          <a:lstStyle/>
          <a:p>
            <a:r>
              <a:rPr lang="en-US" sz="2400" dirty="0">
                <a:latin typeface="Arial" panose="020B0604020202020204" pitchFamily="34" charset="0"/>
                <a:cs typeface="Arial" panose="020B0604020202020204" pitchFamily="34" charset="0"/>
              </a:rPr>
              <a:t>Caryl Ann Ward LCMHC, CFLE</a:t>
            </a:r>
            <a:br>
              <a:rPr lang="en-US" sz="2800" dirty="0"/>
            </a:br>
            <a:r>
              <a:rPr lang="en-US" sz="2800" dirty="0">
                <a:hlinkClick r:id="rId2"/>
              </a:rPr>
              <a:t>carylscounseling@gmail.com</a:t>
            </a:r>
            <a:r>
              <a:rPr lang="en-US" sz="2800" dirty="0"/>
              <a:t> </a:t>
            </a:r>
            <a:br>
              <a:rPr lang="en-US" sz="2800" dirty="0"/>
            </a:br>
            <a:r>
              <a:rPr lang="en-US" sz="2800" dirty="0"/>
              <a:t>801.999.0179 cell</a:t>
            </a:r>
            <a:br>
              <a:rPr lang="en-US" sz="2800" dirty="0"/>
            </a:br>
            <a:r>
              <a:rPr lang="en-US" sz="2800" dirty="0"/>
              <a:t>paperbackconnections.com </a:t>
            </a:r>
            <a:endParaRPr lang="en-US" sz="2800" dirty="0">
              <a:solidFill>
                <a:schemeClr val="accent1"/>
              </a:solidFill>
            </a:endParaRPr>
          </a:p>
        </p:txBody>
      </p:sp>
      <p:sp>
        <p:nvSpPr>
          <p:cNvPr id="8" name="TextBox 7">
            <a:extLst>
              <a:ext uri="{FF2B5EF4-FFF2-40B4-BE49-F238E27FC236}">
                <a16:creationId xmlns:a16="http://schemas.microsoft.com/office/drawing/2014/main" id="{9401F28B-58E0-4D4B-A11F-06AE3B93695C}"/>
              </a:ext>
            </a:extLst>
          </p:cNvPr>
          <p:cNvSpPr txBox="1"/>
          <p:nvPr/>
        </p:nvSpPr>
        <p:spPr>
          <a:xfrm>
            <a:off x="1091967" y="981511"/>
            <a:ext cx="10008066" cy="2123658"/>
          </a:xfrm>
          <a:prstGeom prst="rect">
            <a:avLst/>
          </a:prstGeom>
          <a:noFill/>
        </p:spPr>
        <p:txBody>
          <a:bodyPr wrap="square">
            <a:spAutoFit/>
          </a:bodyPr>
          <a:lstStyle/>
          <a:p>
            <a:pPr algn="ctr"/>
            <a:r>
              <a:rPr lang="en-US" sz="4400" dirty="0">
                <a:latin typeface="Bodoni MT Black" panose="02070A03080606020203" pitchFamily="18" charset="0"/>
              </a:rPr>
              <a:t>Thinking Errors 101 Part II</a:t>
            </a:r>
            <a:br>
              <a:rPr lang="en-US" sz="4400" dirty="0">
                <a:latin typeface="Bodoni MT Black" panose="02070A03080606020203" pitchFamily="18" charset="0"/>
              </a:rPr>
            </a:br>
            <a:r>
              <a:rPr lang="en-US" sz="4400" dirty="0">
                <a:solidFill>
                  <a:srgbClr val="3C4043"/>
                </a:solidFill>
                <a:latin typeface="Bodoni MT Black" panose="02070A03080606020203" pitchFamily="18" charset="0"/>
              </a:rPr>
              <a:t>How We</a:t>
            </a:r>
            <a:br>
              <a:rPr lang="en-US" sz="4400" dirty="0">
                <a:solidFill>
                  <a:srgbClr val="3C4043"/>
                </a:solidFill>
                <a:latin typeface="Bodoni MT Black" panose="02070A03080606020203" pitchFamily="18" charset="0"/>
              </a:rPr>
            </a:br>
            <a:r>
              <a:rPr lang="en-US" sz="4400" dirty="0">
                <a:solidFill>
                  <a:srgbClr val="3C4043"/>
                </a:solidFill>
                <a:latin typeface="Bodoni MT Black" panose="02070A03080606020203" pitchFamily="18" charset="0"/>
              </a:rPr>
              <a:t>Think, Feel, and Behave </a:t>
            </a:r>
            <a:endParaRPr lang="en-US" sz="4400" dirty="0"/>
          </a:p>
        </p:txBody>
      </p:sp>
      <p:pic>
        <p:nvPicPr>
          <p:cNvPr id="10" name="Picture 9">
            <a:extLst>
              <a:ext uri="{FF2B5EF4-FFF2-40B4-BE49-F238E27FC236}">
                <a16:creationId xmlns:a16="http://schemas.microsoft.com/office/drawing/2014/main" id="{ACDC047D-5DF9-49CC-8FCD-D7D3E97B9D9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32071" y="3254073"/>
            <a:ext cx="4504189" cy="2533606"/>
          </a:xfrm>
          <a:prstGeom prst="rect">
            <a:avLst/>
          </a:prstGeom>
          <a:ln>
            <a:solidFill>
              <a:schemeClr val="accent6">
                <a:lumMod val="75000"/>
              </a:schemeClr>
            </a:solidFill>
          </a:ln>
        </p:spPr>
      </p:pic>
    </p:spTree>
    <p:extLst>
      <p:ext uri="{BB962C8B-B14F-4D97-AF65-F5344CB8AC3E}">
        <p14:creationId xmlns:p14="http://schemas.microsoft.com/office/powerpoint/2010/main" val="125135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8B4F6-C611-4D35-82AC-8F7515FC6843}"/>
              </a:ext>
            </a:extLst>
          </p:cNvPr>
          <p:cNvSpPr>
            <a:spLocks noGrp="1"/>
          </p:cNvSpPr>
          <p:nvPr>
            <p:ph type="title"/>
          </p:nvPr>
        </p:nvSpPr>
        <p:spPr>
          <a:xfrm>
            <a:off x="1676400" y="683316"/>
            <a:ext cx="10515600" cy="1019058"/>
          </a:xfrm>
        </p:spPr>
        <p:txBody>
          <a:bodyPr>
            <a:normAutofit fontScale="90000"/>
          </a:bodyPr>
          <a:lstStyle/>
          <a:p>
            <a:r>
              <a:rPr lang="en-US" dirty="0"/>
              <a:t>Don’t Let Chemicals Hijack the Brain</a:t>
            </a:r>
            <a:br>
              <a:rPr lang="en-US" dirty="0"/>
            </a:br>
            <a:endParaRPr lang="en-US" dirty="0"/>
          </a:p>
        </p:txBody>
      </p:sp>
      <p:sp>
        <p:nvSpPr>
          <p:cNvPr id="3" name="Content Placeholder 2">
            <a:extLst>
              <a:ext uri="{FF2B5EF4-FFF2-40B4-BE49-F238E27FC236}">
                <a16:creationId xmlns:a16="http://schemas.microsoft.com/office/drawing/2014/main" id="{F5C36352-BD68-4F85-B648-3E8D9D55A461}"/>
              </a:ext>
            </a:extLst>
          </p:cNvPr>
          <p:cNvSpPr>
            <a:spLocks noGrp="1"/>
          </p:cNvSpPr>
          <p:nvPr>
            <p:ph idx="1"/>
          </p:nvPr>
        </p:nvSpPr>
        <p:spPr>
          <a:xfrm>
            <a:off x="704675" y="1518407"/>
            <a:ext cx="10649125" cy="771046"/>
          </a:xfrm>
        </p:spPr>
        <p:txBody>
          <a:bodyPr>
            <a:normAutofit/>
          </a:bodyPr>
          <a:lstStyle/>
          <a:p>
            <a:pPr marL="0" indent="0">
              <a:buNone/>
            </a:pPr>
            <a:r>
              <a:rPr lang="en-US" sz="3600" dirty="0"/>
              <a:t>Two Chemicals- Love or Fear</a:t>
            </a:r>
          </a:p>
        </p:txBody>
      </p:sp>
      <p:pic>
        <p:nvPicPr>
          <p:cNvPr id="5" name="Picture 4">
            <a:extLst>
              <a:ext uri="{FF2B5EF4-FFF2-40B4-BE49-F238E27FC236}">
                <a16:creationId xmlns:a16="http://schemas.microsoft.com/office/drawing/2014/main" id="{2BB2B068-20CE-45CC-84A4-A115AB508A7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4526" y="2402590"/>
            <a:ext cx="5990591" cy="3772094"/>
          </a:xfrm>
          <a:prstGeom prst="rect">
            <a:avLst/>
          </a:prstGeom>
        </p:spPr>
      </p:pic>
      <p:pic>
        <p:nvPicPr>
          <p:cNvPr id="8" name="Picture 7">
            <a:extLst>
              <a:ext uri="{FF2B5EF4-FFF2-40B4-BE49-F238E27FC236}">
                <a16:creationId xmlns:a16="http://schemas.microsoft.com/office/drawing/2014/main" id="{0A7A0069-FACF-44A8-84BB-39CD1CC028E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32729" y="2402590"/>
            <a:ext cx="5474745" cy="3772094"/>
          </a:xfrm>
          <a:prstGeom prst="rect">
            <a:avLst/>
          </a:prstGeom>
        </p:spPr>
      </p:pic>
    </p:spTree>
    <p:extLst>
      <p:ext uri="{BB962C8B-B14F-4D97-AF65-F5344CB8AC3E}">
        <p14:creationId xmlns:p14="http://schemas.microsoft.com/office/powerpoint/2010/main" val="3885219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967" y="87683"/>
            <a:ext cx="9557244" cy="1514614"/>
          </a:xfrm>
        </p:spPr>
        <p:txBody>
          <a:bodyPr>
            <a:normAutofit fontScale="90000"/>
          </a:bodyPr>
          <a:lstStyle/>
          <a:p>
            <a:br>
              <a:rPr lang="en-US" dirty="0"/>
            </a:br>
            <a:r>
              <a:rPr lang="en-US" dirty="0"/>
              <a:t>Hugo </a:t>
            </a:r>
            <a:r>
              <a:rPr lang="en-US" dirty="0" err="1"/>
              <a:t>Lovheim</a:t>
            </a:r>
            <a:r>
              <a:rPr lang="en-US" dirty="0"/>
              <a:t> created- cube of emotion correlated brain chemicals with emotions</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2223225" y="1515649"/>
            <a:ext cx="7547076" cy="4897676"/>
          </a:xfrm>
          <a:prstGeom prst="rect">
            <a:avLst/>
          </a:prstGeom>
        </p:spPr>
      </p:pic>
      <p:sp>
        <p:nvSpPr>
          <p:cNvPr id="5" name="TextBox 4"/>
          <p:cNvSpPr txBox="1"/>
          <p:nvPr/>
        </p:nvSpPr>
        <p:spPr>
          <a:xfrm>
            <a:off x="1089765" y="6162805"/>
            <a:ext cx="9479044" cy="646331"/>
          </a:xfrm>
          <a:prstGeom prst="rect">
            <a:avLst/>
          </a:prstGeom>
          <a:noFill/>
        </p:spPr>
        <p:txBody>
          <a:bodyPr wrap="square" rtlCol="0">
            <a:spAutoFit/>
          </a:bodyPr>
          <a:lstStyle/>
          <a:p>
            <a:r>
              <a:rPr lang="en-US" dirty="0"/>
              <a:t>https://blog.daftmobile.com/short-story-about-the-brain-chemicals-and-how-they-affect-players-d078792139ec</a:t>
            </a:r>
          </a:p>
        </p:txBody>
      </p:sp>
    </p:spTree>
    <p:extLst>
      <p:ext uri="{BB962C8B-B14F-4D97-AF65-F5344CB8AC3E}">
        <p14:creationId xmlns:p14="http://schemas.microsoft.com/office/powerpoint/2010/main" val="174470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210" y="692295"/>
            <a:ext cx="10515600" cy="784167"/>
          </a:xfrm>
        </p:spPr>
        <p:txBody>
          <a:bodyPr/>
          <a:lstStyle/>
          <a:p>
            <a:r>
              <a:rPr lang="en-US" dirty="0"/>
              <a:t>Neurotransmitters </a:t>
            </a:r>
          </a:p>
        </p:txBody>
      </p:sp>
      <p:sp>
        <p:nvSpPr>
          <p:cNvPr id="3" name="Content Placeholder 2"/>
          <p:cNvSpPr>
            <a:spLocks noGrp="1"/>
          </p:cNvSpPr>
          <p:nvPr>
            <p:ph idx="1"/>
          </p:nvPr>
        </p:nvSpPr>
        <p:spPr>
          <a:xfrm>
            <a:off x="1484851" y="1476461"/>
            <a:ext cx="10310070" cy="4689243"/>
          </a:xfrm>
        </p:spPr>
        <p:txBody>
          <a:bodyPr>
            <a:normAutofit/>
          </a:bodyPr>
          <a:lstStyle/>
          <a:p>
            <a:r>
              <a:rPr lang="en-US" sz="2400" dirty="0"/>
              <a:t>These chemicals transmit nerve impulses and act as communicators to the body and brain. They are the runners that race to every organ and cell through emotional chemicals for our desires, memories, intuitions, and dreams. Which gives us a mind and body response. </a:t>
            </a:r>
          </a:p>
          <a:p>
            <a:r>
              <a:rPr lang="en-US" sz="2400" dirty="0"/>
              <a:t>For example fear will activate our Fight or Flight or Freeze mid brain and may produce tears. “Crying literally serves to relieve the stress that is caused a continual chemical emission that eventually leads to illness….(yet) emotions help us survive.” </a:t>
            </a:r>
          </a:p>
          <a:p>
            <a:pPr marL="0" indent="0">
              <a:buNone/>
            </a:pPr>
            <a:r>
              <a:rPr lang="en-US" sz="2400" dirty="0"/>
              <a:t>						(Truman) </a:t>
            </a:r>
            <a:r>
              <a:rPr lang="en-US" sz="2400" i="1" dirty="0"/>
              <a:t>Feelings Buried Alive Never Die </a:t>
            </a:r>
            <a:r>
              <a:rPr lang="en-US" sz="2400" dirty="0"/>
              <a:t>pg. 280</a:t>
            </a:r>
          </a:p>
        </p:txBody>
      </p:sp>
    </p:spTree>
    <p:extLst>
      <p:ext uri="{BB962C8B-B14F-4D97-AF65-F5344CB8AC3E}">
        <p14:creationId xmlns:p14="http://schemas.microsoft.com/office/powerpoint/2010/main" val="370224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343" y="624110"/>
            <a:ext cx="9632269" cy="1280890"/>
          </a:xfrm>
        </p:spPr>
        <p:txBody>
          <a:bodyPr>
            <a:normAutofit fontScale="90000"/>
          </a:bodyPr>
          <a:lstStyle/>
          <a:p>
            <a:r>
              <a:rPr lang="en-US" sz="4000" cap="all" spc="200" dirty="0">
                <a:solidFill>
                  <a:srgbClr val="2A1A00"/>
                </a:solidFill>
                <a:latin typeface="Impact" panose="020B0806030902050204"/>
              </a:rPr>
              <a:t>How is shame a defense mechanism of our Fight Flight or Freeze? </a:t>
            </a:r>
            <a:br>
              <a:rPr lang="en-US" sz="4900" cap="all" spc="200" dirty="0">
                <a:solidFill>
                  <a:srgbClr val="2A1A00"/>
                </a:solidFill>
                <a:latin typeface="Impact" panose="020B0806030902050204"/>
              </a:rPr>
            </a:br>
            <a:endParaRPr lang="en-US" dirty="0"/>
          </a:p>
        </p:txBody>
      </p:sp>
      <p:sp>
        <p:nvSpPr>
          <p:cNvPr id="3" name="Content Placeholder 2"/>
          <p:cNvSpPr>
            <a:spLocks noGrp="1"/>
          </p:cNvSpPr>
          <p:nvPr>
            <p:ph idx="1"/>
          </p:nvPr>
        </p:nvSpPr>
        <p:spPr>
          <a:xfrm>
            <a:off x="1560352" y="1845578"/>
            <a:ext cx="9944260" cy="4622334"/>
          </a:xfrm>
        </p:spPr>
        <p:txBody>
          <a:bodyPr>
            <a:normAutofit/>
          </a:bodyPr>
          <a:lstStyle/>
          <a:p>
            <a:r>
              <a:rPr lang="en-US" sz="2000" dirty="0">
                <a:solidFill>
                  <a:srgbClr val="FF0000"/>
                </a:solidFill>
              </a:rPr>
              <a:t>Defense Mechanism  </a:t>
            </a:r>
            <a:r>
              <a:rPr lang="en-US" sz="2000" dirty="0"/>
              <a:t>FFF</a:t>
            </a:r>
          </a:p>
          <a:p>
            <a:pPr lvl="1"/>
            <a:r>
              <a:rPr lang="en-US" sz="2000" dirty="0"/>
              <a:t>Our fear response brain is the </a:t>
            </a:r>
            <a:r>
              <a:rPr lang="en-US" sz="2000" dirty="0">
                <a:solidFill>
                  <a:srgbClr val="FF0000"/>
                </a:solidFill>
              </a:rPr>
              <a:t>body's automatic</a:t>
            </a:r>
          </a:p>
          <a:p>
            <a:pPr marL="457200" lvl="1" indent="0">
              <a:buNone/>
            </a:pPr>
            <a:r>
              <a:rPr lang="en-US" sz="2000" dirty="0"/>
              <a:t>built-in system designed to protect us from </a:t>
            </a:r>
          </a:p>
          <a:p>
            <a:pPr marL="457200" lvl="1" indent="0">
              <a:buNone/>
            </a:pPr>
            <a:r>
              <a:rPr lang="en-US" sz="2000" dirty="0"/>
              <a:t>threat or danger and even death.</a:t>
            </a:r>
          </a:p>
          <a:p>
            <a:pPr marL="457200" lvl="1" indent="0">
              <a:buNone/>
            </a:pPr>
            <a:endParaRPr lang="en-US" sz="2000" dirty="0"/>
          </a:p>
          <a:p>
            <a:pPr marL="457200" lvl="1" indent="0">
              <a:buNone/>
            </a:pPr>
            <a:endParaRPr lang="en-US" sz="2000" dirty="0"/>
          </a:p>
          <a:p>
            <a:r>
              <a:rPr lang="en-US" sz="2000" dirty="0"/>
              <a:t>85% of men and women interviewed for shame research could recall a school incident of being shamed from their childhood (RS pg. 83)</a:t>
            </a:r>
          </a:p>
          <a:p>
            <a:r>
              <a:rPr lang="en-US" sz="2000" dirty="0"/>
              <a:t>Over 50% of participants experienced shame in their faith history, found resilience in healing through spirituality (RS pg. 82)</a:t>
            </a:r>
          </a:p>
          <a:p>
            <a:pPr marL="3657600" lvl="8" indent="0">
              <a:buNone/>
            </a:pPr>
            <a:endParaRPr lang="en-US" dirty="0"/>
          </a:p>
        </p:txBody>
      </p:sp>
      <p:graphicFrame>
        <p:nvGraphicFramePr>
          <p:cNvPr id="5" name="Diagram 4"/>
          <p:cNvGraphicFramePr/>
          <p:nvPr>
            <p:extLst>
              <p:ext uri="{D42A27DB-BD31-4B8C-83A1-F6EECF244321}">
                <p14:modId xmlns:p14="http://schemas.microsoft.com/office/powerpoint/2010/main" val="2398206424"/>
              </p:ext>
            </p:extLst>
          </p:nvPr>
        </p:nvGraphicFramePr>
        <p:xfrm>
          <a:off x="6491913" y="1027906"/>
          <a:ext cx="4701931" cy="3040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Curved Down 5"/>
          <p:cNvSpPr/>
          <p:nvPr/>
        </p:nvSpPr>
        <p:spPr>
          <a:xfrm>
            <a:off x="9361714" y="1720323"/>
            <a:ext cx="957943" cy="3153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Curved Down 5"/>
          <p:cNvSpPr/>
          <p:nvPr/>
        </p:nvSpPr>
        <p:spPr>
          <a:xfrm rot="10800000">
            <a:off x="9361714" y="3685989"/>
            <a:ext cx="957943" cy="3153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rrow: Curved Down 5"/>
          <p:cNvSpPr/>
          <p:nvPr/>
        </p:nvSpPr>
        <p:spPr>
          <a:xfrm rot="16200000">
            <a:off x="8294715" y="2792376"/>
            <a:ext cx="957943" cy="3153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Arrow: Curved Down 5"/>
          <p:cNvSpPr/>
          <p:nvPr/>
        </p:nvSpPr>
        <p:spPr>
          <a:xfrm rot="5213159">
            <a:off x="10531433" y="2650504"/>
            <a:ext cx="957943" cy="3153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439158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0F2D-45A0-455D-8EEE-18DDF6FF1B45}"/>
              </a:ext>
            </a:extLst>
          </p:cNvPr>
          <p:cNvSpPr>
            <a:spLocks noGrp="1"/>
          </p:cNvSpPr>
          <p:nvPr>
            <p:ph type="title"/>
          </p:nvPr>
        </p:nvSpPr>
        <p:spPr>
          <a:xfrm>
            <a:off x="1828101" y="412265"/>
            <a:ext cx="10515600" cy="920460"/>
          </a:xfrm>
        </p:spPr>
        <p:txBody>
          <a:bodyPr/>
          <a:lstStyle/>
          <a:p>
            <a:r>
              <a:rPr lang="en-US" dirty="0">
                <a:latin typeface="Myriad Pro Light" panose="020B0403030403020204"/>
              </a:rPr>
              <a:t>Defense Mechanism  </a:t>
            </a:r>
          </a:p>
        </p:txBody>
      </p:sp>
      <p:sp>
        <p:nvSpPr>
          <p:cNvPr id="3" name="Content Placeholder 2">
            <a:extLst>
              <a:ext uri="{FF2B5EF4-FFF2-40B4-BE49-F238E27FC236}">
                <a16:creationId xmlns:a16="http://schemas.microsoft.com/office/drawing/2014/main" id="{039E35AA-9BE9-4F94-AE2E-3328C800928F}"/>
              </a:ext>
            </a:extLst>
          </p:cNvPr>
          <p:cNvSpPr>
            <a:spLocks noGrp="1"/>
          </p:cNvSpPr>
          <p:nvPr>
            <p:ph idx="1"/>
          </p:nvPr>
        </p:nvSpPr>
        <p:spPr>
          <a:xfrm>
            <a:off x="739036" y="1478512"/>
            <a:ext cx="10970389" cy="5425473"/>
          </a:xfrm>
        </p:spPr>
        <p:txBody>
          <a:bodyPr>
            <a:normAutofit/>
          </a:bodyPr>
          <a:lstStyle/>
          <a:p>
            <a:pPr lvl="0"/>
            <a:endParaRPr lang="en-US" sz="4000" dirty="0">
              <a:solidFill>
                <a:srgbClr val="000000"/>
              </a:solidFill>
            </a:endParaRPr>
          </a:p>
          <a:p>
            <a:endParaRPr lang="en-US" sz="4000" dirty="0"/>
          </a:p>
        </p:txBody>
      </p:sp>
      <p:sp>
        <p:nvSpPr>
          <p:cNvPr id="4" name="Content Placeholder 2"/>
          <p:cNvSpPr txBox="1">
            <a:spLocks/>
          </p:cNvSpPr>
          <p:nvPr/>
        </p:nvSpPr>
        <p:spPr>
          <a:xfrm>
            <a:off x="1006679" y="1350628"/>
            <a:ext cx="11185321" cy="507522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pP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0">
              <a:spcBef>
                <a:spcPts val="0"/>
              </a:spcBef>
            </a:pPr>
            <a:r>
              <a:rPr lang="en-US" sz="7200" b="1"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Denial</a:t>
            </a:r>
            <a:r>
              <a:rPr lang="en-US" sz="7200" dirty="0">
                <a:latin typeface="Cambria" panose="02040503050406030204" pitchFamily="18" charset="0"/>
                <a:ea typeface="MS Mincho" panose="02020609040205080304" pitchFamily="49" charset="-128"/>
                <a:cs typeface="Times New Roman" panose="02020603050405020304" pitchFamily="18" charset="0"/>
              </a:rPr>
              <a:t> -Individual pretends it didn’t happen and might fool him/herself into thinking it did and then denies it ever 	happened.  </a:t>
            </a:r>
          </a:p>
          <a:p>
            <a:pPr marL="0">
              <a:spcBef>
                <a:spcPts val="0"/>
              </a:spcBef>
            </a:pPr>
            <a:r>
              <a:rPr lang="en-US" sz="7200" b="1"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Shifting Focus</a:t>
            </a:r>
            <a:r>
              <a:rPr lang="en-US" sz="7200"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 </a:t>
            </a:r>
            <a:r>
              <a:rPr lang="en-US" sz="7200" dirty="0">
                <a:latin typeface="Cambria" panose="02040503050406030204" pitchFamily="18" charset="0"/>
                <a:ea typeface="MS Mincho" panose="02020609040205080304" pitchFamily="49" charset="-128"/>
                <a:cs typeface="Times New Roman" panose="02020603050405020304" pitchFamily="18" charset="0"/>
              </a:rPr>
              <a:t>-Individual turn peoples minds and attention onto something else, and distant them from the real 	issue. </a:t>
            </a:r>
          </a:p>
          <a:p>
            <a:pPr marL="0">
              <a:spcBef>
                <a:spcPts val="0"/>
              </a:spcBef>
            </a:pPr>
            <a:r>
              <a:rPr lang="en-US" sz="7200" b="1"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Blaming Others or Victim</a:t>
            </a:r>
            <a:r>
              <a:rPr lang="en-US" sz="7200"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 </a:t>
            </a:r>
            <a:r>
              <a:rPr lang="en-US" sz="7200" dirty="0">
                <a:latin typeface="Cambria" panose="02040503050406030204" pitchFamily="18" charset="0"/>
                <a:ea typeface="MS Mincho" panose="02020609040205080304" pitchFamily="49" charset="-128"/>
                <a:cs typeface="Times New Roman" panose="02020603050405020304" pitchFamily="18" charset="0"/>
              </a:rPr>
              <a:t>Individual blames the problem on his own behavior, someone else, or the victim.  The 	victim brought it on himself or herself.  </a:t>
            </a:r>
          </a:p>
          <a:p>
            <a:pPr>
              <a:spcBef>
                <a:spcPts val="0"/>
              </a:spcBef>
            </a:pPr>
            <a:r>
              <a:rPr lang="en-US" sz="7200" b="1" dirty="0">
                <a:latin typeface="Cambria" panose="02040503050406030204" pitchFamily="18" charset="0"/>
                <a:ea typeface="MS Mincho" panose="02020609040205080304" pitchFamily="49" charset="-128"/>
                <a:cs typeface="Times New Roman" panose="02020603050405020304" pitchFamily="18" charset="0"/>
              </a:rPr>
              <a:t>Intellectualization</a:t>
            </a:r>
            <a:r>
              <a:rPr lang="en-US" sz="7200" dirty="0">
                <a:latin typeface="Cambria" panose="02040503050406030204" pitchFamily="18" charset="0"/>
                <a:ea typeface="MS Mincho" panose="02020609040205080304" pitchFamily="49" charset="-128"/>
                <a:cs typeface="Times New Roman" panose="02020603050405020304" pitchFamily="18" charset="0"/>
              </a:rPr>
              <a:t>-Individual tries to use ideas or intellect to sidetrack from the issue by finding an excuse or 	explanations.  </a:t>
            </a:r>
          </a:p>
          <a:p>
            <a:pPr marL="0">
              <a:spcBef>
                <a:spcPts val="0"/>
              </a:spcBef>
            </a:pPr>
            <a:r>
              <a:rPr lang="en-US" sz="7200" b="1" dirty="0">
                <a:latin typeface="Cambria" panose="02040503050406030204" pitchFamily="18" charset="0"/>
                <a:ea typeface="MS Mincho" panose="02020609040205080304" pitchFamily="49" charset="-128"/>
                <a:cs typeface="Times New Roman" panose="02020603050405020304" pitchFamily="18" charset="0"/>
              </a:rPr>
              <a:t>Playing Dumb</a:t>
            </a:r>
            <a:r>
              <a:rPr lang="en-US" sz="7200" dirty="0">
                <a:latin typeface="Cambria" panose="02040503050406030204" pitchFamily="18" charset="0"/>
                <a:ea typeface="MS Mincho" panose="02020609040205080304" pitchFamily="49" charset="-128"/>
                <a:cs typeface="Times New Roman" panose="02020603050405020304" pitchFamily="18" charset="0"/>
              </a:rPr>
              <a:t>- Individual acts or pretends he/she didn’t it was wrong or against the rules. </a:t>
            </a:r>
          </a:p>
          <a:p>
            <a:pPr marL="0">
              <a:spcBef>
                <a:spcPts val="0"/>
              </a:spcBef>
            </a:pPr>
            <a:r>
              <a:rPr lang="en-US" sz="7200" b="1" dirty="0">
                <a:latin typeface="Cambria" panose="02040503050406030204" pitchFamily="18" charset="0"/>
                <a:ea typeface="MS Mincho" panose="02020609040205080304" pitchFamily="49" charset="-128"/>
                <a:cs typeface="Times New Roman" panose="02020603050405020304" pitchFamily="18" charset="0"/>
              </a:rPr>
              <a:t>Rationalization</a:t>
            </a:r>
            <a:r>
              <a:rPr lang="en-US" sz="7200" dirty="0">
                <a:latin typeface="Cambria" panose="02040503050406030204" pitchFamily="18" charset="0"/>
                <a:ea typeface="MS Mincho" panose="02020609040205080304" pitchFamily="49" charset="-128"/>
                <a:cs typeface="Times New Roman" panose="02020603050405020304" pitchFamily="18" charset="0"/>
              </a:rPr>
              <a:t> -Individual finds excuses and explanations for behavior. </a:t>
            </a:r>
          </a:p>
          <a:p>
            <a:pPr marL="0">
              <a:spcBef>
                <a:spcPts val="0"/>
              </a:spcBef>
            </a:pPr>
            <a:r>
              <a:rPr lang="en-US" sz="7200" b="1" dirty="0">
                <a:latin typeface="Cambria" panose="02040503050406030204" pitchFamily="18" charset="0"/>
                <a:ea typeface="MS Mincho" panose="02020609040205080304" pitchFamily="49" charset="-128"/>
                <a:cs typeface="Times New Roman" panose="02020603050405020304" pitchFamily="18" charset="0"/>
              </a:rPr>
              <a:t>Justification </a:t>
            </a:r>
            <a:r>
              <a:rPr lang="en-US" sz="7200" dirty="0">
                <a:latin typeface="Cambria" panose="02040503050406030204" pitchFamily="18" charset="0"/>
                <a:ea typeface="MS Mincho" panose="02020609040205080304" pitchFamily="49" charset="-128"/>
                <a:cs typeface="Times New Roman" panose="02020603050405020304" pitchFamily="18" charset="0"/>
              </a:rPr>
              <a:t>-Individual finds reasons to explain “correctness” and that it was okay for the behavior.  </a:t>
            </a:r>
          </a:p>
          <a:p>
            <a:pPr marL="0">
              <a:spcBef>
                <a:spcPts val="0"/>
              </a:spcBef>
            </a:pPr>
            <a:r>
              <a:rPr lang="en-US" sz="7200" b="1" dirty="0">
                <a:latin typeface="Cambria" panose="02040503050406030204" pitchFamily="18" charset="0"/>
                <a:ea typeface="MS Mincho" panose="02020609040205080304" pitchFamily="49" charset="-128"/>
                <a:cs typeface="Times New Roman" panose="02020603050405020304" pitchFamily="18" charset="0"/>
              </a:rPr>
              <a:t>Dismissal</a:t>
            </a:r>
            <a:r>
              <a:rPr lang="en-US" sz="7200" dirty="0">
                <a:latin typeface="Cambria" panose="02040503050406030204" pitchFamily="18" charset="0"/>
                <a:ea typeface="MS Mincho" panose="02020609040205080304" pitchFamily="49" charset="-128"/>
                <a:cs typeface="Times New Roman" panose="02020603050405020304" pitchFamily="18" charset="0"/>
              </a:rPr>
              <a:t> -Individual disregards, ignore, or brushes it under the rug others feelings or their behavior.  </a:t>
            </a:r>
          </a:p>
          <a:p>
            <a:pPr marL="0">
              <a:spcBef>
                <a:spcPts val="0"/>
              </a:spcBef>
            </a:pPr>
            <a:r>
              <a:rPr lang="en-US" sz="7200" b="1"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Projection</a:t>
            </a:r>
            <a:r>
              <a:rPr lang="en-US" sz="7200" dirty="0">
                <a:latin typeface="Cambria" panose="02040503050406030204" pitchFamily="18" charset="0"/>
                <a:ea typeface="MS Mincho" panose="02020609040205080304" pitchFamily="49" charset="-128"/>
                <a:cs typeface="Times New Roman" panose="02020603050405020304" pitchFamily="18" charset="0"/>
              </a:rPr>
              <a:t>- Individual projects traits in oneself and attributed to others or a group.</a:t>
            </a:r>
          </a:p>
          <a:p>
            <a:pPr marL="0">
              <a:spcBef>
                <a:spcPts val="0"/>
              </a:spcBef>
            </a:pPr>
            <a:r>
              <a:rPr lang="en-US" sz="7200" b="1" dirty="0">
                <a:latin typeface="Cambria" panose="02040503050406030204" pitchFamily="18" charset="0"/>
                <a:ea typeface="MS Mincho" panose="02020609040205080304" pitchFamily="49" charset="-128"/>
                <a:cs typeface="Times New Roman" panose="02020603050405020304" pitchFamily="18" charset="0"/>
              </a:rPr>
              <a:t>Avoidance</a:t>
            </a:r>
            <a:r>
              <a:rPr lang="en-US" sz="7200" dirty="0">
                <a:latin typeface="Cambria" panose="02040503050406030204" pitchFamily="18" charset="0"/>
                <a:ea typeface="MS Mincho" panose="02020609040205080304" pitchFamily="49" charset="-128"/>
                <a:cs typeface="Times New Roman" panose="02020603050405020304" pitchFamily="18" charset="0"/>
              </a:rPr>
              <a:t> -Individual avoids thinking about emotionally difficult subjects, as they feel overwhelmed.  </a:t>
            </a:r>
          </a:p>
          <a:p>
            <a:pPr marL="0">
              <a:spcBef>
                <a:spcPts val="0"/>
              </a:spcBef>
            </a:pPr>
            <a:r>
              <a:rPr lang="en-US" sz="7200" b="1"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Comparing</a:t>
            </a:r>
            <a:r>
              <a:rPr lang="en-US" sz="7200" dirty="0">
                <a:latin typeface="Cambria" panose="02040503050406030204" pitchFamily="18" charset="0"/>
                <a:ea typeface="MS Mincho" panose="02020609040205080304" pitchFamily="49" charset="-128"/>
                <a:cs typeface="Times New Roman" panose="02020603050405020304" pitchFamily="18" charset="0"/>
              </a:rPr>
              <a:t>- Individual may defend the ego by comparing themselves to those worse off. Similarly, we may see 	similarities between ourselves and others in a better position to improve our self image</a:t>
            </a:r>
          </a:p>
          <a:p>
            <a:pPr marL="0">
              <a:spcBef>
                <a:spcPts val="0"/>
              </a:spcBef>
            </a:pPr>
            <a:r>
              <a:rPr lang="en-US" sz="7200" b="1"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Displacement</a:t>
            </a:r>
            <a:r>
              <a:rPr lang="en-US" sz="7200" dirty="0">
                <a:latin typeface="Cambria" panose="02040503050406030204" pitchFamily="18" charset="0"/>
                <a:ea typeface="MS Mincho" panose="02020609040205080304" pitchFamily="49" charset="-128"/>
                <a:cs typeface="Times New Roman" panose="02020603050405020304" pitchFamily="18" charset="0"/>
              </a:rPr>
              <a:t>- Individual takes feelings that belong in one situation and displace them on someone or something</a:t>
            </a:r>
          </a:p>
          <a:p>
            <a:pPr marL="0" indent="0">
              <a:spcBef>
                <a:spcPts val="0"/>
              </a:spcBef>
              <a:buFont typeface="Arial" panose="020B0604020202020204" pitchFamily="34" charset="0"/>
              <a:buNone/>
            </a:pPr>
            <a:r>
              <a:rPr lang="en-US" sz="7200" dirty="0">
                <a:latin typeface="Cambria" panose="02040503050406030204" pitchFamily="18" charset="0"/>
                <a:ea typeface="MS Mincho" panose="02020609040205080304" pitchFamily="49" charset="-128"/>
                <a:cs typeface="Times New Roman" panose="02020603050405020304" pitchFamily="18" charset="0"/>
              </a:rPr>
              <a:t> </a:t>
            </a:r>
          </a:p>
          <a:p>
            <a:pPr marL="0" indent="0">
              <a:spcBef>
                <a:spcPts val="0"/>
              </a:spcBef>
              <a:buFont typeface="Arial" panose="020B0604020202020204" pitchFamily="34" charset="0"/>
              <a:buNone/>
            </a:pPr>
            <a:r>
              <a:rPr lang="en-US" sz="7200" b="1" dirty="0">
                <a:latin typeface="Cambria" panose="02040503050406030204" pitchFamily="18" charset="0"/>
                <a:ea typeface="MS Mincho" panose="02020609040205080304" pitchFamily="49" charset="-128"/>
                <a:cs typeface="Times New Roman" panose="02020603050405020304" pitchFamily="18" charset="0"/>
              </a:rPr>
              <a:t>Narcissistic Trait Thinking Errors:</a:t>
            </a:r>
          </a:p>
          <a:p>
            <a:pPr marL="0" indent="0">
              <a:spcBef>
                <a:spcPts val="0"/>
              </a:spcBef>
              <a:buFont typeface="Arial" panose="020B0604020202020204" pitchFamily="34" charset="0"/>
              <a:buNone/>
            </a:pPr>
            <a:r>
              <a:rPr lang="en-US" sz="7200" dirty="0">
                <a:latin typeface="Cambria" panose="02040503050406030204" pitchFamily="18" charset="0"/>
                <a:ea typeface="MS Mincho" panose="02020609040205080304" pitchFamily="49" charset="-128"/>
                <a:cs typeface="Times New Roman" panose="02020603050405020304" pitchFamily="18" charset="0"/>
              </a:rPr>
              <a:t> </a:t>
            </a:r>
          </a:p>
          <a:p>
            <a:pPr marL="0">
              <a:spcBef>
                <a:spcPts val="0"/>
              </a:spcBef>
            </a:pPr>
            <a:r>
              <a:rPr lang="en-US" sz="7200" b="1" dirty="0">
                <a:latin typeface="Cambria" panose="02040503050406030204" pitchFamily="18" charset="0"/>
                <a:ea typeface="MS Mincho" panose="02020609040205080304" pitchFamily="49" charset="-128"/>
                <a:cs typeface="Times New Roman" panose="02020603050405020304" pitchFamily="18" charset="0"/>
              </a:rPr>
              <a:t>Entitled</a:t>
            </a:r>
            <a:r>
              <a:rPr lang="en-US" sz="7200" dirty="0">
                <a:latin typeface="Cambria" panose="02040503050406030204" pitchFamily="18" charset="0"/>
                <a:ea typeface="MS Mincho" panose="02020609040205080304" pitchFamily="49" charset="-128"/>
                <a:cs typeface="Times New Roman" panose="02020603050405020304" pitchFamily="18" charset="0"/>
              </a:rPr>
              <a:t> -Individual feels as though they deserve good things, even though they have not worked for them.  </a:t>
            </a:r>
          </a:p>
          <a:p>
            <a:pPr marL="0">
              <a:spcBef>
                <a:spcPts val="0"/>
              </a:spcBef>
            </a:pPr>
            <a:r>
              <a:rPr lang="en-US" sz="7200" b="1"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Grandiose</a:t>
            </a:r>
            <a:r>
              <a:rPr lang="en-US" sz="7200" dirty="0">
                <a:latin typeface="Cambria" panose="02040503050406030204" pitchFamily="18" charset="0"/>
                <a:ea typeface="MS Mincho" panose="02020609040205080304" pitchFamily="49" charset="-128"/>
                <a:cs typeface="Times New Roman" panose="02020603050405020304" pitchFamily="18" charset="0"/>
              </a:rPr>
              <a:t> -Individual feels as though he/she is better then others and should be looked up to.  </a:t>
            </a:r>
          </a:p>
          <a:p>
            <a:pPr marL="0">
              <a:spcBef>
                <a:spcPts val="0"/>
              </a:spcBef>
            </a:pPr>
            <a:r>
              <a:rPr lang="en-US" sz="7200" b="1"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Revenge</a:t>
            </a:r>
            <a:r>
              <a:rPr lang="en-US" sz="7200" dirty="0">
                <a:latin typeface="Cambria" panose="02040503050406030204" pitchFamily="18" charset="0"/>
                <a:ea typeface="MS Mincho" panose="02020609040205080304" pitchFamily="49" charset="-128"/>
                <a:cs typeface="Times New Roman" panose="02020603050405020304" pitchFamily="18" charset="0"/>
              </a:rPr>
              <a:t>-Individual feels as though he/she has been wronged and is entitled to get revenge.  </a:t>
            </a:r>
          </a:p>
          <a:p>
            <a:pPr marL="0">
              <a:spcBef>
                <a:spcPts val="0"/>
              </a:spcBef>
            </a:pPr>
            <a:r>
              <a:rPr lang="en-US" sz="7200" b="1" dirty="0">
                <a:latin typeface="Cambria" panose="02040503050406030204" pitchFamily="18" charset="0"/>
                <a:ea typeface="MS Mincho" panose="02020609040205080304" pitchFamily="49" charset="-128"/>
                <a:cs typeface="Times New Roman" panose="02020603050405020304" pitchFamily="18" charset="0"/>
              </a:rPr>
              <a:t>One Upsmanship </a:t>
            </a:r>
            <a:r>
              <a:rPr lang="en-US" sz="7200" dirty="0">
                <a:latin typeface="Cambria" panose="02040503050406030204" pitchFamily="18" charset="0"/>
                <a:ea typeface="MS Mincho" panose="02020609040205080304" pitchFamily="49" charset="-128"/>
                <a:cs typeface="Times New Roman" panose="02020603050405020304" pitchFamily="18" charset="0"/>
              </a:rPr>
              <a:t>-Individual feels he/she has to do better than everyone else, to show he/she is the best. </a:t>
            </a:r>
          </a:p>
          <a:p>
            <a:endParaRPr lang="en-US" dirty="0"/>
          </a:p>
        </p:txBody>
      </p:sp>
    </p:spTree>
    <p:extLst>
      <p:ext uri="{BB962C8B-B14F-4D97-AF65-F5344CB8AC3E}">
        <p14:creationId xmlns:p14="http://schemas.microsoft.com/office/powerpoint/2010/main" val="316200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93B31-E1C3-4408-8045-62863E2CD960}"/>
              </a:ext>
            </a:extLst>
          </p:cNvPr>
          <p:cNvSpPr>
            <a:spLocks noGrp="1"/>
          </p:cNvSpPr>
          <p:nvPr>
            <p:ph type="title"/>
          </p:nvPr>
        </p:nvSpPr>
        <p:spPr>
          <a:xfrm>
            <a:off x="798257" y="637523"/>
            <a:ext cx="3211681" cy="4261648"/>
          </a:xfrm>
        </p:spPr>
        <p:txBody>
          <a:bodyPr vert="horz" lIns="91440" tIns="45720" rIns="91440" bIns="45720" rtlCol="0" anchor="b">
            <a:normAutofit fontScale="90000"/>
          </a:bodyPr>
          <a:lstStyle/>
          <a:p>
            <a:br>
              <a:rPr lang="en-US" sz="3600" kern="1200" dirty="0">
                <a:solidFill>
                  <a:srgbClr val="FFFFFF"/>
                </a:solidFill>
                <a:latin typeface="+mj-lt"/>
                <a:ea typeface="+mj-ea"/>
                <a:cs typeface="+mj-cs"/>
              </a:rPr>
            </a:br>
            <a:br>
              <a:rPr lang="en-US" sz="3600" kern="1200" dirty="0">
                <a:latin typeface="+mj-lt"/>
                <a:ea typeface="+mj-ea"/>
                <a:cs typeface="+mj-cs"/>
              </a:rPr>
            </a:br>
            <a:r>
              <a:rPr lang="en-US" sz="4800" u="sng" kern="1200" dirty="0">
                <a:latin typeface="+mj-lt"/>
                <a:ea typeface="+mj-ea"/>
                <a:cs typeface="+mj-cs"/>
              </a:rPr>
              <a:t>A</a:t>
            </a:r>
            <a:r>
              <a:rPr lang="en-US" sz="4800" kern="1200" dirty="0">
                <a:latin typeface="+mj-lt"/>
                <a:ea typeface="+mj-ea"/>
                <a:cs typeface="+mj-cs"/>
              </a:rPr>
              <a:t>utomatic </a:t>
            </a:r>
            <a:r>
              <a:rPr lang="en-US" sz="4800" u="sng" kern="1200" dirty="0">
                <a:latin typeface="+mj-lt"/>
                <a:ea typeface="+mj-ea"/>
                <a:cs typeface="+mj-cs"/>
              </a:rPr>
              <a:t>N</a:t>
            </a:r>
            <a:r>
              <a:rPr lang="en-US" sz="4800" kern="1200" dirty="0">
                <a:latin typeface="+mj-lt"/>
                <a:ea typeface="+mj-ea"/>
                <a:cs typeface="+mj-cs"/>
              </a:rPr>
              <a:t>egative </a:t>
            </a:r>
            <a:br>
              <a:rPr lang="en-US" sz="4800" kern="1200" dirty="0">
                <a:latin typeface="+mj-lt"/>
                <a:ea typeface="+mj-ea"/>
                <a:cs typeface="+mj-cs"/>
              </a:rPr>
            </a:br>
            <a:r>
              <a:rPr lang="en-US" sz="4800" u="sng" kern="1200" dirty="0">
                <a:latin typeface="+mj-lt"/>
                <a:ea typeface="+mj-ea"/>
                <a:cs typeface="+mj-cs"/>
              </a:rPr>
              <a:t>T</a:t>
            </a:r>
            <a:r>
              <a:rPr lang="en-US" sz="4800" kern="1200" dirty="0">
                <a:latin typeface="+mj-lt"/>
                <a:ea typeface="+mj-ea"/>
                <a:cs typeface="+mj-cs"/>
              </a:rPr>
              <a:t>hought</a:t>
            </a:r>
            <a:r>
              <a:rPr lang="en-US" sz="4800" u="sng" kern="1200" dirty="0">
                <a:latin typeface="+mj-lt"/>
                <a:ea typeface="+mj-ea"/>
                <a:cs typeface="+mj-cs"/>
              </a:rPr>
              <a:t>s</a:t>
            </a:r>
            <a:br>
              <a:rPr lang="en-US" sz="4800" kern="1200" dirty="0">
                <a:latin typeface="+mj-lt"/>
                <a:ea typeface="+mj-ea"/>
                <a:cs typeface="+mj-cs"/>
              </a:rPr>
            </a:br>
            <a:r>
              <a:rPr lang="en-US" sz="4800" kern="1200" dirty="0">
                <a:latin typeface="+mj-lt"/>
                <a:ea typeface="+mj-ea"/>
                <a:cs typeface="+mj-cs"/>
              </a:rPr>
              <a:t>(ANTs)</a:t>
            </a:r>
          </a:p>
        </p:txBody>
      </p:sp>
      <p:sp>
        <p:nvSpPr>
          <p:cNvPr id="18" name="Content Placeholder 13">
            <a:extLst>
              <a:ext uri="{FF2B5EF4-FFF2-40B4-BE49-F238E27FC236}">
                <a16:creationId xmlns:a16="http://schemas.microsoft.com/office/drawing/2014/main" id="{99FBA0CF-1893-4D77-86F7-7221B16764E6}"/>
              </a:ext>
            </a:extLst>
          </p:cNvPr>
          <p:cNvSpPr>
            <a:spLocks noGrp="1"/>
          </p:cNvSpPr>
          <p:nvPr>
            <p:ph idx="1"/>
          </p:nvPr>
        </p:nvSpPr>
        <p:spPr>
          <a:xfrm>
            <a:off x="798257" y="1904839"/>
            <a:ext cx="3607930" cy="1948307"/>
          </a:xfrm>
        </p:spPr>
        <p:txBody>
          <a:bodyPr vert="horz" lIns="91440" tIns="45720" rIns="91440" bIns="45720" rtlCol="0" anchor="t">
            <a:normAutofit/>
          </a:bodyPr>
          <a:lstStyle/>
          <a:p>
            <a:pPr marL="0" indent="0">
              <a:buNone/>
            </a:pPr>
            <a:r>
              <a:rPr lang="en-US" sz="2000" kern="1200" dirty="0">
                <a:latin typeface="+mn-lt"/>
                <a:ea typeface="+mn-ea"/>
                <a:cs typeface="+mn-cs"/>
              </a:rPr>
              <a:t>We all have them……</a:t>
            </a:r>
          </a:p>
        </p:txBody>
      </p:sp>
      <p:pic>
        <p:nvPicPr>
          <p:cNvPr id="24" name="Picture 23" descr="A close up of a lamp&#10;&#10;Description automatically generated">
            <a:extLst>
              <a:ext uri="{FF2B5EF4-FFF2-40B4-BE49-F238E27FC236}">
                <a16:creationId xmlns:a16="http://schemas.microsoft.com/office/drawing/2014/main" id="{84F9A50A-D6EF-43E0-9166-F4744806673C}"/>
              </a:ext>
            </a:extLst>
          </p:cNvPr>
          <p:cNvPicPr>
            <a:picLocks noChangeAspect="1"/>
          </p:cNvPicPr>
          <p:nvPr/>
        </p:nvPicPr>
        <p:blipFill rotWithShape="1">
          <a:blip r:embed="rId2">
            <a:extLst>
              <a:ext uri="{28A0092B-C50C-407E-A947-70E740481C1C}">
                <a14:useLocalDpi xmlns:a14="http://schemas.microsoft.com/office/drawing/2010/main" val="0"/>
              </a:ext>
            </a:extLst>
          </a:blip>
          <a:srcRect l="4440" r="1111" b="-4"/>
          <a:stretch/>
        </p:blipFill>
        <p:spPr>
          <a:xfrm>
            <a:off x="4968250" y="325905"/>
            <a:ext cx="2249424" cy="2002611"/>
          </a:xfrm>
          <a:prstGeom prst="rect">
            <a:avLst/>
          </a:prstGeom>
        </p:spPr>
      </p:pic>
      <p:pic>
        <p:nvPicPr>
          <p:cNvPr id="11" name="Picture 10" descr="A close up of a lamp&#10;&#10;Description automatically generated">
            <a:extLst>
              <a:ext uri="{FF2B5EF4-FFF2-40B4-BE49-F238E27FC236}">
                <a16:creationId xmlns:a16="http://schemas.microsoft.com/office/drawing/2014/main" id="{24584E5F-6552-4856-9AB8-4FCC21AD1B7F}"/>
              </a:ext>
            </a:extLst>
          </p:cNvPr>
          <p:cNvPicPr>
            <a:picLocks noChangeAspect="1"/>
          </p:cNvPicPr>
          <p:nvPr/>
        </p:nvPicPr>
        <p:blipFill rotWithShape="1">
          <a:blip r:embed="rId2">
            <a:extLst>
              <a:ext uri="{28A0092B-C50C-407E-A947-70E740481C1C}">
                <a14:useLocalDpi xmlns:a14="http://schemas.microsoft.com/office/drawing/2010/main" val="0"/>
              </a:ext>
            </a:extLst>
          </a:blip>
          <a:srcRect l="4348" r="1028" b="5"/>
          <a:stretch/>
        </p:blipFill>
        <p:spPr>
          <a:xfrm>
            <a:off x="7295203" y="325906"/>
            <a:ext cx="2249425" cy="1998723"/>
          </a:xfrm>
          <a:prstGeom prst="rect">
            <a:avLst/>
          </a:prstGeom>
        </p:spPr>
      </p:pic>
      <p:pic>
        <p:nvPicPr>
          <p:cNvPr id="21" name="Picture 20" descr="A close up of a lamp&#10;&#10;Description automatically generated">
            <a:extLst>
              <a:ext uri="{FF2B5EF4-FFF2-40B4-BE49-F238E27FC236}">
                <a16:creationId xmlns:a16="http://schemas.microsoft.com/office/drawing/2014/main" id="{B74C0F65-C7E6-408B-A758-4900C9EDF865}"/>
              </a:ext>
            </a:extLst>
          </p:cNvPr>
          <p:cNvPicPr>
            <a:picLocks noChangeAspect="1"/>
          </p:cNvPicPr>
          <p:nvPr/>
        </p:nvPicPr>
        <p:blipFill rotWithShape="1">
          <a:blip r:embed="rId2">
            <a:extLst>
              <a:ext uri="{28A0092B-C50C-407E-A947-70E740481C1C}">
                <a14:useLocalDpi xmlns:a14="http://schemas.microsoft.com/office/drawing/2010/main" val="0"/>
              </a:ext>
            </a:extLst>
          </a:blip>
          <a:srcRect l="4560" r="1231" b="-4"/>
          <a:stretch/>
        </p:blipFill>
        <p:spPr>
          <a:xfrm>
            <a:off x="9622159" y="329793"/>
            <a:ext cx="2243723" cy="2002611"/>
          </a:xfrm>
          <a:prstGeom prst="rect">
            <a:avLst/>
          </a:prstGeom>
        </p:spPr>
      </p:pic>
      <p:pic>
        <p:nvPicPr>
          <p:cNvPr id="26" name="Picture 25" descr="A close up of a lamp&#10;&#10;Description automatically generated">
            <a:extLst>
              <a:ext uri="{FF2B5EF4-FFF2-40B4-BE49-F238E27FC236}">
                <a16:creationId xmlns:a16="http://schemas.microsoft.com/office/drawing/2014/main" id="{EDB46D32-4ED9-43E3-9604-FF891444A8AE}"/>
              </a:ext>
            </a:extLst>
          </p:cNvPr>
          <p:cNvPicPr>
            <a:picLocks noChangeAspect="1"/>
          </p:cNvPicPr>
          <p:nvPr/>
        </p:nvPicPr>
        <p:blipFill rotWithShape="1">
          <a:blip r:embed="rId2">
            <a:extLst>
              <a:ext uri="{28A0092B-C50C-407E-A947-70E740481C1C}">
                <a14:useLocalDpi xmlns:a14="http://schemas.microsoft.com/office/drawing/2010/main" val="0"/>
              </a:ext>
            </a:extLst>
          </a:blip>
          <a:srcRect l="4585" r="1258" b="-2"/>
          <a:stretch/>
        </p:blipFill>
        <p:spPr>
          <a:xfrm>
            <a:off x="4968249" y="2413812"/>
            <a:ext cx="2249424" cy="2008755"/>
          </a:xfrm>
          <a:prstGeom prst="rect">
            <a:avLst/>
          </a:prstGeom>
        </p:spPr>
      </p:pic>
      <p:pic>
        <p:nvPicPr>
          <p:cNvPr id="22" name="Picture 21" descr="A close up of a lamp&#10;&#10;Description automatically generated">
            <a:extLst>
              <a:ext uri="{FF2B5EF4-FFF2-40B4-BE49-F238E27FC236}">
                <a16:creationId xmlns:a16="http://schemas.microsoft.com/office/drawing/2014/main" id="{63B197AA-4817-4CDA-8322-955EC723AB60}"/>
              </a:ext>
            </a:extLst>
          </p:cNvPr>
          <p:cNvPicPr>
            <a:picLocks noChangeAspect="1"/>
          </p:cNvPicPr>
          <p:nvPr/>
        </p:nvPicPr>
        <p:blipFill rotWithShape="1">
          <a:blip r:embed="rId2">
            <a:extLst>
              <a:ext uri="{28A0092B-C50C-407E-A947-70E740481C1C}">
                <a14:useLocalDpi xmlns:a14="http://schemas.microsoft.com/office/drawing/2010/main" val="0"/>
              </a:ext>
            </a:extLst>
          </a:blip>
          <a:srcRect l="4585" r="1258" b="-2"/>
          <a:stretch/>
        </p:blipFill>
        <p:spPr>
          <a:xfrm>
            <a:off x="4976656" y="4505579"/>
            <a:ext cx="2249424" cy="2008756"/>
          </a:xfrm>
          <a:prstGeom prst="rect">
            <a:avLst/>
          </a:prstGeom>
        </p:spPr>
      </p:pic>
      <p:pic>
        <p:nvPicPr>
          <p:cNvPr id="16" name="Content Placeholder 8">
            <a:extLst>
              <a:ext uri="{FF2B5EF4-FFF2-40B4-BE49-F238E27FC236}">
                <a16:creationId xmlns:a16="http://schemas.microsoft.com/office/drawing/2014/main" id="{CAC7108C-530B-4F42-8F44-F9F57F8B4DEE}"/>
              </a:ext>
            </a:extLst>
          </p:cNvPr>
          <p:cNvPicPr>
            <a:picLocks noChangeAspect="1"/>
          </p:cNvPicPr>
          <p:nvPr/>
        </p:nvPicPr>
        <p:blipFill rotWithShape="1">
          <a:blip r:embed="rId3">
            <a:extLst>
              <a:ext uri="{28A0092B-C50C-407E-A947-70E740481C1C}">
                <a14:useLocalDpi xmlns:a14="http://schemas.microsoft.com/office/drawing/2010/main" val="0"/>
              </a:ext>
            </a:extLst>
          </a:blip>
          <a:srcRect l="17065" r="20566" b="1"/>
          <a:stretch/>
        </p:blipFill>
        <p:spPr>
          <a:xfrm>
            <a:off x="7295203" y="2406036"/>
            <a:ext cx="4570677" cy="4122171"/>
          </a:xfrm>
          <a:prstGeom prst="rect">
            <a:avLst/>
          </a:prstGeom>
        </p:spPr>
      </p:pic>
      <p:sp>
        <p:nvSpPr>
          <p:cNvPr id="13" name="TextBox 12">
            <a:extLst>
              <a:ext uri="{FF2B5EF4-FFF2-40B4-BE49-F238E27FC236}">
                <a16:creationId xmlns:a16="http://schemas.microsoft.com/office/drawing/2014/main" id="{75365950-4957-4085-8480-A23ED03D308B}"/>
              </a:ext>
            </a:extLst>
          </p:cNvPr>
          <p:cNvSpPr txBox="1"/>
          <p:nvPr/>
        </p:nvSpPr>
        <p:spPr>
          <a:xfrm>
            <a:off x="10077371" y="745244"/>
            <a:ext cx="1333298" cy="523220"/>
          </a:xfrm>
          <a:prstGeom prst="rect">
            <a:avLst/>
          </a:prstGeom>
          <a:noFill/>
        </p:spPr>
        <p:txBody>
          <a:bodyPr wrap="square" rtlCol="0">
            <a:spAutoFit/>
          </a:bodyPr>
          <a:lstStyle/>
          <a:p>
            <a:r>
              <a:rPr lang="en-US" sz="1400" dirty="0"/>
              <a:t>“What’s wrong with me?”</a:t>
            </a:r>
          </a:p>
        </p:txBody>
      </p:sp>
      <p:sp>
        <p:nvSpPr>
          <p:cNvPr id="31" name="TextBox 30">
            <a:extLst>
              <a:ext uri="{FF2B5EF4-FFF2-40B4-BE49-F238E27FC236}">
                <a16:creationId xmlns:a16="http://schemas.microsoft.com/office/drawing/2014/main" id="{E0CFBF4C-9C2F-472E-B450-21BE3CF6D055}"/>
              </a:ext>
            </a:extLst>
          </p:cNvPr>
          <p:cNvSpPr txBox="1"/>
          <p:nvPr/>
        </p:nvSpPr>
        <p:spPr>
          <a:xfrm>
            <a:off x="5072634" y="4986737"/>
            <a:ext cx="2040653" cy="523220"/>
          </a:xfrm>
          <a:prstGeom prst="rect">
            <a:avLst/>
          </a:prstGeom>
          <a:noFill/>
        </p:spPr>
        <p:txBody>
          <a:bodyPr wrap="square" rtlCol="0">
            <a:spAutoFit/>
          </a:bodyPr>
          <a:lstStyle/>
          <a:p>
            <a:r>
              <a:rPr lang="en-US" sz="1400" dirty="0">
                <a:solidFill>
                  <a:schemeClr val="bg1"/>
                </a:solidFill>
              </a:rPr>
              <a:t>“</a:t>
            </a:r>
            <a:r>
              <a:rPr lang="en-US" sz="1400" dirty="0"/>
              <a:t>If that happens, I won’t be able to handle it.”</a:t>
            </a:r>
          </a:p>
        </p:txBody>
      </p:sp>
      <p:sp>
        <p:nvSpPr>
          <p:cNvPr id="33" name="TextBox 32">
            <a:extLst>
              <a:ext uri="{FF2B5EF4-FFF2-40B4-BE49-F238E27FC236}">
                <a16:creationId xmlns:a16="http://schemas.microsoft.com/office/drawing/2014/main" id="{158F9C6A-3E0B-4F08-8C4E-A0132D998F37}"/>
              </a:ext>
            </a:extLst>
          </p:cNvPr>
          <p:cNvSpPr txBox="1"/>
          <p:nvPr/>
        </p:nvSpPr>
        <p:spPr>
          <a:xfrm>
            <a:off x="5434719" y="2807568"/>
            <a:ext cx="1333298" cy="738664"/>
          </a:xfrm>
          <a:prstGeom prst="rect">
            <a:avLst/>
          </a:prstGeom>
          <a:noFill/>
        </p:spPr>
        <p:txBody>
          <a:bodyPr wrap="square" rtlCol="0">
            <a:spAutoFit/>
          </a:bodyPr>
          <a:lstStyle/>
          <a:p>
            <a:r>
              <a:rPr lang="en-US" sz="1400" dirty="0"/>
              <a:t>“If I look nervous, they won’t hire me.”</a:t>
            </a:r>
          </a:p>
        </p:txBody>
      </p:sp>
      <p:sp>
        <p:nvSpPr>
          <p:cNvPr id="34" name="TextBox 33">
            <a:extLst>
              <a:ext uri="{FF2B5EF4-FFF2-40B4-BE49-F238E27FC236}">
                <a16:creationId xmlns:a16="http://schemas.microsoft.com/office/drawing/2014/main" id="{52A9C7D9-5CFE-43CA-A699-FCE1A87ADA78}"/>
              </a:ext>
            </a:extLst>
          </p:cNvPr>
          <p:cNvSpPr txBox="1"/>
          <p:nvPr/>
        </p:nvSpPr>
        <p:spPr>
          <a:xfrm>
            <a:off x="7512751" y="852965"/>
            <a:ext cx="1667829" cy="307777"/>
          </a:xfrm>
          <a:prstGeom prst="rect">
            <a:avLst/>
          </a:prstGeom>
          <a:noFill/>
        </p:spPr>
        <p:txBody>
          <a:bodyPr wrap="square" rtlCol="0">
            <a:spAutoFit/>
          </a:bodyPr>
          <a:lstStyle/>
          <a:p>
            <a:r>
              <a:rPr lang="en-US" sz="1400" dirty="0"/>
              <a:t>“I am such an idiot.”</a:t>
            </a:r>
          </a:p>
        </p:txBody>
      </p:sp>
      <p:sp>
        <p:nvSpPr>
          <p:cNvPr id="35" name="TextBox 34">
            <a:extLst>
              <a:ext uri="{FF2B5EF4-FFF2-40B4-BE49-F238E27FC236}">
                <a16:creationId xmlns:a16="http://schemas.microsoft.com/office/drawing/2014/main" id="{EE6FCD8E-C1E2-4EB2-A683-700FC0BBF62E}"/>
              </a:ext>
            </a:extLst>
          </p:cNvPr>
          <p:cNvSpPr txBox="1"/>
          <p:nvPr/>
        </p:nvSpPr>
        <p:spPr>
          <a:xfrm>
            <a:off x="5414970" y="609844"/>
            <a:ext cx="1595002" cy="954107"/>
          </a:xfrm>
          <a:prstGeom prst="rect">
            <a:avLst/>
          </a:prstGeom>
          <a:noFill/>
        </p:spPr>
        <p:txBody>
          <a:bodyPr wrap="square" rtlCol="0">
            <a:spAutoFit/>
          </a:bodyPr>
          <a:lstStyle/>
          <a:p>
            <a:r>
              <a:rPr lang="en-US" sz="1400" dirty="0"/>
              <a:t>“I have to worry about it or something bad might happen”</a:t>
            </a:r>
          </a:p>
        </p:txBody>
      </p:sp>
    </p:spTree>
    <p:extLst>
      <p:ext uri="{BB962C8B-B14F-4D97-AF65-F5344CB8AC3E}">
        <p14:creationId xmlns:p14="http://schemas.microsoft.com/office/powerpoint/2010/main" val="570918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AC09-0192-4395-856D-8892FA5C331C}"/>
              </a:ext>
            </a:extLst>
          </p:cNvPr>
          <p:cNvSpPr>
            <a:spLocks noGrp="1"/>
          </p:cNvSpPr>
          <p:nvPr>
            <p:ph type="title"/>
          </p:nvPr>
        </p:nvSpPr>
        <p:spPr>
          <a:xfrm>
            <a:off x="4395831" y="365126"/>
            <a:ext cx="5486400" cy="744830"/>
          </a:xfrm>
        </p:spPr>
        <p:txBody>
          <a:bodyPr/>
          <a:lstStyle/>
          <a:p>
            <a:r>
              <a:rPr lang="en-US" dirty="0"/>
              <a:t>ANTS</a:t>
            </a:r>
          </a:p>
        </p:txBody>
      </p:sp>
      <p:sp>
        <p:nvSpPr>
          <p:cNvPr id="5" name="Text Placeholder 4">
            <a:extLst>
              <a:ext uri="{FF2B5EF4-FFF2-40B4-BE49-F238E27FC236}">
                <a16:creationId xmlns:a16="http://schemas.microsoft.com/office/drawing/2014/main" id="{A5FDB6E1-F94F-4B14-9B35-725BF699A6AB}"/>
              </a:ext>
            </a:extLst>
          </p:cNvPr>
          <p:cNvSpPr>
            <a:spLocks noGrp="1"/>
          </p:cNvSpPr>
          <p:nvPr>
            <p:ph type="body" idx="1"/>
          </p:nvPr>
        </p:nvSpPr>
        <p:spPr>
          <a:xfrm>
            <a:off x="634608" y="1496230"/>
            <a:ext cx="5608549" cy="1325563"/>
          </a:xfrm>
        </p:spPr>
        <p:txBody>
          <a:bodyPr>
            <a:normAutofit fontScale="85000" lnSpcReduction="20000"/>
          </a:bodyPr>
          <a:lstStyle/>
          <a:p>
            <a:endParaRPr lang="en-US" sz="3000" dirty="0"/>
          </a:p>
          <a:p>
            <a:r>
              <a:rPr lang="en-US" sz="3000" dirty="0"/>
              <a:t>Triger </a:t>
            </a:r>
          </a:p>
          <a:p>
            <a:r>
              <a:rPr lang="en-US" sz="3000" dirty="0"/>
              <a:t>Automatic Negative thought</a:t>
            </a:r>
          </a:p>
          <a:p>
            <a:endParaRPr lang="en-US" dirty="0"/>
          </a:p>
        </p:txBody>
      </p:sp>
      <p:sp>
        <p:nvSpPr>
          <p:cNvPr id="3" name="Content Placeholder 2">
            <a:extLst>
              <a:ext uri="{FF2B5EF4-FFF2-40B4-BE49-F238E27FC236}">
                <a16:creationId xmlns:a16="http://schemas.microsoft.com/office/drawing/2014/main" id="{C6D28AB0-C115-4130-A39E-92949868C0E2}"/>
              </a:ext>
            </a:extLst>
          </p:cNvPr>
          <p:cNvSpPr>
            <a:spLocks noGrp="1"/>
          </p:cNvSpPr>
          <p:nvPr>
            <p:ph sz="half" idx="2"/>
          </p:nvPr>
        </p:nvSpPr>
        <p:spPr>
          <a:xfrm>
            <a:off x="1101537" y="2816627"/>
            <a:ext cx="4896038" cy="3899469"/>
          </a:xfrm>
        </p:spPr>
        <p:txBody>
          <a:bodyPr/>
          <a:lstStyle/>
          <a:p>
            <a:r>
              <a:rPr lang="en-US" sz="3600" dirty="0"/>
              <a:t>I made a mistake at work. I am probably going to get fired. I am no good at my job. </a:t>
            </a:r>
          </a:p>
          <a:p>
            <a:endParaRPr lang="en-US" sz="3600" dirty="0"/>
          </a:p>
          <a:p>
            <a:endParaRPr lang="en-US" dirty="0"/>
          </a:p>
        </p:txBody>
      </p:sp>
      <p:sp>
        <p:nvSpPr>
          <p:cNvPr id="6" name="Text Placeholder 5">
            <a:extLst>
              <a:ext uri="{FF2B5EF4-FFF2-40B4-BE49-F238E27FC236}">
                <a16:creationId xmlns:a16="http://schemas.microsoft.com/office/drawing/2014/main" id="{935440EE-656C-4C87-A430-BC873FFBF456}"/>
              </a:ext>
            </a:extLst>
          </p:cNvPr>
          <p:cNvSpPr>
            <a:spLocks noGrp="1"/>
          </p:cNvSpPr>
          <p:nvPr>
            <p:ph type="body" sz="quarter" idx="3"/>
          </p:nvPr>
        </p:nvSpPr>
        <p:spPr>
          <a:xfrm>
            <a:off x="6172199" y="1484851"/>
            <a:ext cx="5689833" cy="1006679"/>
          </a:xfrm>
        </p:spPr>
        <p:txBody>
          <a:bodyPr>
            <a:normAutofit fontScale="85000" lnSpcReduction="20000"/>
          </a:bodyPr>
          <a:lstStyle/>
          <a:p>
            <a:r>
              <a:rPr lang="en-US" sz="2800" dirty="0"/>
              <a:t>New Thought Process/Story</a:t>
            </a:r>
          </a:p>
        </p:txBody>
      </p:sp>
      <p:sp>
        <p:nvSpPr>
          <p:cNvPr id="7" name="Content Placeholder 6">
            <a:extLst>
              <a:ext uri="{FF2B5EF4-FFF2-40B4-BE49-F238E27FC236}">
                <a16:creationId xmlns:a16="http://schemas.microsoft.com/office/drawing/2014/main" id="{D66B06FD-BB97-478F-848B-5D03E7CD2A0A}"/>
              </a:ext>
            </a:extLst>
          </p:cNvPr>
          <p:cNvSpPr>
            <a:spLocks noGrp="1"/>
          </p:cNvSpPr>
          <p:nvPr>
            <p:ph sz="quarter" idx="4"/>
          </p:nvPr>
        </p:nvSpPr>
        <p:spPr>
          <a:xfrm>
            <a:off x="6138091" y="2767330"/>
            <a:ext cx="4518315" cy="3877535"/>
          </a:xfrm>
        </p:spPr>
        <p:txBody>
          <a:bodyPr>
            <a:normAutofit/>
          </a:bodyPr>
          <a:lstStyle/>
          <a:p>
            <a:r>
              <a:rPr lang="en-US" sz="3600" dirty="0"/>
              <a:t>I messed up, but mistakes happen. I’m going to work through this as I have before. </a:t>
            </a:r>
          </a:p>
        </p:txBody>
      </p:sp>
      <p:pic>
        <p:nvPicPr>
          <p:cNvPr id="4" name="Content Placeholder 4" descr="Owl">
            <a:extLst>
              <a:ext uri="{FF2B5EF4-FFF2-40B4-BE49-F238E27FC236}">
                <a16:creationId xmlns:a16="http://schemas.microsoft.com/office/drawing/2014/main" id="{8D30B579-A743-4F7F-9215-6556FF21E7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97575" y="280341"/>
            <a:ext cx="914400" cy="914400"/>
          </a:xfrm>
          <a:prstGeom prst="rect">
            <a:avLst/>
          </a:prstGeom>
        </p:spPr>
      </p:pic>
      <p:pic>
        <p:nvPicPr>
          <p:cNvPr id="9" name="Graphic 8" descr="Beetle">
            <a:extLst>
              <a:ext uri="{FF2B5EF4-FFF2-40B4-BE49-F238E27FC236}">
                <a16:creationId xmlns:a16="http://schemas.microsoft.com/office/drawing/2014/main" id="{AADEC1CD-1B39-465E-9A6D-3041842C16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4158" y="280341"/>
            <a:ext cx="914400" cy="914400"/>
          </a:xfrm>
          <a:prstGeom prst="rect">
            <a:avLst/>
          </a:prstGeom>
        </p:spPr>
      </p:pic>
    </p:spTree>
    <p:extLst>
      <p:ext uri="{BB962C8B-B14F-4D97-AF65-F5344CB8AC3E}">
        <p14:creationId xmlns:p14="http://schemas.microsoft.com/office/powerpoint/2010/main" val="1042720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46FE3-0A2F-4352-A95F-58C3EFF8E411}"/>
              </a:ext>
            </a:extLst>
          </p:cNvPr>
          <p:cNvSpPr>
            <a:spLocks noGrp="1"/>
          </p:cNvSpPr>
          <p:nvPr>
            <p:ph type="title"/>
          </p:nvPr>
        </p:nvSpPr>
        <p:spPr>
          <a:xfrm>
            <a:off x="1802934" y="679901"/>
            <a:ext cx="6133051" cy="532497"/>
          </a:xfrm>
        </p:spPr>
        <p:txBody>
          <a:bodyPr>
            <a:normAutofit fontScale="90000"/>
          </a:bodyPr>
          <a:lstStyle/>
          <a:p>
            <a:r>
              <a:rPr lang="en-US" dirty="0"/>
              <a:t>When identifying an ANT, remember to…</a:t>
            </a:r>
          </a:p>
        </p:txBody>
      </p:sp>
      <p:graphicFrame>
        <p:nvGraphicFramePr>
          <p:cNvPr id="5" name="Content Placeholder 2">
            <a:extLst>
              <a:ext uri="{FF2B5EF4-FFF2-40B4-BE49-F238E27FC236}">
                <a16:creationId xmlns:a16="http://schemas.microsoft.com/office/drawing/2014/main" id="{7D4B7A07-26AB-45E4-B660-50CFBE5B8625}"/>
              </a:ext>
            </a:extLst>
          </p:cNvPr>
          <p:cNvGraphicFramePr>
            <a:graphicFrameLocks noGrp="1"/>
          </p:cNvGraphicFramePr>
          <p:nvPr>
            <p:ph idx="1"/>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7421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F35846-2AF6-45F0-A54F-D41444AFC792}"/>
              </a:ext>
            </a:extLst>
          </p:cNvPr>
          <p:cNvSpPr>
            <a:spLocks noGrp="1"/>
          </p:cNvSpPr>
          <p:nvPr>
            <p:ph type="title"/>
          </p:nvPr>
        </p:nvSpPr>
        <p:spPr>
          <a:xfrm>
            <a:off x="2197217" y="297811"/>
            <a:ext cx="6074328" cy="893224"/>
          </a:xfrm>
        </p:spPr>
        <p:txBody>
          <a:bodyPr>
            <a:normAutofit fontScale="90000"/>
          </a:bodyPr>
          <a:lstStyle/>
          <a:p>
            <a:pPr algn="ctr"/>
            <a:r>
              <a:rPr lang="en-US" dirty="0"/>
              <a:t>Negative Cognitions to  Positive Cognitions</a:t>
            </a:r>
            <a:br>
              <a:rPr lang="en-US" dirty="0"/>
            </a:br>
            <a:endParaRPr lang="en-US" dirty="0"/>
          </a:p>
        </p:txBody>
      </p:sp>
      <p:sp>
        <p:nvSpPr>
          <p:cNvPr id="5" name="Content Placeholder 4">
            <a:extLst>
              <a:ext uri="{FF2B5EF4-FFF2-40B4-BE49-F238E27FC236}">
                <a16:creationId xmlns:a16="http://schemas.microsoft.com/office/drawing/2014/main" id="{9CA3BE48-26C7-4197-80BD-B4D8BB7AFDDD}"/>
              </a:ext>
            </a:extLst>
          </p:cNvPr>
          <p:cNvSpPr>
            <a:spLocks noGrp="1"/>
          </p:cNvSpPr>
          <p:nvPr>
            <p:ph sz="half" idx="1"/>
          </p:nvPr>
        </p:nvSpPr>
        <p:spPr>
          <a:xfrm>
            <a:off x="620785" y="1367407"/>
            <a:ext cx="5399015" cy="5108894"/>
          </a:xfrm>
        </p:spPr>
        <p:txBody>
          <a:bodyPr>
            <a:normAutofit fontScale="62500" lnSpcReduction="20000"/>
          </a:bodyPr>
          <a:lstStyle/>
          <a:p>
            <a:pPr marL="0" indent="0">
              <a:buNone/>
            </a:pPr>
            <a:r>
              <a:rPr lang="en-US" b="1" dirty="0"/>
              <a:t>Responsibility/Defectiveness </a:t>
            </a:r>
          </a:p>
          <a:p>
            <a:r>
              <a:rPr lang="en-US" dirty="0"/>
              <a:t>I’m not good enough/ I am good enough/fine as I am </a:t>
            </a:r>
          </a:p>
          <a:p>
            <a:r>
              <a:rPr lang="en-US" dirty="0"/>
              <a:t>I don’t deserve love /I deserve love; I can have love </a:t>
            </a:r>
          </a:p>
          <a:p>
            <a:r>
              <a:rPr lang="en-US" dirty="0"/>
              <a:t>I am a bad person/ I am a good (loving) person </a:t>
            </a:r>
          </a:p>
          <a:p>
            <a:r>
              <a:rPr lang="en-US" dirty="0"/>
              <a:t>I am incompetent /I am competent</a:t>
            </a:r>
          </a:p>
          <a:p>
            <a:r>
              <a:rPr lang="en-US" dirty="0"/>
              <a:t>I am worthless/inadequate I am worthy; I am worthwhile </a:t>
            </a:r>
          </a:p>
          <a:p>
            <a:r>
              <a:rPr lang="en-US" dirty="0"/>
              <a:t>I am shameful/ I am honorable</a:t>
            </a:r>
          </a:p>
          <a:p>
            <a:r>
              <a:rPr lang="en-US" dirty="0"/>
              <a:t>I am not lovable/ I am lovable </a:t>
            </a:r>
          </a:p>
          <a:p>
            <a:r>
              <a:rPr lang="en-US" dirty="0"/>
              <a:t>I deserve only bad things/ I deserve good things </a:t>
            </a:r>
          </a:p>
          <a:p>
            <a:r>
              <a:rPr lang="en-US" dirty="0"/>
              <a:t>I am permanently damaged/ I am/can be healthy</a:t>
            </a:r>
          </a:p>
          <a:p>
            <a:r>
              <a:rPr lang="en-US" dirty="0"/>
              <a:t>I am ugly/my body is hateful/ I am fine/attractive/</a:t>
            </a:r>
          </a:p>
          <a:p>
            <a:r>
              <a:rPr lang="en-US" dirty="0"/>
              <a:t>I do not deserve ____/I can have/deserve ____</a:t>
            </a:r>
          </a:p>
          <a:p>
            <a:r>
              <a:rPr lang="en-US" dirty="0"/>
              <a:t>I am stupid/not smart enough/ I am intelligent/able to learn </a:t>
            </a:r>
          </a:p>
          <a:p>
            <a:r>
              <a:rPr lang="en-US" dirty="0"/>
              <a:t>I am insignificant/unimportant/ I am significant/important</a:t>
            </a:r>
          </a:p>
          <a:p>
            <a:r>
              <a:rPr lang="en-US" dirty="0"/>
              <a:t>I am a disappointment/ I am OK just the way I am </a:t>
            </a:r>
          </a:p>
          <a:p>
            <a:r>
              <a:rPr lang="en-US" dirty="0"/>
              <a:t>I deserve to die/ I deserve to live </a:t>
            </a:r>
          </a:p>
          <a:p>
            <a:r>
              <a:rPr lang="en-US" dirty="0"/>
              <a:t>I deserve to be miserable/ I deserve to be happy </a:t>
            </a:r>
          </a:p>
          <a:p>
            <a:r>
              <a:rPr lang="en-US" dirty="0"/>
              <a:t>I am different/don’t belong/  I am OK as I am</a:t>
            </a:r>
          </a:p>
          <a:p>
            <a:r>
              <a:rPr lang="en-US" dirty="0"/>
              <a:t>I have to be perfect (out of inadequacy)/ I am fine the way I am</a:t>
            </a:r>
          </a:p>
        </p:txBody>
      </p:sp>
      <p:sp>
        <p:nvSpPr>
          <p:cNvPr id="6" name="Content Placeholder 5">
            <a:extLst>
              <a:ext uri="{FF2B5EF4-FFF2-40B4-BE49-F238E27FC236}">
                <a16:creationId xmlns:a16="http://schemas.microsoft.com/office/drawing/2014/main" id="{3E185556-D790-4479-B8C7-EFA2EFCDD31B}"/>
              </a:ext>
            </a:extLst>
          </p:cNvPr>
          <p:cNvSpPr>
            <a:spLocks noGrp="1"/>
          </p:cNvSpPr>
          <p:nvPr>
            <p:ph sz="half" idx="2"/>
          </p:nvPr>
        </p:nvSpPr>
        <p:spPr>
          <a:xfrm>
            <a:off x="5444454" y="1451295"/>
            <a:ext cx="5909345" cy="5108894"/>
          </a:xfrm>
        </p:spPr>
        <p:txBody>
          <a:bodyPr>
            <a:normAutofit fontScale="62500" lnSpcReduction="20000"/>
          </a:bodyPr>
          <a:lstStyle/>
          <a:p>
            <a:pPr marL="0" indent="0">
              <a:buNone/>
            </a:pPr>
            <a:r>
              <a:rPr lang="en-US" b="1" dirty="0"/>
              <a:t>Responsibility: Action</a:t>
            </a:r>
          </a:p>
          <a:p>
            <a:r>
              <a:rPr lang="en-US" dirty="0"/>
              <a:t>I should have done something* I did the best I could </a:t>
            </a:r>
          </a:p>
          <a:p>
            <a:r>
              <a:rPr lang="en-US" dirty="0"/>
              <a:t>I did something wrong* I learned/can learn from it </a:t>
            </a:r>
          </a:p>
          <a:p>
            <a:r>
              <a:rPr lang="en-US" dirty="0"/>
              <a:t>I should have known better* I do the best I can/I can learn</a:t>
            </a:r>
          </a:p>
          <a:p>
            <a:r>
              <a:rPr lang="en-US" dirty="0"/>
              <a:t>I am inadequate/weak /I am adequate/strong</a:t>
            </a:r>
          </a:p>
          <a:p>
            <a:pPr marL="0" indent="0">
              <a:buNone/>
            </a:pPr>
            <a:r>
              <a:rPr lang="en-US" dirty="0"/>
              <a:t>*What does this say about you? (e.g., I am shameful/I am stupid/I am a bad person) </a:t>
            </a:r>
          </a:p>
          <a:p>
            <a:pPr marL="0" indent="0">
              <a:buNone/>
            </a:pPr>
            <a:r>
              <a:rPr lang="en-US" b="1" dirty="0"/>
              <a:t>Safety/Vulnerability </a:t>
            </a:r>
          </a:p>
          <a:p>
            <a:r>
              <a:rPr lang="en-US" dirty="0"/>
              <a:t>I cannot trust anyone I can choose whom to trust</a:t>
            </a:r>
          </a:p>
          <a:p>
            <a:r>
              <a:rPr lang="en-US" dirty="0"/>
              <a:t>I cannot protect myself I can learn to protect myself</a:t>
            </a:r>
          </a:p>
          <a:p>
            <a:r>
              <a:rPr lang="en-US" dirty="0"/>
              <a:t>I am in danger It’s over; I am safe now </a:t>
            </a:r>
          </a:p>
          <a:p>
            <a:r>
              <a:rPr lang="en-US" dirty="0"/>
              <a:t>I am not safe I am safe now</a:t>
            </a:r>
          </a:p>
          <a:p>
            <a:r>
              <a:rPr lang="en-US" dirty="0"/>
              <a:t>I am going to die I am safe now</a:t>
            </a:r>
          </a:p>
          <a:p>
            <a:r>
              <a:rPr lang="en-US" dirty="0"/>
              <a:t>It’s not OK (safe) to feel/show my emotions I can safely feel/show my emotions </a:t>
            </a:r>
          </a:p>
          <a:p>
            <a:pPr marL="0" indent="0">
              <a:buNone/>
            </a:pPr>
            <a:r>
              <a:rPr lang="en-US" b="1" dirty="0"/>
              <a:t>Power/Control/Choice</a:t>
            </a:r>
          </a:p>
          <a:p>
            <a:r>
              <a:rPr lang="en-US" dirty="0"/>
              <a:t>I am not in control I am now in control </a:t>
            </a:r>
          </a:p>
          <a:p>
            <a:r>
              <a:rPr lang="en-US" dirty="0"/>
              <a:t>I am powerless/helpless I now have choices</a:t>
            </a:r>
          </a:p>
          <a:p>
            <a:r>
              <a:rPr lang="en-US" dirty="0"/>
              <a:t>I cannot get what I want I can get what I want </a:t>
            </a:r>
          </a:p>
          <a:p>
            <a:r>
              <a:rPr lang="en-US" dirty="0"/>
              <a:t>I cannot stand up for myself I can make my needs known</a:t>
            </a:r>
          </a:p>
          <a:p>
            <a:endParaRPr lang="en-US" dirty="0"/>
          </a:p>
        </p:txBody>
      </p:sp>
    </p:spTree>
    <p:extLst>
      <p:ext uri="{BB962C8B-B14F-4D97-AF65-F5344CB8AC3E}">
        <p14:creationId xmlns:p14="http://schemas.microsoft.com/office/powerpoint/2010/main" val="1332360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47339"/>
            <a:ext cx="10515600" cy="687060"/>
          </a:xfrm>
        </p:spPr>
        <p:txBody>
          <a:bodyPr>
            <a:normAutofit/>
          </a:bodyPr>
          <a:lstStyle/>
          <a:p>
            <a:r>
              <a:rPr lang="en-US" dirty="0"/>
              <a:t>Manage the Root Issues/Seeds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98086" y="1859323"/>
            <a:ext cx="4544478" cy="4351338"/>
          </a:xfrm>
        </p:spPr>
      </p:pic>
      <p:sp>
        <p:nvSpPr>
          <p:cNvPr id="5" name="TextBox 4"/>
          <p:cNvSpPr txBox="1"/>
          <p:nvPr/>
        </p:nvSpPr>
        <p:spPr>
          <a:xfrm flipH="1">
            <a:off x="7502848" y="1859323"/>
            <a:ext cx="3850951" cy="1138773"/>
          </a:xfrm>
          <a:prstGeom prst="rect">
            <a:avLst/>
          </a:prstGeom>
          <a:noFill/>
        </p:spPr>
        <p:txBody>
          <a:bodyPr wrap="square" rtlCol="0">
            <a:spAutoFit/>
          </a:bodyPr>
          <a:lstStyle/>
          <a:p>
            <a:r>
              <a:rPr lang="en-US" sz="3200" dirty="0"/>
              <a:t>Leafy Issue</a:t>
            </a:r>
          </a:p>
          <a:p>
            <a:r>
              <a:rPr lang="en-US" dirty="0"/>
              <a:t>Failed relationships, Financial Issues,</a:t>
            </a:r>
          </a:p>
          <a:p>
            <a:r>
              <a:rPr lang="en-US" dirty="0"/>
              <a:t>Junk Values, Addiction, Thinking Errors</a:t>
            </a:r>
          </a:p>
        </p:txBody>
      </p:sp>
      <p:sp>
        <p:nvSpPr>
          <p:cNvPr id="7" name="TextBox 6"/>
          <p:cNvSpPr txBox="1"/>
          <p:nvPr/>
        </p:nvSpPr>
        <p:spPr>
          <a:xfrm>
            <a:off x="230787" y="3219384"/>
            <a:ext cx="3267299" cy="1631216"/>
          </a:xfrm>
          <a:prstGeom prst="rect">
            <a:avLst/>
          </a:prstGeom>
          <a:noFill/>
        </p:spPr>
        <p:txBody>
          <a:bodyPr wrap="square" rtlCol="0">
            <a:spAutoFit/>
          </a:bodyPr>
          <a:lstStyle/>
          <a:p>
            <a:r>
              <a:rPr lang="en-US" sz="3200" dirty="0"/>
              <a:t>Trunk </a:t>
            </a:r>
          </a:p>
          <a:p>
            <a:r>
              <a:rPr lang="en-US" sz="3200" dirty="0"/>
              <a:t>2</a:t>
            </a:r>
            <a:r>
              <a:rPr lang="en-US" sz="3200" baseline="30000" dirty="0"/>
              <a:t>nd</a:t>
            </a:r>
            <a:r>
              <a:rPr lang="en-US" sz="3200" dirty="0"/>
              <a:t> Emotion</a:t>
            </a:r>
          </a:p>
          <a:p>
            <a:r>
              <a:rPr lang="en-US" dirty="0"/>
              <a:t>Hurt, Inadequate, Raw, Stuck, </a:t>
            </a:r>
          </a:p>
          <a:p>
            <a:r>
              <a:rPr lang="en-US" dirty="0"/>
              <a:t>Fear, Anger, Betrayed, Hopeless</a:t>
            </a:r>
          </a:p>
        </p:txBody>
      </p:sp>
      <p:sp>
        <p:nvSpPr>
          <p:cNvPr id="9" name="TextBox 8"/>
          <p:cNvSpPr txBox="1"/>
          <p:nvPr/>
        </p:nvSpPr>
        <p:spPr>
          <a:xfrm>
            <a:off x="7746304" y="4655447"/>
            <a:ext cx="3607496" cy="1692771"/>
          </a:xfrm>
          <a:prstGeom prst="rect">
            <a:avLst/>
          </a:prstGeom>
          <a:noFill/>
        </p:spPr>
        <p:txBody>
          <a:bodyPr wrap="square" rtlCol="0">
            <a:spAutoFit/>
          </a:bodyPr>
          <a:lstStyle/>
          <a:p>
            <a:r>
              <a:rPr lang="en-US" sz="3200" dirty="0"/>
              <a:t>Root Issue</a:t>
            </a:r>
          </a:p>
          <a:p>
            <a:r>
              <a:rPr lang="en-US" dirty="0"/>
              <a:t>Loss, Grief, Trauma (developmental, relational, etc.), Self-Concept, Abandonment, </a:t>
            </a:r>
            <a:r>
              <a:rPr lang="en-US" b="1" dirty="0">
                <a:solidFill>
                  <a:srgbClr val="FF0000"/>
                </a:solidFill>
              </a:rPr>
              <a:t>Shame</a:t>
            </a:r>
            <a:r>
              <a:rPr lang="en-US" dirty="0"/>
              <a:t>, Denial, Metal Health, Chronic Health </a:t>
            </a:r>
            <a:endParaRPr lang="en-US" sz="3200" dirty="0"/>
          </a:p>
        </p:txBody>
      </p:sp>
    </p:spTree>
    <p:extLst>
      <p:ext uri="{BB962C8B-B14F-4D97-AF65-F5344CB8AC3E}">
        <p14:creationId xmlns:p14="http://schemas.microsoft.com/office/powerpoint/2010/main" val="138204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031" y="367886"/>
            <a:ext cx="10515600" cy="691887"/>
          </a:xfrm>
        </p:spPr>
        <p:txBody>
          <a:bodyPr>
            <a:normAutofit/>
          </a:bodyPr>
          <a:lstStyle/>
          <a:p>
            <a:pPr algn="ctr"/>
            <a:r>
              <a:rPr lang="en-US" dirty="0"/>
              <a:t> </a:t>
            </a:r>
            <a:r>
              <a:rPr lang="en-US" b="1" dirty="0">
                <a:latin typeface="+mn-lt"/>
              </a:rPr>
              <a:t>Unlearn Past Thinking Errors </a:t>
            </a:r>
          </a:p>
        </p:txBody>
      </p:sp>
      <p:sp>
        <p:nvSpPr>
          <p:cNvPr id="3" name="Content Placeholder 2"/>
          <p:cNvSpPr>
            <a:spLocks noGrp="1"/>
          </p:cNvSpPr>
          <p:nvPr>
            <p:ph idx="1"/>
          </p:nvPr>
        </p:nvSpPr>
        <p:spPr>
          <a:xfrm>
            <a:off x="662031" y="1262371"/>
            <a:ext cx="5680505" cy="4623736"/>
          </a:xfrm>
        </p:spPr>
        <p:txBody>
          <a:bodyPr>
            <a:normAutofit/>
          </a:bodyPr>
          <a:lstStyle/>
          <a:p>
            <a:pPr>
              <a:buFont typeface="Wingdings" panose="05000000000000000000" pitchFamily="2" charset="2"/>
              <a:buChar char="ü"/>
            </a:pPr>
            <a:r>
              <a:rPr lang="en-US" sz="2000" dirty="0"/>
              <a:t>Define Thinking Errors and Defense Mechanisms </a:t>
            </a:r>
          </a:p>
          <a:p>
            <a:pPr>
              <a:buFont typeface="Wingdings" panose="05000000000000000000" pitchFamily="2" charset="2"/>
              <a:buChar char="ü"/>
            </a:pPr>
            <a:r>
              <a:rPr lang="en-US" sz="2000" dirty="0"/>
              <a:t>Why we Don’t Self Talk out of </a:t>
            </a:r>
            <a:r>
              <a:rPr lang="en-US" sz="2000" i="1" dirty="0"/>
              <a:t>ANTS</a:t>
            </a:r>
          </a:p>
          <a:p>
            <a:pPr>
              <a:buFont typeface="Wingdings" panose="05000000000000000000" pitchFamily="2" charset="2"/>
              <a:buChar char="ü"/>
            </a:pPr>
            <a:r>
              <a:rPr lang="en-US" sz="2000" dirty="0"/>
              <a:t>Two Chemicals- Love or Fear </a:t>
            </a:r>
          </a:p>
          <a:p>
            <a:pPr>
              <a:buFont typeface="Wingdings" panose="05000000000000000000" pitchFamily="2" charset="2"/>
              <a:buChar char="ü"/>
            </a:pPr>
            <a:r>
              <a:rPr lang="en-US" sz="2000" dirty="0"/>
              <a:t>Don’t Let Chemicals Hijack the Brain</a:t>
            </a:r>
          </a:p>
          <a:p>
            <a:pPr>
              <a:buFont typeface="Wingdings" panose="05000000000000000000" pitchFamily="2" charset="2"/>
              <a:buChar char="ü"/>
            </a:pPr>
            <a:r>
              <a:rPr lang="en-US" sz="2000" dirty="0"/>
              <a:t>Ask yourself- What are my unresolved/buried feelings and the belief system behind them?</a:t>
            </a:r>
          </a:p>
          <a:p>
            <a:pPr>
              <a:buFont typeface="Wingdings" panose="05000000000000000000" pitchFamily="2" charset="2"/>
              <a:buChar char="ü"/>
            </a:pPr>
            <a:r>
              <a:rPr lang="en-US" sz="2000" dirty="0"/>
              <a:t>Get to the ROOT to reduce stress, sickness, anxiety, and Thinking Errors!</a:t>
            </a:r>
          </a:p>
          <a:p>
            <a:pPr>
              <a:buFont typeface="Wingdings" panose="05000000000000000000" pitchFamily="2" charset="2"/>
              <a:buChar char="ü"/>
            </a:pPr>
            <a:r>
              <a:rPr lang="en-US" sz="2000" dirty="0"/>
              <a:t>Allow Time and Practice </a:t>
            </a:r>
          </a:p>
          <a:p>
            <a:pPr marL="0" indent="0">
              <a:buNone/>
            </a:pPr>
            <a:endParaRPr lang="en-US" sz="2000"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6096000" y="1883636"/>
            <a:ext cx="5916037" cy="4441664"/>
          </a:xfrm>
          <a:prstGeom prst="rect">
            <a:avLst/>
          </a:prstGeom>
        </p:spPr>
      </p:pic>
    </p:spTree>
    <p:extLst>
      <p:ext uri="{BB962C8B-B14F-4D97-AF65-F5344CB8AC3E}">
        <p14:creationId xmlns:p14="http://schemas.microsoft.com/office/powerpoint/2010/main" val="3874762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Coping Skills Check List </a:t>
            </a:r>
          </a:p>
        </p:txBody>
      </p:sp>
      <p:sp>
        <p:nvSpPr>
          <p:cNvPr id="3" name="Content Placeholder 2"/>
          <p:cNvSpPr>
            <a:spLocks noGrp="1"/>
          </p:cNvSpPr>
          <p:nvPr>
            <p:ph sz="half" idx="1"/>
          </p:nvPr>
        </p:nvSpPr>
        <p:spPr>
          <a:xfrm>
            <a:off x="438413" y="1690688"/>
            <a:ext cx="5277860" cy="4684733"/>
          </a:xfrm>
        </p:spPr>
        <p:txBody>
          <a:bodyPr>
            <a:normAutofit lnSpcReduction="10000"/>
          </a:bodyPr>
          <a:lstStyle/>
          <a:p>
            <a:r>
              <a:rPr lang="en-US" dirty="0"/>
              <a:t>Mindfulness Focus on the Present</a:t>
            </a:r>
          </a:p>
          <a:p>
            <a:r>
              <a:rPr lang="en-US" dirty="0"/>
              <a:t>Self-talk </a:t>
            </a:r>
          </a:p>
          <a:p>
            <a:r>
              <a:rPr lang="en-US" dirty="0"/>
              <a:t>Relaxation Techniques (breath)</a:t>
            </a:r>
          </a:p>
          <a:p>
            <a:r>
              <a:rPr lang="en-US" dirty="0"/>
              <a:t>Healthy Quick Stress Relievers (call)</a:t>
            </a:r>
          </a:p>
          <a:p>
            <a:r>
              <a:rPr lang="en-US" dirty="0"/>
              <a:t>Time–Out 10 minutes to 24 hours </a:t>
            </a:r>
          </a:p>
          <a:p>
            <a:r>
              <a:rPr lang="en-US" dirty="0"/>
              <a:t>Humor</a:t>
            </a:r>
          </a:p>
          <a:p>
            <a:r>
              <a:rPr lang="en-US" dirty="0"/>
              <a:t>Thought Stopping</a:t>
            </a:r>
          </a:p>
          <a:p>
            <a:r>
              <a:rPr lang="en-US" dirty="0"/>
              <a:t>Conflict Negotiation</a:t>
            </a:r>
          </a:p>
          <a:p>
            <a:r>
              <a:rPr lang="en-US" dirty="0"/>
              <a:t>Problem Solving</a:t>
            </a:r>
          </a:p>
          <a:p>
            <a:r>
              <a:rPr lang="en-US" dirty="0"/>
              <a:t>Challenge Negative Thinking</a:t>
            </a:r>
          </a:p>
          <a:p>
            <a:r>
              <a:rPr lang="en-US" dirty="0"/>
              <a:t>Choosing Assertiveness vs. Aggression</a:t>
            </a:r>
          </a:p>
          <a:p>
            <a:r>
              <a:rPr lang="en-US" dirty="0"/>
              <a:t>Leave Shame and Judgement   </a:t>
            </a:r>
          </a:p>
        </p:txBody>
      </p:sp>
      <p:sp>
        <p:nvSpPr>
          <p:cNvPr id="5" name="Content Placeholder 4"/>
          <p:cNvSpPr>
            <a:spLocks noGrp="1"/>
          </p:cNvSpPr>
          <p:nvPr>
            <p:ph sz="half" idx="2"/>
          </p:nvPr>
        </p:nvSpPr>
        <p:spPr>
          <a:xfrm>
            <a:off x="5962160" y="1690688"/>
            <a:ext cx="5979318" cy="4810691"/>
          </a:xfrm>
        </p:spPr>
        <p:txBody>
          <a:bodyPr>
            <a:normAutofit lnSpcReduction="10000"/>
          </a:bodyPr>
          <a:lstStyle/>
          <a:p>
            <a:pPr marL="285750" lvl="0" indent="-285750" defTabSz="914400">
              <a:buFont typeface="Wingdings" panose="05000000000000000000" pitchFamily="2" charset="2"/>
              <a:buChar char="q"/>
            </a:pPr>
            <a:r>
              <a:rPr lang="en-US" dirty="0">
                <a:solidFill>
                  <a:srgbClr val="000000"/>
                </a:solidFill>
                <a:latin typeface="Calibri" panose="020F0502020204030204"/>
              </a:rPr>
              <a:t>Balance –Physical, Mental, Social, Emotional/Spiritual </a:t>
            </a:r>
          </a:p>
          <a:p>
            <a:pPr marL="285750" lvl="0" indent="-285750" defTabSz="914400">
              <a:buFont typeface="Wingdings" panose="05000000000000000000" pitchFamily="2" charset="2"/>
              <a:buChar char="q"/>
            </a:pPr>
            <a:r>
              <a:rPr lang="en-US" dirty="0">
                <a:solidFill>
                  <a:srgbClr val="000000"/>
                </a:solidFill>
                <a:latin typeface="Calibri" panose="020F0502020204030204"/>
              </a:rPr>
              <a:t>Mindfulness</a:t>
            </a:r>
          </a:p>
          <a:p>
            <a:pPr marL="285750" lvl="0" indent="-285750" defTabSz="914400">
              <a:buFont typeface="Wingdings" panose="05000000000000000000" pitchFamily="2" charset="2"/>
              <a:buChar char="q"/>
            </a:pPr>
            <a:r>
              <a:rPr lang="en-US" dirty="0">
                <a:solidFill>
                  <a:srgbClr val="000000"/>
                </a:solidFill>
                <a:latin typeface="Calibri" panose="020F0502020204030204"/>
              </a:rPr>
              <a:t>Logic and Emotion Together (wise-mind)</a:t>
            </a:r>
          </a:p>
          <a:p>
            <a:pPr marL="285750" lvl="0" indent="-285750" defTabSz="914400">
              <a:buFont typeface="Wingdings" panose="05000000000000000000" pitchFamily="2" charset="2"/>
              <a:buChar char="q"/>
            </a:pPr>
            <a:r>
              <a:rPr lang="en-US" dirty="0">
                <a:solidFill>
                  <a:srgbClr val="000000"/>
                </a:solidFill>
                <a:latin typeface="Calibri" panose="020F0502020204030204"/>
              </a:rPr>
              <a:t>Create a Mental “Safe Space”</a:t>
            </a:r>
          </a:p>
          <a:p>
            <a:pPr marL="285750" lvl="0" indent="-285750" defTabSz="914400">
              <a:buFont typeface="Wingdings" panose="05000000000000000000" pitchFamily="2" charset="2"/>
              <a:buChar char="q"/>
            </a:pPr>
            <a:r>
              <a:rPr lang="en-US" dirty="0">
                <a:solidFill>
                  <a:srgbClr val="000000"/>
                </a:solidFill>
                <a:latin typeface="Calibri" panose="020F0502020204030204"/>
              </a:rPr>
              <a:t>Reduce Caffeine and/or Alcohol/Drug Use</a:t>
            </a:r>
          </a:p>
          <a:p>
            <a:pPr marL="285750" lvl="0" indent="-285750" defTabSz="914400">
              <a:buFont typeface="Wingdings" panose="05000000000000000000" pitchFamily="2" charset="2"/>
              <a:buChar char="q"/>
            </a:pPr>
            <a:r>
              <a:rPr lang="en-US" dirty="0">
                <a:solidFill>
                  <a:srgbClr val="000000"/>
                </a:solidFill>
                <a:latin typeface="Calibri" panose="020F0502020204030204"/>
              </a:rPr>
              <a:t>Connection  </a:t>
            </a:r>
          </a:p>
          <a:p>
            <a:pPr marL="285750" lvl="0" indent="-285750" defTabSz="914400">
              <a:buFont typeface="Wingdings" panose="05000000000000000000" pitchFamily="2" charset="2"/>
              <a:buChar char="q"/>
            </a:pPr>
            <a:r>
              <a:rPr lang="en-US" dirty="0">
                <a:solidFill>
                  <a:srgbClr val="000000"/>
                </a:solidFill>
                <a:latin typeface="Calibri" panose="020F0502020204030204"/>
              </a:rPr>
              <a:t>Reduce Thinking Errors </a:t>
            </a:r>
          </a:p>
          <a:p>
            <a:pPr marL="285750" lvl="0" indent="-285750" defTabSz="914400">
              <a:buFont typeface="Wingdings" panose="05000000000000000000" pitchFamily="2" charset="2"/>
              <a:buChar char="q"/>
            </a:pPr>
            <a:r>
              <a:rPr lang="en-US" dirty="0">
                <a:solidFill>
                  <a:srgbClr val="000000"/>
                </a:solidFill>
                <a:latin typeface="Calibri" panose="020F0502020204030204"/>
              </a:rPr>
              <a:t>Clean up Your Environment</a:t>
            </a:r>
          </a:p>
          <a:p>
            <a:pPr marL="285750" lvl="0" indent="-285750" defTabSz="914400">
              <a:buFont typeface="Wingdings" panose="05000000000000000000" pitchFamily="2" charset="2"/>
              <a:buChar char="q"/>
            </a:pPr>
            <a:r>
              <a:rPr lang="en-US" dirty="0">
                <a:solidFill>
                  <a:srgbClr val="000000"/>
                </a:solidFill>
                <a:latin typeface="Calibri" panose="020F0502020204030204"/>
              </a:rPr>
              <a:t>Create a Reward System </a:t>
            </a:r>
          </a:p>
          <a:p>
            <a:pPr marL="285750" lvl="0" indent="-285750" defTabSz="914400">
              <a:buFont typeface="Wingdings" panose="05000000000000000000" pitchFamily="2" charset="2"/>
              <a:buChar char="q"/>
            </a:pPr>
            <a:r>
              <a:rPr lang="en-US" dirty="0">
                <a:solidFill>
                  <a:srgbClr val="000000"/>
                </a:solidFill>
                <a:latin typeface="Calibri" panose="020F0502020204030204"/>
              </a:rPr>
              <a:t>Mini Vacations </a:t>
            </a:r>
          </a:p>
          <a:p>
            <a:pPr marL="285750" lvl="0" indent="-285750" defTabSz="914400">
              <a:buFont typeface="Wingdings" panose="05000000000000000000" pitchFamily="2" charset="2"/>
              <a:buChar char="q"/>
            </a:pPr>
            <a:r>
              <a:rPr lang="en-US" dirty="0">
                <a:solidFill>
                  <a:srgbClr val="000000"/>
                </a:solidFill>
                <a:latin typeface="Calibri" panose="020F0502020204030204"/>
              </a:rPr>
              <a:t>Burnout Prevention</a:t>
            </a:r>
          </a:p>
          <a:p>
            <a:endParaRPr lang="en-US" dirty="0"/>
          </a:p>
        </p:txBody>
      </p:sp>
    </p:spTree>
    <p:extLst>
      <p:ext uri="{BB962C8B-B14F-4D97-AF65-F5344CB8AC3E}">
        <p14:creationId xmlns:p14="http://schemas.microsoft.com/office/powerpoint/2010/main" val="2833922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8958" y="131428"/>
            <a:ext cx="7497710" cy="893523"/>
          </a:xfrm>
        </p:spPr>
        <p:txBody>
          <a:bodyPr/>
          <a:lstStyle/>
          <a:p>
            <a:r>
              <a:rPr lang="en-US" dirty="0"/>
              <a:t>References </a:t>
            </a:r>
          </a:p>
        </p:txBody>
      </p:sp>
      <p:sp>
        <p:nvSpPr>
          <p:cNvPr id="6" name="Content Placeholder 5"/>
          <p:cNvSpPr>
            <a:spLocks noGrp="1"/>
          </p:cNvSpPr>
          <p:nvPr>
            <p:ph idx="1"/>
          </p:nvPr>
        </p:nvSpPr>
        <p:spPr>
          <a:xfrm>
            <a:off x="923871" y="1373612"/>
            <a:ext cx="11310074" cy="5123145"/>
          </a:xfrm>
        </p:spPr>
        <p:txBody>
          <a:bodyPr>
            <a:normAutofit fontScale="85000" lnSpcReduction="10000"/>
          </a:bodyPr>
          <a:lstStyle/>
          <a:p>
            <a:pPr lvl="0"/>
            <a:r>
              <a:rPr lang="en-US" dirty="0"/>
              <a:t>Brown, B</a:t>
            </a:r>
            <a:r>
              <a:rPr lang="en-US" i="1" dirty="0"/>
              <a:t>. (2010). The power of vulnerability. TED Talk.</a:t>
            </a:r>
            <a:endParaRPr lang="en-US" dirty="0"/>
          </a:p>
          <a:p>
            <a:pPr lvl="0"/>
            <a:r>
              <a:rPr lang="en-US" dirty="0"/>
              <a:t>Brown (2010).</a:t>
            </a:r>
            <a:r>
              <a:rPr lang="en-US" i="1" dirty="0"/>
              <a:t> The Gifts of Imperfection: Let Go of Who You Think You’re Supposed to Be and Embrace Who You Are</a:t>
            </a:r>
            <a:endParaRPr lang="en-US" dirty="0"/>
          </a:p>
          <a:p>
            <a:pPr lvl="0"/>
            <a:r>
              <a:rPr lang="en-US" dirty="0"/>
              <a:t>Brown (2012).</a:t>
            </a:r>
            <a:r>
              <a:rPr lang="en-US" i="1" dirty="0"/>
              <a:t> Listening to Shame. TED Talk</a:t>
            </a:r>
            <a:endParaRPr lang="en-US" dirty="0"/>
          </a:p>
          <a:p>
            <a:pPr lvl="0"/>
            <a:r>
              <a:rPr lang="en-US" dirty="0"/>
              <a:t>Brown (2012).</a:t>
            </a:r>
            <a:r>
              <a:rPr lang="en-US" i="1" dirty="0"/>
              <a:t> Daring Greatly: How the Courage to Be Vulnerable Transforms the Way We Live, Love, Parent, and Lead. </a:t>
            </a:r>
            <a:endParaRPr lang="en-US" dirty="0"/>
          </a:p>
          <a:p>
            <a:pPr lvl="0"/>
            <a:r>
              <a:rPr lang="en-US" dirty="0"/>
              <a:t>Brown (2012).</a:t>
            </a:r>
            <a:r>
              <a:rPr lang="en-US" i="1" dirty="0"/>
              <a:t> The Gifts of Imperfect Parenting.  Audible </a:t>
            </a:r>
            <a:endParaRPr lang="en-US" dirty="0"/>
          </a:p>
          <a:p>
            <a:r>
              <a:rPr lang="en-US" dirty="0"/>
              <a:t>Frankl, V. E. (1984). </a:t>
            </a:r>
            <a:r>
              <a:rPr lang="en-US" i="1" dirty="0"/>
              <a:t>Man's search for meaning: An introduction to logotherapy</a:t>
            </a:r>
            <a:r>
              <a:rPr lang="en-US" dirty="0"/>
              <a:t>. New York: Simon &amp; Schuster.</a:t>
            </a:r>
            <a:endParaRPr lang="en-US" i="1" dirty="0"/>
          </a:p>
          <a:p>
            <a:r>
              <a:rPr lang="en-US" dirty="0"/>
              <a:t>Goleman (1995). </a:t>
            </a:r>
            <a:r>
              <a:rPr lang="en-US" i="1" dirty="0"/>
              <a:t>Emotional intelligence: Why it can matter more than IQ</a:t>
            </a:r>
            <a:r>
              <a:rPr lang="en-US" dirty="0"/>
              <a:t>. New York: Bantam Books.</a:t>
            </a:r>
          </a:p>
          <a:p>
            <a:r>
              <a:rPr lang="en-US" dirty="0" err="1"/>
              <a:t>Goleman</a:t>
            </a:r>
            <a:r>
              <a:rPr lang="en-US" dirty="0"/>
              <a:t> (2006). </a:t>
            </a:r>
            <a:r>
              <a:rPr lang="en-US" i="1" dirty="0"/>
              <a:t>Social Intelligence: The New Science of Social Relationships. </a:t>
            </a:r>
            <a:r>
              <a:rPr lang="en-US" dirty="0"/>
              <a:t>Bantam Books. </a:t>
            </a:r>
          </a:p>
          <a:p>
            <a:r>
              <a:rPr lang="en-US" dirty="0"/>
              <a:t>Hari, J. (2018). Lost connections: Uncovering the real causes of depression-- and the unexpected solutions. </a:t>
            </a:r>
            <a:endParaRPr lang="en-US" i="1" dirty="0"/>
          </a:p>
          <a:p>
            <a:r>
              <a:rPr lang="en-US" dirty="0" err="1"/>
              <a:t>Maslash</a:t>
            </a:r>
            <a:r>
              <a:rPr lang="en-US" dirty="0"/>
              <a:t>, C. &amp; M. P. Letter, (2015) </a:t>
            </a:r>
            <a:r>
              <a:rPr lang="en-US" i="1" dirty="0"/>
              <a:t>It’s Time to Take Action on Burnout</a:t>
            </a:r>
            <a:r>
              <a:rPr lang="en-US" dirty="0"/>
              <a:t>. Burnout Research 2, IV-V </a:t>
            </a:r>
          </a:p>
          <a:p>
            <a:r>
              <a:rPr lang="en-US" dirty="0"/>
              <a:t>Patterson, Kerry. (Eds.) (2012) </a:t>
            </a:r>
            <a:r>
              <a:rPr lang="en-US" i="1" dirty="0"/>
              <a:t>Crucial conversations: tools for talking when stakes are high </a:t>
            </a:r>
            <a:r>
              <a:rPr lang="en-US" dirty="0"/>
              <a:t>New York : McGraw-Hill,</a:t>
            </a:r>
            <a:endParaRPr lang="en-US" i="1" dirty="0"/>
          </a:p>
          <a:p>
            <a:r>
              <a:rPr lang="en-US" dirty="0"/>
              <a:t>Truman (2003). </a:t>
            </a:r>
            <a:r>
              <a:rPr lang="en-US" i="1" dirty="0"/>
              <a:t>Feelings buried alive never die</a:t>
            </a:r>
            <a:r>
              <a:rPr lang="en-US" dirty="0"/>
              <a:t>. Olympus Distributing</a:t>
            </a:r>
          </a:p>
          <a:p>
            <a:r>
              <a:rPr lang="en-US" dirty="0">
                <a:hlinkClick r:id="rId2"/>
              </a:rPr>
              <a:t>https://positivepsychology.com/emotional-intelligence-ted-talks</a:t>
            </a:r>
            <a:endParaRPr lang="en-US" dirty="0"/>
          </a:p>
        </p:txBody>
      </p:sp>
    </p:spTree>
    <p:extLst>
      <p:ext uri="{BB962C8B-B14F-4D97-AF65-F5344CB8AC3E}">
        <p14:creationId xmlns:p14="http://schemas.microsoft.com/office/powerpoint/2010/main" val="35844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2818-0C6A-4E7B-819A-33EBCDC3DCF7}"/>
              </a:ext>
            </a:extLst>
          </p:cNvPr>
          <p:cNvSpPr>
            <a:spLocks noGrp="1"/>
          </p:cNvSpPr>
          <p:nvPr>
            <p:ph type="title"/>
          </p:nvPr>
        </p:nvSpPr>
        <p:spPr>
          <a:xfrm>
            <a:off x="1752600" y="518325"/>
            <a:ext cx="10515600" cy="767389"/>
          </a:xfrm>
        </p:spPr>
        <p:txBody>
          <a:bodyPr/>
          <a:lstStyle/>
          <a:p>
            <a:r>
              <a:rPr lang="en-US" dirty="0"/>
              <a:t>What do You Focus on? </a:t>
            </a:r>
          </a:p>
        </p:txBody>
      </p:sp>
      <p:sp>
        <p:nvSpPr>
          <p:cNvPr id="3" name="Content Placeholder 2">
            <a:extLst>
              <a:ext uri="{FF2B5EF4-FFF2-40B4-BE49-F238E27FC236}">
                <a16:creationId xmlns:a16="http://schemas.microsoft.com/office/drawing/2014/main" id="{A1A408CB-A274-4DD6-BEC3-B0CDE44F579B}"/>
              </a:ext>
            </a:extLst>
          </p:cNvPr>
          <p:cNvSpPr>
            <a:spLocks noGrp="1"/>
          </p:cNvSpPr>
          <p:nvPr>
            <p:ph idx="1"/>
          </p:nvPr>
        </p:nvSpPr>
        <p:spPr>
          <a:xfrm>
            <a:off x="838200" y="1417738"/>
            <a:ext cx="5470321" cy="5134063"/>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rPr>
              <a:t>“Between stimulus and response there is a space. In that space is our power to choose our response. In our response lies our growth and our freedom.”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rPr>
              <a:t>Viktor E. Frankl </a:t>
            </a:r>
          </a:p>
          <a:p>
            <a:endParaRPr lang="en-US" dirty="0"/>
          </a:p>
        </p:txBody>
      </p:sp>
      <p:pic>
        <p:nvPicPr>
          <p:cNvPr id="5" name="Picture 4">
            <a:extLst>
              <a:ext uri="{FF2B5EF4-FFF2-40B4-BE49-F238E27FC236}">
                <a16:creationId xmlns:a16="http://schemas.microsoft.com/office/drawing/2014/main" id="{880D6265-0F4B-461F-8C5F-5C63CA87EF2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26636" y="1662912"/>
            <a:ext cx="4611627" cy="4676763"/>
          </a:xfrm>
          <a:prstGeom prst="rect">
            <a:avLst/>
          </a:prstGeom>
        </p:spPr>
      </p:pic>
    </p:spTree>
    <p:extLst>
      <p:ext uri="{BB962C8B-B14F-4D97-AF65-F5344CB8AC3E}">
        <p14:creationId xmlns:p14="http://schemas.microsoft.com/office/powerpoint/2010/main" val="2952439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82" y="0"/>
            <a:ext cx="10515600" cy="1528174"/>
          </a:xfrm>
        </p:spPr>
        <p:txBody>
          <a:bodyPr>
            <a:normAutofit/>
          </a:bodyPr>
          <a:lstStyle/>
          <a:p>
            <a:r>
              <a:rPr lang="en-US" b="1" kern="0" dirty="0">
                <a:latin typeface="+mn-lt"/>
              </a:rPr>
              <a:t>Thinking Error Definitions</a:t>
            </a:r>
            <a:endParaRPr lang="en-US" b="1" dirty="0">
              <a:latin typeface="+mn-lt"/>
            </a:endParaRPr>
          </a:p>
        </p:txBody>
      </p:sp>
      <p:sp>
        <p:nvSpPr>
          <p:cNvPr id="3" name="Content Placeholder 2"/>
          <p:cNvSpPr>
            <a:spLocks noGrp="1"/>
          </p:cNvSpPr>
          <p:nvPr>
            <p:ph idx="1"/>
          </p:nvPr>
        </p:nvSpPr>
        <p:spPr>
          <a:xfrm>
            <a:off x="925882" y="1233182"/>
            <a:ext cx="11266118" cy="5217722"/>
          </a:xfrm>
        </p:spPr>
        <p:txBody>
          <a:bodyPr>
            <a:normAutofit fontScale="92500" lnSpcReduction="10000"/>
          </a:bodyPr>
          <a:lstStyle/>
          <a:p>
            <a:pPr marL="514350" indent="-457200" defTabSz="457200">
              <a:lnSpc>
                <a:spcPct val="100000"/>
              </a:lnSpc>
              <a:buClr>
                <a:srgbClr val="2E83C3"/>
              </a:buClr>
              <a:buSzPct val="80000"/>
              <a:buFont typeface="+mj-lt"/>
              <a:buAutoNum type="arabicPeriod"/>
            </a:pPr>
            <a:r>
              <a:rPr lang="en-US" sz="2000" b="1" dirty="0">
                <a:latin typeface="Calibri" panose="020F0502020204030204" pitchFamily="34" charset="0"/>
                <a:ea typeface="Calibri" panose="020F0502020204030204" pitchFamily="34" charset="0"/>
                <a:cs typeface="Times New Roman" panose="02020603050405020304" pitchFamily="18" charset="0"/>
              </a:rPr>
              <a:t>All or Nothing Thinking:</a:t>
            </a:r>
            <a:r>
              <a:rPr lang="en-US" sz="2000" dirty="0">
                <a:latin typeface="Calibri" panose="020F0502020204030204" pitchFamily="34" charset="0"/>
                <a:ea typeface="Calibri" panose="020F0502020204030204" pitchFamily="34" charset="0"/>
                <a:cs typeface="Times New Roman" panose="02020603050405020304" pitchFamily="18" charset="0"/>
              </a:rPr>
              <a:t> Absolutes; black and white; always or never; I can’t see someone else’s perspective </a:t>
            </a:r>
          </a:p>
          <a:p>
            <a:pPr marL="514350" indent="-457200" defTabSz="457200">
              <a:lnSpc>
                <a:spcPct val="100000"/>
              </a:lnSpc>
              <a:buClr>
                <a:srgbClr val="2E83C3"/>
              </a:buClr>
              <a:buSzPct val="80000"/>
              <a:buFont typeface="+mj-lt"/>
              <a:buAutoNum type="arabicPeriod"/>
            </a:pPr>
            <a:r>
              <a:rPr lang="en-US" sz="2000" b="1" dirty="0">
                <a:latin typeface="Calibri" panose="020F0502020204030204" pitchFamily="34" charset="0"/>
                <a:ea typeface="Calibri" panose="020F0502020204030204" pitchFamily="34" charset="0"/>
                <a:cs typeface="Times New Roman" panose="02020603050405020304" pitchFamily="18" charset="0"/>
              </a:rPr>
              <a:t>Over Generalization:</a:t>
            </a:r>
            <a:r>
              <a:rPr lang="en-US" sz="2000" dirty="0">
                <a:latin typeface="Calibri" panose="020F0502020204030204" pitchFamily="34" charset="0"/>
                <a:ea typeface="Calibri" panose="020F0502020204030204" pitchFamily="34" charset="0"/>
                <a:cs typeface="Times New Roman" panose="02020603050405020304" pitchFamily="18" charset="0"/>
              </a:rPr>
              <a:t> A negative event as a pattern of defeat </a:t>
            </a:r>
          </a:p>
          <a:p>
            <a:pPr marL="514350" indent="-457200" defTabSz="457200">
              <a:lnSpc>
                <a:spcPct val="100000"/>
              </a:lnSpc>
              <a:buClr>
                <a:srgbClr val="2E83C3"/>
              </a:buClr>
              <a:buSzPct val="80000"/>
              <a:buFont typeface="+mj-lt"/>
              <a:buAutoNum type="arabicPeriod"/>
            </a:pPr>
            <a:r>
              <a:rPr lang="en-US" sz="2000" b="1" dirty="0">
                <a:latin typeface="Calibri" panose="020F0502020204030204" pitchFamily="34" charset="0"/>
                <a:ea typeface="Calibri" panose="020F0502020204030204" pitchFamily="34" charset="0"/>
                <a:cs typeface="Times New Roman" panose="02020603050405020304" pitchFamily="18" charset="0"/>
              </a:rPr>
              <a:t>Discounting the Positive: </a:t>
            </a:r>
            <a:r>
              <a:rPr lang="en-US" sz="2000" dirty="0">
                <a:latin typeface="Calibri" panose="020F0502020204030204" pitchFamily="34" charset="0"/>
                <a:ea typeface="Calibri" panose="020F0502020204030204" pitchFamily="34" charset="0"/>
                <a:cs typeface="Times New Roman" panose="02020603050405020304" pitchFamily="18" charset="0"/>
              </a:rPr>
              <a:t>Positive perspective is less then or minimized; Strict focus on the negative</a:t>
            </a:r>
          </a:p>
          <a:p>
            <a:pPr marL="514350" indent="-457200" defTabSz="457200">
              <a:lnSpc>
                <a:spcPct val="100000"/>
              </a:lnSpc>
              <a:buClr>
                <a:srgbClr val="2E83C3"/>
              </a:buClr>
              <a:buSzPct val="80000"/>
              <a:buFont typeface="+mj-lt"/>
              <a:buAutoNum type="arabicPeriod"/>
            </a:pPr>
            <a:r>
              <a:rPr lang="en-US" sz="2000" b="1" dirty="0">
                <a:latin typeface="Calibri" panose="020F0502020204030204" pitchFamily="34" charset="0"/>
                <a:ea typeface="Calibri" panose="020F0502020204030204" pitchFamily="34" charset="0"/>
                <a:cs typeface="Times New Roman" panose="02020603050405020304" pitchFamily="18" charset="0"/>
              </a:rPr>
              <a:t>Mental/Logical Filter: </a:t>
            </a:r>
            <a:r>
              <a:rPr lang="en-US" sz="2000" dirty="0">
                <a:latin typeface="Calibri" panose="020F0502020204030204" pitchFamily="34" charset="0"/>
                <a:ea typeface="Calibri" panose="020F0502020204030204" pitchFamily="34" charset="0"/>
                <a:cs typeface="Times New Roman" panose="02020603050405020304" pitchFamily="18" charset="0"/>
              </a:rPr>
              <a:t>Using only one or the other (frontal lobes) to make decisions. Wise-mind is using both</a:t>
            </a:r>
          </a:p>
          <a:p>
            <a:pPr marL="514350" indent="-457200" defTabSz="457200">
              <a:lnSpc>
                <a:spcPct val="100000"/>
              </a:lnSpc>
              <a:buClr>
                <a:srgbClr val="2E83C3"/>
              </a:buClr>
              <a:buSzPct val="80000"/>
              <a:buFont typeface="+mj-lt"/>
              <a:buAutoNum type="arabicPeriod"/>
            </a:pPr>
            <a:r>
              <a:rPr lang="en-US" sz="2000" b="1" dirty="0">
                <a:latin typeface="Calibri" panose="020F0502020204030204" pitchFamily="34" charset="0"/>
                <a:ea typeface="Calibri" panose="020F0502020204030204" pitchFamily="34" charset="0"/>
                <a:cs typeface="Times New Roman" panose="02020603050405020304" pitchFamily="18" charset="0"/>
              </a:rPr>
              <a:t>Emotional Filter:</a:t>
            </a:r>
            <a:r>
              <a:rPr lang="en-US" sz="2000" dirty="0">
                <a:latin typeface="Calibri" panose="020F0502020204030204" pitchFamily="34" charset="0"/>
                <a:ea typeface="Calibri" panose="020F0502020204030204" pitchFamily="34" charset="0"/>
                <a:cs typeface="Times New Roman" panose="02020603050405020304" pitchFamily="18" charset="0"/>
              </a:rPr>
              <a:t> Using only one or the other (frontal lobes) to make decisions. Wise-mind is using both</a:t>
            </a:r>
          </a:p>
          <a:p>
            <a:pPr marL="514350" indent="-457200" defTabSz="457200">
              <a:lnSpc>
                <a:spcPct val="100000"/>
              </a:lnSpc>
              <a:buClr>
                <a:srgbClr val="2E83C3"/>
              </a:buClr>
              <a:buSzPct val="80000"/>
              <a:buFont typeface="+mj-lt"/>
              <a:buAutoNum type="arabicPeriod"/>
            </a:pPr>
            <a:r>
              <a:rPr lang="en-US" sz="2000" b="1" dirty="0">
                <a:latin typeface="Calibri" panose="020F0502020204030204" pitchFamily="34" charset="0"/>
                <a:ea typeface="Calibri" panose="020F0502020204030204" pitchFamily="34" charset="0"/>
                <a:cs typeface="Times New Roman" panose="02020603050405020304" pitchFamily="18" charset="0"/>
              </a:rPr>
              <a:t>Jumping to Conclusions: A. </a:t>
            </a:r>
            <a:r>
              <a:rPr lang="en-US" sz="2000" dirty="0">
                <a:latin typeface="Calibri" panose="020F0502020204030204" pitchFamily="34" charset="0"/>
                <a:ea typeface="Calibri" panose="020F0502020204030204" pitchFamily="34" charset="0"/>
                <a:cs typeface="Times New Roman" panose="02020603050405020304" pitchFamily="18" charset="0"/>
              </a:rPr>
              <a:t>Mind-reading-when facts are not present, or emotion is assumed                				</a:t>
            </a:r>
            <a:r>
              <a:rPr lang="en-US" sz="2000" b="1" dirty="0">
                <a:latin typeface="Calibri" panose="020F0502020204030204" pitchFamily="34" charset="0"/>
                <a:ea typeface="Calibri" panose="020F0502020204030204" pitchFamily="34" charset="0"/>
                <a:cs typeface="Times New Roman" panose="02020603050405020304" pitchFamily="18" charset="0"/>
              </a:rPr>
              <a:t>B</a:t>
            </a:r>
            <a:r>
              <a:rPr lang="en-US" sz="2000" dirty="0">
                <a:latin typeface="Calibri" panose="020F0502020204030204" pitchFamily="34" charset="0"/>
                <a:ea typeface="Calibri" panose="020F0502020204030204" pitchFamily="34" charset="0"/>
                <a:cs typeface="Times New Roman" panose="02020603050405020304" pitchFamily="18" charset="0"/>
              </a:rPr>
              <a:t>.</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Fortune-telling-predict the future or tell someone how to they are going to feel. </a:t>
            </a:r>
          </a:p>
          <a:p>
            <a:pPr marL="514350" indent="-457200" defTabSz="457200">
              <a:lnSpc>
                <a:spcPct val="100000"/>
              </a:lnSpc>
              <a:buClr>
                <a:srgbClr val="2E83C3"/>
              </a:buClr>
              <a:buSzPct val="80000"/>
              <a:buFont typeface="+mj-lt"/>
              <a:buAutoNum type="arabicPeriod"/>
            </a:pPr>
            <a:r>
              <a:rPr lang="en-US" sz="2000" b="1" dirty="0">
                <a:latin typeface="Calibri" panose="020F0502020204030204" pitchFamily="34" charset="0"/>
                <a:ea typeface="Calibri" panose="020F0502020204030204" pitchFamily="34" charset="0"/>
                <a:cs typeface="Times New Roman" panose="02020603050405020304" pitchFamily="18" charset="0"/>
              </a:rPr>
              <a:t>Magnification or Minimization: </a:t>
            </a:r>
            <a:r>
              <a:rPr lang="en-US" sz="2000" dirty="0">
                <a:latin typeface="Calibri" panose="020F0502020204030204" pitchFamily="34" charset="0"/>
                <a:ea typeface="Calibri" panose="020F0502020204030204" pitchFamily="34" charset="0"/>
                <a:cs typeface="Times New Roman" panose="02020603050405020304" pitchFamily="18" charset="0"/>
              </a:rPr>
              <a:t>blowing things out of proportion or shrink the positive </a:t>
            </a:r>
          </a:p>
          <a:p>
            <a:pPr marL="514350" indent="-457200" defTabSz="457200">
              <a:lnSpc>
                <a:spcPct val="100000"/>
              </a:lnSpc>
              <a:buClr>
                <a:srgbClr val="2E83C3"/>
              </a:buClr>
              <a:buSzPct val="80000"/>
              <a:buFont typeface="+mj-lt"/>
              <a:buAutoNum type="arabicPeriod"/>
            </a:pPr>
            <a:r>
              <a:rPr lang="en-US" sz="2000" b="1" dirty="0">
                <a:latin typeface="Calibri" panose="020F0502020204030204" pitchFamily="34" charset="0"/>
                <a:ea typeface="Calibri" panose="020F0502020204030204" pitchFamily="34" charset="0"/>
                <a:cs typeface="Times New Roman" panose="02020603050405020304" pitchFamily="18" charset="0"/>
              </a:rPr>
              <a:t>Should/Shame Statements: </a:t>
            </a:r>
            <a:r>
              <a:rPr lang="en-US" sz="2000" dirty="0" err="1">
                <a:latin typeface="Calibri" panose="020F0502020204030204" pitchFamily="34" charset="0"/>
                <a:ea typeface="Calibri" panose="020F0502020204030204" pitchFamily="34" charset="0"/>
                <a:cs typeface="Times New Roman" panose="02020603050405020304" pitchFamily="18" charset="0"/>
              </a:rPr>
              <a:t>Should’s</a:t>
            </a:r>
            <a:r>
              <a:rPr lang="en-US" sz="2000" dirty="0">
                <a:latin typeface="Calibri" panose="020F0502020204030204" pitchFamily="34" charset="0"/>
                <a:ea typeface="Calibri" panose="020F0502020204030204" pitchFamily="34" charset="0"/>
                <a:cs typeface="Times New Roman" panose="02020603050405020304" pitchFamily="18" charset="0"/>
              </a:rPr>
              <a:t>; musts; criticize self or others to add shame of worthlessness. Change to could</a:t>
            </a:r>
          </a:p>
          <a:p>
            <a:pPr marL="514350" indent="-457200" defTabSz="457200">
              <a:lnSpc>
                <a:spcPct val="100000"/>
              </a:lnSpc>
              <a:buClr>
                <a:srgbClr val="2E83C3"/>
              </a:buClr>
              <a:buSzPct val="80000"/>
              <a:buFont typeface="+mj-lt"/>
              <a:buAutoNum type="arabicPeriod"/>
            </a:pPr>
            <a:r>
              <a:rPr lang="en-US" sz="2000" b="1" dirty="0">
                <a:latin typeface="Calibri" panose="020F0502020204030204" pitchFamily="34" charset="0"/>
                <a:ea typeface="Calibri" panose="020F0502020204030204" pitchFamily="34" charset="0"/>
                <a:cs typeface="Times New Roman" panose="02020603050405020304" pitchFamily="18" charset="0"/>
              </a:rPr>
              <a:t>Labeling or Mislabeling: </a:t>
            </a:r>
            <a:r>
              <a:rPr lang="en-US" sz="2000" dirty="0">
                <a:latin typeface="Calibri" panose="020F0502020204030204" pitchFamily="34" charset="0"/>
                <a:ea typeface="Calibri" panose="020F0502020204030204" pitchFamily="34" charset="0"/>
                <a:cs typeface="Times New Roman" panose="02020603050405020304" pitchFamily="18" charset="0"/>
              </a:rPr>
              <a:t>Labeling a group or shaming yourself without known facts or awareness</a:t>
            </a:r>
          </a:p>
          <a:p>
            <a:pPr marL="514350" indent="-457200" defTabSz="457200">
              <a:lnSpc>
                <a:spcPct val="100000"/>
              </a:lnSpc>
              <a:buClr>
                <a:srgbClr val="2E83C3"/>
              </a:buClr>
              <a:buSzPct val="80000"/>
              <a:buFont typeface="+mj-lt"/>
              <a:buAutoNum type="arabicPeriod"/>
            </a:pPr>
            <a:r>
              <a:rPr lang="en-US" sz="2000" b="1" dirty="0">
                <a:latin typeface="Calibri" panose="020F0502020204030204" pitchFamily="34" charset="0"/>
                <a:ea typeface="Calibri" panose="020F0502020204030204" pitchFamily="34" charset="0"/>
                <a:cs typeface="Times New Roman" panose="02020603050405020304" pitchFamily="18" charset="0"/>
              </a:rPr>
              <a:t>Personalization or Blame: </a:t>
            </a:r>
            <a:r>
              <a:rPr lang="en-US" sz="2000" dirty="0">
                <a:latin typeface="Calibri" panose="020F0502020204030204" pitchFamily="34" charset="0"/>
                <a:ea typeface="Calibri" panose="020F0502020204030204" pitchFamily="34" charset="0"/>
                <a:cs typeface="Times New Roman" panose="02020603050405020304" pitchFamily="18" charset="0"/>
              </a:rPr>
              <a:t>Taking on someone else’s problems when it’s out of your control; Deny the role you played</a:t>
            </a:r>
          </a:p>
          <a:p>
            <a:pPr marL="0" indent="0">
              <a:buNone/>
            </a:pPr>
            <a:endParaRPr lang="en-US" dirty="0"/>
          </a:p>
        </p:txBody>
      </p:sp>
    </p:spTree>
    <p:extLst>
      <p:ext uri="{BB962C8B-B14F-4D97-AF65-F5344CB8AC3E}">
        <p14:creationId xmlns:p14="http://schemas.microsoft.com/office/powerpoint/2010/main" val="3103035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78275"/>
            <a:ext cx="10515600" cy="975160"/>
          </a:xfrm>
        </p:spPr>
        <p:txBody>
          <a:bodyPr>
            <a:normAutofit/>
          </a:bodyPr>
          <a:lstStyle/>
          <a:p>
            <a:r>
              <a:rPr lang="en-US" sz="4800" b="1" kern="0" dirty="0">
                <a:latin typeface="+mn-lt"/>
              </a:rPr>
              <a:t>Thought Process</a:t>
            </a:r>
            <a:endParaRPr lang="en-US" sz="4800" b="1" dirty="0">
              <a:latin typeface="+mn-lt"/>
            </a:endParaRPr>
          </a:p>
        </p:txBody>
      </p:sp>
      <p:sp>
        <p:nvSpPr>
          <p:cNvPr id="3" name="Content Placeholder 2"/>
          <p:cNvSpPr>
            <a:spLocks noGrp="1"/>
          </p:cNvSpPr>
          <p:nvPr>
            <p:ph idx="1"/>
          </p:nvPr>
        </p:nvSpPr>
        <p:spPr>
          <a:xfrm>
            <a:off x="601249" y="1690688"/>
            <a:ext cx="11336055" cy="4486275"/>
          </a:xfrm>
        </p:spPr>
        <p:txBody>
          <a:bodyPr>
            <a:normAutofit lnSpcReduction="10000"/>
          </a:bodyPr>
          <a:lstStyle/>
          <a:p>
            <a:pPr marL="342900" lvl="1" indent="-342900" defTabSz="457200">
              <a:lnSpc>
                <a:spcPct val="100000"/>
              </a:lnSpc>
              <a:spcBef>
                <a:spcPts val="1000"/>
              </a:spcBef>
              <a:buClr>
                <a:srgbClr val="5FCBEF"/>
              </a:buClr>
              <a:buSzPct val="80000"/>
              <a:buFont typeface="Wingdings 3" charset="2"/>
              <a:buChar char=""/>
            </a:pPr>
            <a:r>
              <a:rPr lang="en-US" sz="3600" dirty="0">
                <a:solidFill>
                  <a:srgbClr val="2E83C3"/>
                </a:solidFill>
                <a:latin typeface="Trebuchet MS" panose="020B0603020202020204"/>
                <a:sym typeface="Wingdings" panose="05000000000000000000" pitchFamily="2" charset="2"/>
              </a:rPr>
              <a:t>FRONTAL LOBE- 2 Parts </a:t>
            </a:r>
          </a:p>
          <a:p>
            <a:pPr marL="742950" lvl="2" indent="-342900" defTabSz="457200">
              <a:lnSpc>
                <a:spcPct val="100000"/>
              </a:lnSpc>
              <a:spcBef>
                <a:spcPts val="1000"/>
              </a:spcBef>
              <a:buClr>
                <a:srgbClr val="5FCBEF"/>
              </a:buClr>
              <a:buSzPct val="80000"/>
              <a:buFont typeface="Wingdings 3" charset="2"/>
              <a:buChar char=""/>
            </a:pPr>
            <a:r>
              <a:rPr lang="en-US" sz="3600" dirty="0">
                <a:latin typeface="Trebuchet MS" panose="020B0603020202020204"/>
                <a:sym typeface="Wingdings" panose="05000000000000000000" pitchFamily="2" charset="2"/>
              </a:rPr>
              <a:t>SELF-TALK</a:t>
            </a:r>
          </a:p>
          <a:p>
            <a:pPr marL="742950" lvl="2" indent="-342900" defTabSz="457200">
              <a:lnSpc>
                <a:spcPct val="100000"/>
              </a:lnSpc>
              <a:spcBef>
                <a:spcPts val="1000"/>
              </a:spcBef>
              <a:buClr>
                <a:srgbClr val="5FCBEF"/>
              </a:buClr>
              <a:buSzPct val="80000"/>
              <a:buFont typeface="Wingdings 3" charset="2"/>
              <a:buChar char=""/>
            </a:pPr>
            <a:r>
              <a:rPr lang="en-US" sz="3600" dirty="0">
                <a:latin typeface="Trebuchet MS" panose="020B0603020202020204"/>
                <a:sym typeface="Wingdings" panose="05000000000000000000" pitchFamily="2" charset="2"/>
              </a:rPr>
              <a:t>Physical Response </a:t>
            </a:r>
          </a:p>
          <a:p>
            <a:pPr marL="742950" lvl="2" indent="-342900" defTabSz="457200">
              <a:lnSpc>
                <a:spcPct val="100000"/>
              </a:lnSpc>
              <a:spcBef>
                <a:spcPts val="1000"/>
              </a:spcBef>
              <a:buClr>
                <a:srgbClr val="5FCBEF"/>
              </a:buClr>
              <a:buSzPct val="80000"/>
              <a:buFont typeface="Wingdings 3" charset="2"/>
              <a:buChar char=""/>
            </a:pPr>
            <a:r>
              <a:rPr lang="en-US" sz="3600" dirty="0">
                <a:latin typeface="Trebuchet MS" panose="020B0603020202020204"/>
                <a:sym typeface="Wingdings" panose="05000000000000000000" pitchFamily="2" charset="2"/>
              </a:rPr>
              <a:t>Reward System </a:t>
            </a:r>
          </a:p>
          <a:p>
            <a:pPr marL="742950" lvl="2" indent="-342900" defTabSz="457200">
              <a:lnSpc>
                <a:spcPct val="100000"/>
              </a:lnSpc>
              <a:spcBef>
                <a:spcPts val="1000"/>
              </a:spcBef>
              <a:buClr>
                <a:srgbClr val="5FCBEF"/>
              </a:buClr>
              <a:buSzPct val="80000"/>
              <a:buFont typeface="Wingdings 3" charset="2"/>
              <a:buChar char=""/>
            </a:pPr>
            <a:r>
              <a:rPr lang="en-US" sz="3600" dirty="0">
                <a:latin typeface="Trebuchet MS" panose="020B0603020202020204"/>
                <a:sym typeface="Wingdings" panose="05000000000000000000" pitchFamily="2" charset="2"/>
              </a:rPr>
              <a:t>Reasoning</a:t>
            </a:r>
          </a:p>
          <a:p>
            <a:pPr marL="742950" lvl="2" indent="-342900" defTabSz="457200">
              <a:lnSpc>
                <a:spcPct val="100000"/>
              </a:lnSpc>
              <a:spcBef>
                <a:spcPts val="1000"/>
              </a:spcBef>
              <a:buClr>
                <a:srgbClr val="5FCBEF"/>
              </a:buClr>
              <a:buSzPct val="80000"/>
              <a:buFont typeface="Wingdings 3" charset="2"/>
              <a:buChar char=""/>
            </a:pPr>
            <a:r>
              <a:rPr lang="en-US" sz="3600" dirty="0">
                <a:latin typeface="Trebuchet MS" panose="020B0603020202020204"/>
                <a:sym typeface="Wingdings" panose="05000000000000000000" pitchFamily="2" charset="2"/>
              </a:rPr>
              <a:t>Organizing</a:t>
            </a:r>
          </a:p>
          <a:p>
            <a:pPr marL="742950" lvl="2" indent="-342900" defTabSz="457200">
              <a:lnSpc>
                <a:spcPct val="100000"/>
              </a:lnSpc>
              <a:spcBef>
                <a:spcPts val="1000"/>
              </a:spcBef>
              <a:buClr>
                <a:srgbClr val="5FCBEF"/>
              </a:buClr>
              <a:buSzPct val="80000"/>
              <a:buFont typeface="Wingdings 3" charset="2"/>
              <a:buChar char=""/>
            </a:pPr>
            <a:r>
              <a:rPr lang="en-US" sz="3600" dirty="0">
                <a:latin typeface="Trebuchet MS" panose="020B0603020202020204"/>
                <a:sym typeface="Wingdings" panose="05000000000000000000" pitchFamily="2" charset="2"/>
              </a:rPr>
              <a:t> </a:t>
            </a:r>
            <a:r>
              <a:rPr lang="en-US" sz="3600" dirty="0">
                <a:solidFill>
                  <a:prstClr val="black">
                    <a:lumMod val="75000"/>
                    <a:lumOff val="25000"/>
                  </a:prstClr>
                </a:solidFill>
                <a:latin typeface="Trebuchet MS" panose="020B0603020202020204"/>
                <a:sym typeface="Wingdings" panose="05000000000000000000" pitchFamily="2" charset="2"/>
              </a:rPr>
              <a:t>Emotions/Logic </a:t>
            </a:r>
          </a:p>
          <a:p>
            <a:pPr marL="742950" lvl="2" indent="-342900" defTabSz="457200">
              <a:lnSpc>
                <a:spcPct val="100000"/>
              </a:lnSpc>
              <a:spcBef>
                <a:spcPts val="1000"/>
              </a:spcBef>
              <a:buClr>
                <a:srgbClr val="5FCBEF"/>
              </a:buClr>
              <a:buSzPct val="80000"/>
              <a:buFont typeface="Wingdings 3" charset="2"/>
              <a:buChar char=""/>
            </a:pPr>
            <a:endParaRPr lang="en-US" sz="3600" dirty="0">
              <a:latin typeface="Trebuchet MS" panose="020B0603020202020204"/>
              <a:sym typeface="Wingdings" panose="05000000000000000000" pitchFamily="2" charset="2"/>
            </a:endParaRPr>
          </a:p>
          <a:p>
            <a:endParaRPr lang="en-US" dirty="0"/>
          </a:p>
        </p:txBody>
      </p:sp>
      <p:pic>
        <p:nvPicPr>
          <p:cNvPr id="4" name="Picture 3"/>
          <p:cNvPicPr>
            <a:picLocks noChangeAspect="1"/>
          </p:cNvPicPr>
          <p:nvPr/>
        </p:nvPicPr>
        <p:blipFill>
          <a:blip r:embed="rId2"/>
          <a:stretch>
            <a:fillRect/>
          </a:stretch>
        </p:blipFill>
        <p:spPr>
          <a:xfrm>
            <a:off x="5646278" y="1551269"/>
            <a:ext cx="5999274" cy="4689306"/>
          </a:xfrm>
          <a:prstGeom prst="rect">
            <a:avLst/>
          </a:prstGeom>
        </p:spPr>
      </p:pic>
      <p:pic>
        <p:nvPicPr>
          <p:cNvPr id="5" name="Picture 4"/>
          <p:cNvPicPr>
            <a:picLocks noChangeAspect="1"/>
          </p:cNvPicPr>
          <p:nvPr/>
        </p:nvPicPr>
        <p:blipFill>
          <a:blip r:embed="rId3"/>
          <a:stretch>
            <a:fillRect/>
          </a:stretch>
        </p:blipFill>
        <p:spPr>
          <a:xfrm>
            <a:off x="7780232" y="3460422"/>
            <a:ext cx="1743607" cy="743776"/>
          </a:xfrm>
          <a:prstGeom prst="rect">
            <a:avLst/>
          </a:prstGeom>
        </p:spPr>
      </p:pic>
      <p:pic>
        <p:nvPicPr>
          <p:cNvPr id="6" name="Picture 5"/>
          <p:cNvPicPr>
            <a:picLocks noChangeAspect="1"/>
          </p:cNvPicPr>
          <p:nvPr/>
        </p:nvPicPr>
        <p:blipFill>
          <a:blip r:embed="rId4"/>
          <a:stretch>
            <a:fillRect/>
          </a:stretch>
        </p:blipFill>
        <p:spPr>
          <a:xfrm>
            <a:off x="10039925" y="3140354"/>
            <a:ext cx="2152075" cy="1383912"/>
          </a:xfrm>
          <a:prstGeom prst="rect">
            <a:avLst/>
          </a:prstGeom>
        </p:spPr>
      </p:pic>
      <p:pic>
        <p:nvPicPr>
          <p:cNvPr id="7" name="Picture 6"/>
          <p:cNvPicPr>
            <a:picLocks noChangeAspect="1"/>
          </p:cNvPicPr>
          <p:nvPr/>
        </p:nvPicPr>
        <p:blipFill>
          <a:blip r:embed="rId5"/>
          <a:stretch>
            <a:fillRect/>
          </a:stretch>
        </p:blipFill>
        <p:spPr>
          <a:xfrm>
            <a:off x="10544879" y="4524266"/>
            <a:ext cx="719390" cy="469433"/>
          </a:xfrm>
          <a:prstGeom prst="rect">
            <a:avLst/>
          </a:prstGeom>
        </p:spPr>
      </p:pic>
    </p:spTree>
    <p:extLst>
      <p:ext uri="{BB962C8B-B14F-4D97-AF65-F5344CB8AC3E}">
        <p14:creationId xmlns:p14="http://schemas.microsoft.com/office/powerpoint/2010/main" val="230710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689" y="-91799"/>
            <a:ext cx="10515600" cy="760136"/>
          </a:xfrm>
        </p:spPr>
        <p:txBody>
          <a:bodyPr>
            <a:noAutofit/>
          </a:bodyPr>
          <a:lstStyle/>
          <a:p>
            <a:br>
              <a:rPr lang="en-US" sz="4800" b="1" dirty="0">
                <a:latin typeface="+mn-lt"/>
              </a:rPr>
            </a:br>
            <a:r>
              <a:rPr lang="en-US" sz="4800" b="1" dirty="0">
                <a:latin typeface="+mn-lt"/>
              </a:rPr>
              <a:t>Facts About the Brain</a:t>
            </a:r>
            <a:br>
              <a:rPr lang="en-US" sz="4800" b="1" dirty="0">
                <a:latin typeface="+mn-lt"/>
              </a:rPr>
            </a:br>
            <a:endParaRPr lang="en-US" sz="4800" b="1" dirty="0">
              <a:latin typeface="+mn-lt"/>
            </a:endParaRPr>
          </a:p>
        </p:txBody>
      </p:sp>
      <p:sp>
        <p:nvSpPr>
          <p:cNvPr id="5" name="Text Placeholder 4"/>
          <p:cNvSpPr>
            <a:spLocks noGrp="1"/>
          </p:cNvSpPr>
          <p:nvPr>
            <p:ph type="body" idx="1"/>
          </p:nvPr>
        </p:nvSpPr>
        <p:spPr>
          <a:xfrm>
            <a:off x="638828" y="1440493"/>
            <a:ext cx="5358748" cy="676406"/>
          </a:xfrm>
        </p:spPr>
        <p:txBody>
          <a:bodyPr/>
          <a:lstStyle/>
          <a:p>
            <a:r>
              <a:rPr lang="en-US" dirty="0">
                <a:latin typeface="Bodoni MT Black" panose="02070A03080606020203" pitchFamily="18" charset="0"/>
              </a:rPr>
              <a:t>Right Side</a:t>
            </a:r>
          </a:p>
        </p:txBody>
      </p:sp>
      <p:sp>
        <p:nvSpPr>
          <p:cNvPr id="8" name="Content Placeholder 7"/>
          <p:cNvSpPr>
            <a:spLocks noGrp="1"/>
          </p:cNvSpPr>
          <p:nvPr>
            <p:ph sz="half" idx="2"/>
          </p:nvPr>
        </p:nvSpPr>
        <p:spPr>
          <a:xfrm>
            <a:off x="350730" y="2329841"/>
            <a:ext cx="5646846" cy="3859822"/>
          </a:xfrm>
        </p:spPr>
        <p:txBody>
          <a:bodyPr/>
          <a:lstStyle/>
          <a:p>
            <a:r>
              <a:rPr lang="en-US" dirty="0"/>
              <a:t>Store’s Autobiographical Memory </a:t>
            </a:r>
          </a:p>
          <a:p>
            <a:r>
              <a:rPr lang="en-US" dirty="0"/>
              <a:t>Hold’s Raw emotional needs and feelings </a:t>
            </a:r>
          </a:p>
          <a:p>
            <a:r>
              <a:rPr lang="en-US" dirty="0"/>
              <a:t>Personal Reflection</a:t>
            </a:r>
          </a:p>
          <a:p>
            <a:r>
              <a:rPr lang="en-US" dirty="0"/>
              <a:t>Looks Inward to Self and Others</a:t>
            </a:r>
          </a:p>
          <a:p>
            <a:r>
              <a:rPr lang="en-US" dirty="0"/>
              <a:t>Non-Verbal Connection with Others</a:t>
            </a:r>
          </a:p>
          <a:p>
            <a:r>
              <a:rPr lang="en-US" dirty="0"/>
              <a:t>Creative Imagination </a:t>
            </a:r>
          </a:p>
        </p:txBody>
      </p:sp>
      <p:sp>
        <p:nvSpPr>
          <p:cNvPr id="6" name="Text Placeholder 5"/>
          <p:cNvSpPr>
            <a:spLocks noGrp="1"/>
          </p:cNvSpPr>
          <p:nvPr>
            <p:ph type="body" sz="quarter" idx="3"/>
          </p:nvPr>
        </p:nvSpPr>
        <p:spPr>
          <a:xfrm>
            <a:off x="6463430" y="1440493"/>
            <a:ext cx="4891958" cy="676406"/>
          </a:xfrm>
        </p:spPr>
        <p:txBody>
          <a:bodyPr/>
          <a:lstStyle/>
          <a:p>
            <a:r>
              <a:rPr lang="en-US" dirty="0">
                <a:latin typeface="Bodoni MT Black" panose="02070A03080606020203" pitchFamily="18" charset="0"/>
              </a:rPr>
              <a:t>Left Side </a:t>
            </a:r>
          </a:p>
        </p:txBody>
      </p:sp>
      <p:sp>
        <p:nvSpPr>
          <p:cNvPr id="7" name="Content Placeholder 6"/>
          <p:cNvSpPr>
            <a:spLocks noGrp="1"/>
          </p:cNvSpPr>
          <p:nvPr>
            <p:ph sz="quarter" idx="4"/>
          </p:nvPr>
        </p:nvSpPr>
        <p:spPr>
          <a:xfrm>
            <a:off x="6463430" y="2329841"/>
            <a:ext cx="5589740" cy="3859822"/>
          </a:xfrm>
        </p:spPr>
        <p:txBody>
          <a:bodyPr/>
          <a:lstStyle/>
          <a:p>
            <a:r>
              <a:rPr lang="en-US" dirty="0"/>
              <a:t>Language and Logic</a:t>
            </a:r>
          </a:p>
          <a:p>
            <a:r>
              <a:rPr lang="en-US" dirty="0"/>
              <a:t>Linear Thinking</a:t>
            </a:r>
          </a:p>
          <a:p>
            <a:r>
              <a:rPr lang="en-US" dirty="0"/>
              <a:t>“Approach State”</a:t>
            </a:r>
          </a:p>
          <a:p>
            <a:r>
              <a:rPr lang="en-US" dirty="0"/>
              <a:t>Looks Outward to the World</a:t>
            </a:r>
          </a:p>
          <a:p>
            <a:r>
              <a:rPr lang="en-US" dirty="0"/>
              <a:t>Social Display of Rules </a:t>
            </a:r>
          </a:p>
          <a:p>
            <a:r>
              <a:rPr lang="en-US" dirty="0"/>
              <a:t>Box of Meaning</a:t>
            </a:r>
          </a:p>
          <a:p>
            <a:pPr marL="0" indent="0">
              <a:buNone/>
            </a:pPr>
            <a:r>
              <a:rPr lang="en-US" dirty="0"/>
              <a:t> </a:t>
            </a:r>
          </a:p>
        </p:txBody>
      </p:sp>
    </p:spTree>
    <p:extLst>
      <p:ext uri="{BB962C8B-B14F-4D97-AF65-F5344CB8AC3E}">
        <p14:creationId xmlns:p14="http://schemas.microsoft.com/office/powerpoint/2010/main" val="195386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466" y="650351"/>
            <a:ext cx="9390776" cy="1078417"/>
          </a:xfrm>
        </p:spPr>
        <p:txBody>
          <a:bodyPr/>
          <a:lstStyle/>
          <a:p>
            <a:r>
              <a:rPr lang="en-US" sz="4000" b="1" dirty="0">
                <a:latin typeface="+mn-lt"/>
              </a:rPr>
              <a:t>Self-Talk the Frontal Lobe </a:t>
            </a:r>
            <a:endParaRPr lang="en-US" b="1" dirty="0">
              <a:latin typeface="+mn-lt"/>
            </a:endParaRPr>
          </a:p>
        </p:txBody>
      </p:sp>
      <p:sp>
        <p:nvSpPr>
          <p:cNvPr id="3" name="Content Placeholder 2"/>
          <p:cNvSpPr>
            <a:spLocks noGrp="1"/>
          </p:cNvSpPr>
          <p:nvPr>
            <p:ph idx="1"/>
          </p:nvPr>
        </p:nvSpPr>
        <p:spPr>
          <a:xfrm>
            <a:off x="400156" y="1494398"/>
            <a:ext cx="11218595" cy="5208406"/>
          </a:xfrm>
        </p:spPr>
        <p:txBody>
          <a:bodyPr>
            <a:normAutofit fontScale="92500"/>
          </a:bodyPr>
          <a:lstStyle/>
          <a:p>
            <a:pPr marL="342900" lvl="0" indent="-342900" defTabSz="457200">
              <a:lnSpc>
                <a:spcPct val="100000"/>
              </a:lnSpc>
              <a:buClr>
                <a:srgbClr val="2E83C3"/>
              </a:buClr>
              <a:buSzPct val="80000"/>
              <a:buFont typeface="Wingdings 3" charset="2"/>
              <a:buChar char=""/>
            </a:pPr>
            <a:r>
              <a:rPr lang="en-US" sz="4000" b="1" dirty="0">
                <a:latin typeface="Trebuchet MS" panose="020B0603020202020204"/>
              </a:rPr>
              <a:t>Thinking Errors are not FACTS</a:t>
            </a:r>
          </a:p>
          <a:p>
            <a:pPr marL="742950" lvl="1" indent="-285750" defTabSz="457200">
              <a:lnSpc>
                <a:spcPct val="100000"/>
              </a:lnSpc>
              <a:spcBef>
                <a:spcPts val="1000"/>
              </a:spcBef>
              <a:buClr>
                <a:srgbClr val="2E83C3"/>
              </a:buClr>
              <a:buSzPct val="80000"/>
              <a:buFont typeface="Wingdings 3" charset="2"/>
              <a:buChar char=""/>
            </a:pPr>
            <a:r>
              <a:rPr lang="en-US" sz="4000" dirty="0">
                <a:latin typeface="Trebuchet MS" panose="020B0603020202020204"/>
              </a:rPr>
              <a:t>Ask yourself-Is this true? </a:t>
            </a:r>
          </a:p>
          <a:p>
            <a:pPr marL="742950" lvl="1" indent="-285750" defTabSz="457200">
              <a:lnSpc>
                <a:spcPct val="100000"/>
              </a:lnSpc>
              <a:spcBef>
                <a:spcPts val="1000"/>
              </a:spcBef>
              <a:buClr>
                <a:srgbClr val="2E83C3"/>
              </a:buClr>
              <a:buSzPct val="80000"/>
              <a:buFont typeface="Wingdings 3" charset="2"/>
              <a:buChar char=""/>
            </a:pPr>
            <a:r>
              <a:rPr lang="en-US" sz="4000" dirty="0">
                <a:latin typeface="Trebuchet MS" panose="020B0603020202020204"/>
              </a:rPr>
              <a:t>How does this make me feel?</a:t>
            </a:r>
          </a:p>
          <a:p>
            <a:pPr marL="742950" lvl="1" indent="-285750" defTabSz="457200">
              <a:lnSpc>
                <a:spcPct val="100000"/>
              </a:lnSpc>
              <a:spcBef>
                <a:spcPts val="1000"/>
              </a:spcBef>
              <a:buClr>
                <a:srgbClr val="2E83C3"/>
              </a:buClr>
              <a:buSzPct val="80000"/>
              <a:buFont typeface="Wingdings 3" charset="2"/>
              <a:buChar char=""/>
            </a:pPr>
            <a:r>
              <a:rPr lang="en-US" sz="4000" dirty="0">
                <a:latin typeface="Trebuchet MS" panose="020B0603020202020204"/>
              </a:rPr>
              <a:t>What if I did not hold this belief?</a:t>
            </a:r>
          </a:p>
          <a:p>
            <a:pPr marL="457200" lvl="1" indent="0" defTabSz="457200">
              <a:lnSpc>
                <a:spcPct val="100000"/>
              </a:lnSpc>
              <a:spcBef>
                <a:spcPts val="1000"/>
              </a:spcBef>
              <a:buClr>
                <a:srgbClr val="2E83C3"/>
              </a:buClr>
              <a:buSzPct val="80000"/>
              <a:buNone/>
            </a:pPr>
            <a:endParaRPr lang="en-US" sz="4000" dirty="0">
              <a:latin typeface="Trebuchet MS" panose="020B0603020202020204"/>
            </a:endParaRPr>
          </a:p>
          <a:p>
            <a:pPr marL="457200" lvl="1" indent="0" defTabSz="457200">
              <a:lnSpc>
                <a:spcPct val="100000"/>
              </a:lnSpc>
              <a:spcBef>
                <a:spcPts val="1000"/>
              </a:spcBef>
              <a:buClr>
                <a:srgbClr val="2E83C3"/>
              </a:buClr>
              <a:buSzPct val="80000"/>
              <a:buNone/>
            </a:pPr>
            <a:r>
              <a:rPr lang="en-US" sz="4000" dirty="0">
                <a:latin typeface="Trebuchet MS" panose="020B0603020202020204"/>
              </a:rPr>
              <a:t>*</a:t>
            </a:r>
            <a:r>
              <a:rPr lang="en-US" sz="4000" b="1" dirty="0">
                <a:latin typeface="Stencil" panose="040409050D0802020404" pitchFamily="82" charset="0"/>
              </a:rPr>
              <a:t>4 main reasons why we do not self-talk</a:t>
            </a:r>
          </a:p>
          <a:p>
            <a:pPr marL="457200" lvl="1" indent="0" defTabSz="457200">
              <a:lnSpc>
                <a:spcPct val="100000"/>
              </a:lnSpc>
              <a:spcBef>
                <a:spcPts val="1000"/>
              </a:spcBef>
              <a:buClr>
                <a:srgbClr val="2E83C3"/>
              </a:buClr>
              <a:buSzPct val="80000"/>
              <a:buNone/>
            </a:pPr>
            <a:r>
              <a:rPr lang="en-US" sz="4000" dirty="0">
                <a:solidFill>
                  <a:srgbClr val="FF0000"/>
                </a:solidFill>
                <a:latin typeface="Trebuchet MS" panose="020B0603020202020204"/>
              </a:rPr>
              <a:t>1.FFF 2.Burnout 3.Impairment 4.Mental Disorder </a:t>
            </a:r>
          </a:p>
          <a:p>
            <a:endParaRPr lang="en-US" dirty="0"/>
          </a:p>
        </p:txBody>
      </p:sp>
      <p:pic>
        <p:nvPicPr>
          <p:cNvPr id="6" name="Picture 5">
            <a:extLst>
              <a:ext uri="{FF2B5EF4-FFF2-40B4-BE49-F238E27FC236}">
                <a16:creationId xmlns:a16="http://schemas.microsoft.com/office/drawing/2014/main" id="{6B76BB21-1404-49A5-AFE2-AFD00B492B3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95488" y="1483912"/>
            <a:ext cx="3771900" cy="3456432"/>
          </a:xfrm>
          <a:prstGeom prst="rect">
            <a:avLst/>
          </a:prstGeom>
        </p:spPr>
      </p:pic>
    </p:spTree>
    <p:extLst>
      <p:ext uri="{BB962C8B-B14F-4D97-AF65-F5344CB8AC3E}">
        <p14:creationId xmlns:p14="http://schemas.microsoft.com/office/powerpoint/2010/main" val="159530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523" y="321502"/>
            <a:ext cx="6006517" cy="1081414"/>
          </a:xfrm>
        </p:spPr>
        <p:txBody>
          <a:bodyPr>
            <a:noAutofit/>
          </a:bodyPr>
          <a:lstStyle/>
          <a:p>
            <a:r>
              <a:rPr lang="en-US" sz="4000" dirty="0">
                <a:solidFill>
                  <a:schemeClr val="tx1"/>
                </a:solidFill>
                <a:latin typeface="+mn-lt"/>
              </a:rPr>
              <a:t>Behavior Process</a:t>
            </a:r>
            <a:br>
              <a:rPr lang="en-US" sz="4000" dirty="0">
                <a:solidFill>
                  <a:schemeClr val="tx1"/>
                </a:solidFill>
                <a:latin typeface="+mn-lt"/>
              </a:rPr>
            </a:br>
            <a:br>
              <a:rPr lang="en-US" sz="4000" dirty="0">
                <a:solidFill>
                  <a:schemeClr val="tx1"/>
                </a:solidFill>
              </a:rPr>
            </a:br>
            <a:endParaRPr lang="en-US" sz="4000" dirty="0">
              <a:solidFill>
                <a:schemeClr val="tx1"/>
              </a:solidFill>
            </a:endParaRPr>
          </a:p>
        </p:txBody>
      </p:sp>
      <p:sp>
        <p:nvSpPr>
          <p:cNvPr id="3" name="Content Placeholder 2"/>
          <p:cNvSpPr>
            <a:spLocks noGrp="1"/>
          </p:cNvSpPr>
          <p:nvPr>
            <p:ph idx="1"/>
          </p:nvPr>
        </p:nvSpPr>
        <p:spPr>
          <a:xfrm>
            <a:off x="0" y="1402916"/>
            <a:ext cx="7658100" cy="5064690"/>
          </a:xfrm>
        </p:spPr>
        <p:txBody>
          <a:bodyPr>
            <a:normAutofit fontScale="77500" lnSpcReduction="20000"/>
          </a:bodyPr>
          <a:lstStyle/>
          <a:p>
            <a:pPr marL="914400" lvl="2" indent="0">
              <a:buNone/>
            </a:pPr>
            <a:r>
              <a:rPr lang="en-US" sz="3500" dirty="0">
                <a:latin typeface="+mn-lt"/>
              </a:rPr>
              <a:t>Fight Flight Freeze</a:t>
            </a:r>
            <a:r>
              <a:rPr lang="en-US" sz="3500" dirty="0">
                <a:latin typeface="+mn-lt"/>
                <a:sym typeface="Wingdings" panose="05000000000000000000" pitchFamily="2" charset="2"/>
              </a:rPr>
              <a:t> Mid Brain </a:t>
            </a:r>
            <a:endParaRPr lang="en-US" sz="3500" dirty="0">
              <a:sym typeface="Wingdings" panose="05000000000000000000" pitchFamily="2" charset="2"/>
            </a:endParaRPr>
          </a:p>
          <a:p>
            <a:pPr lvl="2">
              <a:buFont typeface="Wingdings" panose="05000000000000000000" pitchFamily="2" charset="2"/>
              <a:buChar char="ü"/>
            </a:pPr>
            <a:r>
              <a:rPr lang="en-US" sz="3200" dirty="0">
                <a:sym typeface="Wingdings" panose="05000000000000000000" pitchFamily="2" charset="2"/>
              </a:rPr>
              <a:t>Aggressive (fight)-Direct w/ Disrespect</a:t>
            </a:r>
          </a:p>
          <a:p>
            <a:pPr marL="914400" lvl="2" indent="0">
              <a:buNone/>
            </a:pPr>
            <a:endParaRPr lang="en-US" sz="3200" dirty="0">
              <a:sym typeface="Wingdings" panose="05000000000000000000" pitchFamily="2" charset="2"/>
            </a:endParaRPr>
          </a:p>
          <a:p>
            <a:pPr lvl="2">
              <a:buFont typeface="Wingdings" panose="05000000000000000000" pitchFamily="2" charset="2"/>
              <a:buChar char="ü"/>
            </a:pPr>
            <a:r>
              <a:rPr lang="en-US" sz="3200" dirty="0">
                <a:sym typeface="Wingdings" panose="05000000000000000000" pitchFamily="2" charset="2"/>
              </a:rPr>
              <a:t>Passive Aggressive (flight)-Say Yes when you mean No </a:t>
            </a:r>
          </a:p>
          <a:p>
            <a:pPr marL="914400" lvl="2" indent="0">
              <a:buNone/>
            </a:pPr>
            <a:endParaRPr lang="en-US" sz="3200" dirty="0">
              <a:sym typeface="Wingdings" panose="05000000000000000000" pitchFamily="2" charset="2"/>
            </a:endParaRPr>
          </a:p>
          <a:p>
            <a:pPr lvl="2">
              <a:buFont typeface="Wingdings" panose="05000000000000000000" pitchFamily="2" charset="2"/>
              <a:buChar char="ü"/>
            </a:pPr>
            <a:r>
              <a:rPr lang="en-US" sz="3200" dirty="0">
                <a:sym typeface="Wingdings" panose="05000000000000000000" pitchFamily="2" charset="2"/>
              </a:rPr>
              <a:t>Passive (freeze)-Everyone else is right</a:t>
            </a:r>
          </a:p>
          <a:p>
            <a:pPr marL="914400" lvl="2" indent="0">
              <a:buNone/>
            </a:pPr>
            <a:r>
              <a:rPr lang="en-US" sz="3200" dirty="0">
                <a:sym typeface="Wingdings" panose="05000000000000000000" pitchFamily="2" charset="2"/>
              </a:rPr>
              <a:t> </a:t>
            </a:r>
          </a:p>
          <a:p>
            <a:pPr lvl="2">
              <a:buFont typeface="Wingdings" panose="05000000000000000000" pitchFamily="2" charset="2"/>
              <a:buChar char="Ø"/>
            </a:pPr>
            <a:r>
              <a:rPr lang="en-US" sz="3200" dirty="0">
                <a:sym typeface="Wingdings" panose="05000000000000000000" pitchFamily="2" charset="2"/>
              </a:rPr>
              <a:t>Assertive- Direct w/Respect</a:t>
            </a:r>
          </a:p>
          <a:p>
            <a:pPr lvl="3">
              <a:buFont typeface="Wingdings" panose="05000000000000000000" pitchFamily="2" charset="2"/>
              <a:buChar char="Ø"/>
            </a:pPr>
            <a:r>
              <a:rPr lang="en-US" sz="3000" dirty="0">
                <a:sym typeface="Wingdings" panose="05000000000000000000" pitchFamily="2" charset="2"/>
              </a:rPr>
              <a:t>I feel/ I need/ I am willing </a:t>
            </a:r>
          </a:p>
          <a:p>
            <a:pPr marL="457200" lvl="1" indent="0">
              <a:buNone/>
            </a:pPr>
            <a:r>
              <a:rPr lang="en-US" sz="3200" dirty="0">
                <a:sym typeface="Wingdings" panose="05000000000000000000" pitchFamily="2" charset="2"/>
              </a:rPr>
              <a:t> </a:t>
            </a:r>
          </a:p>
          <a:p>
            <a:pPr marL="457200" lvl="1" indent="0">
              <a:buNone/>
            </a:pPr>
            <a:endParaRPr lang="en-US" sz="2600" dirty="0">
              <a:sym typeface="Wingdings" panose="05000000000000000000" pitchFamily="2" charset="2"/>
            </a:endParaRPr>
          </a:p>
          <a:p>
            <a:pPr lvl="1"/>
            <a:endParaRPr lang="en-US" sz="2600" dirty="0">
              <a:sym typeface="Wingdings" panose="05000000000000000000" pitchFamily="2" charset="2"/>
            </a:endParaRPr>
          </a:p>
          <a:p>
            <a:pPr lvl="1"/>
            <a:endParaRPr lang="en-US" sz="2600" dirty="0">
              <a:sym typeface="Wingdings" panose="05000000000000000000" pitchFamily="2" charset="2"/>
            </a:endParaRPr>
          </a:p>
          <a:p>
            <a:pPr lvl="1"/>
            <a:endParaRPr lang="en-US" sz="2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100" y="1801661"/>
            <a:ext cx="4533900" cy="4267200"/>
          </a:xfrm>
          <a:prstGeom prst="rect">
            <a:avLst/>
          </a:prstGeom>
        </p:spPr>
      </p:pic>
    </p:spTree>
    <p:extLst>
      <p:ext uri="{BB962C8B-B14F-4D97-AF65-F5344CB8AC3E}">
        <p14:creationId xmlns:p14="http://schemas.microsoft.com/office/powerpoint/2010/main" val="419841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490" y="545795"/>
            <a:ext cx="10515600" cy="817723"/>
          </a:xfrm>
        </p:spPr>
        <p:txBody>
          <a:bodyPr/>
          <a:lstStyle/>
          <a:p>
            <a:r>
              <a:rPr lang="en-US" dirty="0"/>
              <a:t>What is going on…Brain Cycle</a:t>
            </a:r>
          </a:p>
        </p:txBody>
      </p:sp>
      <p:sp>
        <p:nvSpPr>
          <p:cNvPr id="3" name="Content Placeholder 2"/>
          <p:cNvSpPr>
            <a:spLocks noGrp="1"/>
          </p:cNvSpPr>
          <p:nvPr>
            <p:ph idx="1"/>
          </p:nvPr>
        </p:nvSpPr>
        <p:spPr>
          <a:xfrm>
            <a:off x="1063667" y="1363518"/>
            <a:ext cx="6339214" cy="4486275"/>
          </a:xfrm>
        </p:spPr>
        <p:txBody>
          <a:bodyPr>
            <a:normAutofit/>
          </a:bodyPr>
          <a:lstStyle/>
          <a:p>
            <a:pPr marL="0" indent="0">
              <a:buNone/>
            </a:pPr>
            <a:r>
              <a:rPr lang="en-US" sz="3600" dirty="0">
                <a:solidFill>
                  <a:schemeClr val="accent1"/>
                </a:solidFill>
              </a:rPr>
              <a:t>MID BRAIN- Past </a:t>
            </a:r>
          </a:p>
          <a:p>
            <a:pPr>
              <a:buFont typeface="Wingdings" panose="05000000000000000000" pitchFamily="2" charset="2"/>
              <a:buChar char="Ø"/>
            </a:pPr>
            <a:r>
              <a:rPr lang="en-US" dirty="0"/>
              <a:t>Fight, Flight, Freeze </a:t>
            </a:r>
          </a:p>
          <a:p>
            <a:pPr>
              <a:buFont typeface="Wingdings" panose="05000000000000000000" pitchFamily="2" charset="2"/>
              <a:buChar char="Ø"/>
            </a:pPr>
            <a:r>
              <a:rPr lang="en-US" dirty="0"/>
              <a:t>Flooding</a:t>
            </a:r>
          </a:p>
          <a:p>
            <a:pPr>
              <a:buFont typeface="Wingdings" panose="05000000000000000000" pitchFamily="2" charset="2"/>
              <a:buChar char="Ø"/>
            </a:pPr>
            <a:r>
              <a:rPr lang="en-US" dirty="0"/>
              <a:t>Flashbacks</a:t>
            </a:r>
          </a:p>
          <a:p>
            <a:pPr>
              <a:buFont typeface="Wingdings" panose="05000000000000000000" pitchFamily="2" charset="2"/>
              <a:buChar char="Ø"/>
            </a:pPr>
            <a:r>
              <a:rPr lang="en-US" dirty="0"/>
              <a:t>Rumination</a:t>
            </a:r>
          </a:p>
          <a:p>
            <a:pPr>
              <a:buFont typeface="Wingdings" panose="05000000000000000000" pitchFamily="2" charset="2"/>
              <a:buChar char="Ø"/>
            </a:pPr>
            <a:r>
              <a:rPr lang="en-US" dirty="0"/>
              <a:t>Thinking Error Stories</a:t>
            </a:r>
          </a:p>
          <a:p>
            <a:pPr>
              <a:buFont typeface="Wingdings" panose="05000000000000000000" pitchFamily="2" charset="2"/>
              <a:buChar char="Ø"/>
            </a:pPr>
            <a:r>
              <a:rPr lang="en-US" dirty="0"/>
              <a:t>Intense Fear</a:t>
            </a:r>
          </a:p>
          <a:p>
            <a:pPr>
              <a:buFont typeface="Wingdings" panose="05000000000000000000" pitchFamily="2" charset="2"/>
              <a:buChar char="Ø"/>
            </a:pPr>
            <a:r>
              <a:rPr lang="en-US" dirty="0"/>
              <a:t>Chemicals/Genes CHANGE </a:t>
            </a:r>
          </a:p>
          <a:p>
            <a:pPr>
              <a:buFont typeface="Wingdings" panose="05000000000000000000" pitchFamily="2" charset="2"/>
              <a:buChar char="Ø"/>
            </a:pPr>
            <a:r>
              <a:rPr lang="en-US" dirty="0"/>
              <a:t>Survival Stress Response </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pic>
        <p:nvPicPr>
          <p:cNvPr id="1026" name="Picture 2" descr="Understanding the stress response - Harvard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881" y="1825625"/>
            <a:ext cx="4200421" cy="3432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61920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15962</TotalTime>
  <Words>2243</Words>
  <Application>Microsoft Office PowerPoint</Application>
  <PresentationFormat>Widescreen</PresentationFormat>
  <Paragraphs>227</Paragraphs>
  <Slides>21</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21</vt:i4>
      </vt:variant>
    </vt:vector>
  </HeadingPairs>
  <TitlesOfParts>
    <vt:vector size="35" baseType="lpstr">
      <vt:lpstr>Arial</vt:lpstr>
      <vt:lpstr>Bodoni MT Black</vt:lpstr>
      <vt:lpstr>Calibri</vt:lpstr>
      <vt:lpstr>Cambria</vt:lpstr>
      <vt:lpstr>Century Gothic</vt:lpstr>
      <vt:lpstr>Gill Sans MT</vt:lpstr>
      <vt:lpstr>Impact</vt:lpstr>
      <vt:lpstr>Myriad Pro Light</vt:lpstr>
      <vt:lpstr>Stencil</vt:lpstr>
      <vt:lpstr>Trebuchet MS</vt:lpstr>
      <vt:lpstr>Wingdings</vt:lpstr>
      <vt:lpstr>Wingdings 3</vt:lpstr>
      <vt:lpstr>Wisp</vt:lpstr>
      <vt:lpstr>1_Wisp</vt:lpstr>
      <vt:lpstr>Caryl Ann Ward LCMHC, CFLE carylscounseling@gmail.com  801.999.0179 cell paperbackconnections.com </vt:lpstr>
      <vt:lpstr> Unlearn Past Thinking Errors </vt:lpstr>
      <vt:lpstr>What do You Focus on? </vt:lpstr>
      <vt:lpstr>Thinking Error Definitions</vt:lpstr>
      <vt:lpstr>Thought Process</vt:lpstr>
      <vt:lpstr> Facts About the Brain </vt:lpstr>
      <vt:lpstr>Self-Talk the Frontal Lobe </vt:lpstr>
      <vt:lpstr>Behavior Process  </vt:lpstr>
      <vt:lpstr>What is going on…Brain Cycle</vt:lpstr>
      <vt:lpstr>Don’t Let Chemicals Hijack the Brain </vt:lpstr>
      <vt:lpstr> Hugo Lovheim created- cube of emotion correlated brain chemicals with emotions </vt:lpstr>
      <vt:lpstr>Neurotransmitters </vt:lpstr>
      <vt:lpstr>How is shame a defense mechanism of our Fight Flight or Freeze?  </vt:lpstr>
      <vt:lpstr>Defense Mechanism  </vt:lpstr>
      <vt:lpstr>  Automatic Negative  Thoughts (ANTs)</vt:lpstr>
      <vt:lpstr>ANTS</vt:lpstr>
      <vt:lpstr>When identifying an ANT, remember to…</vt:lpstr>
      <vt:lpstr>Negative Cognitions to  Positive Cognitions </vt:lpstr>
      <vt:lpstr>Manage the Root Issues/Seeds </vt:lpstr>
      <vt:lpstr>Coping Skills Check List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Boggs</dc:creator>
  <cp:lastModifiedBy>carylscottage@gmail.com</cp:lastModifiedBy>
  <cp:revision>156</cp:revision>
  <dcterms:created xsi:type="dcterms:W3CDTF">2018-08-10T17:57:38Z</dcterms:created>
  <dcterms:modified xsi:type="dcterms:W3CDTF">2021-07-21T20:51:06Z</dcterms:modified>
</cp:coreProperties>
</file>