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562" r:id="rId3"/>
    <p:sldId id="551" r:id="rId4"/>
    <p:sldId id="561" r:id="rId5"/>
    <p:sldId id="560" r:id="rId6"/>
    <p:sldId id="563" r:id="rId7"/>
    <p:sldId id="558" r:id="rId8"/>
    <p:sldId id="556" r:id="rId9"/>
    <p:sldId id="307" r:id="rId10"/>
    <p:sldId id="327" r:id="rId11"/>
    <p:sldId id="328" r:id="rId12"/>
    <p:sldId id="532" r:id="rId13"/>
    <p:sldId id="553" r:id="rId14"/>
    <p:sldId id="557" r:id="rId15"/>
    <p:sldId id="564" r:id="rId16"/>
    <p:sldId id="326" r:id="rId17"/>
    <p:sldId id="308" r:id="rId18"/>
    <p:sldId id="323" r:id="rId19"/>
    <p:sldId id="322" r:id="rId20"/>
    <p:sldId id="324" r:id="rId21"/>
    <p:sldId id="55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3B39A-33A4-49C5-94C0-62647FACD04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9A813C2-6EFF-4D2B-832F-9B58B33B6EF1}">
      <dgm:prSet phldrT="[Text]" custT="1"/>
      <dgm:spPr/>
      <dgm:t>
        <a:bodyPr/>
        <a:lstStyle/>
        <a:p>
          <a:r>
            <a:rPr lang="en-US" sz="2000" dirty="0"/>
            <a:t>Emotion&amp;</a:t>
          </a:r>
        </a:p>
        <a:p>
          <a:r>
            <a:rPr lang="en-US" sz="2000" dirty="0"/>
            <a:t>Spiritual </a:t>
          </a:r>
        </a:p>
      </dgm:t>
    </dgm:pt>
    <dgm:pt modelId="{816FEC56-D28D-461B-AF0B-D32525121BDA}" type="parTrans" cxnId="{C8DD2B49-05AB-4B77-A89D-4FDFC639417F}">
      <dgm:prSet/>
      <dgm:spPr/>
      <dgm:t>
        <a:bodyPr/>
        <a:lstStyle/>
        <a:p>
          <a:endParaRPr lang="en-US"/>
        </a:p>
      </dgm:t>
    </dgm:pt>
    <dgm:pt modelId="{A3B2A4AF-26AC-4D7F-8D91-4F3B4F13488A}" type="sibTrans" cxnId="{C8DD2B49-05AB-4B77-A89D-4FDFC639417F}">
      <dgm:prSet/>
      <dgm:spPr/>
      <dgm:t>
        <a:bodyPr/>
        <a:lstStyle/>
        <a:p>
          <a:endParaRPr lang="en-US"/>
        </a:p>
      </dgm:t>
    </dgm:pt>
    <dgm:pt modelId="{4AA02BC9-EFEA-44B0-81C3-4F889456A018}">
      <dgm:prSet phldrT="[Text]" custT="1"/>
      <dgm:spPr/>
      <dgm:t>
        <a:bodyPr/>
        <a:lstStyle/>
        <a:p>
          <a:r>
            <a:rPr lang="en-US" sz="1600" dirty="0"/>
            <a:t>Emotional Intelligent</a:t>
          </a:r>
        </a:p>
      </dgm:t>
    </dgm:pt>
    <dgm:pt modelId="{20AFAD91-DCF8-4CE5-8FA4-B1E8780053AA}" type="parTrans" cxnId="{79CF5E8F-0358-4B0A-B434-1073B3EF925D}">
      <dgm:prSet/>
      <dgm:spPr/>
      <dgm:t>
        <a:bodyPr/>
        <a:lstStyle/>
        <a:p>
          <a:endParaRPr lang="en-US"/>
        </a:p>
      </dgm:t>
    </dgm:pt>
    <dgm:pt modelId="{7B3D2927-B92E-408F-B19B-959EB725A1A1}" type="sibTrans" cxnId="{79CF5E8F-0358-4B0A-B434-1073B3EF925D}">
      <dgm:prSet/>
      <dgm:spPr/>
      <dgm:t>
        <a:bodyPr/>
        <a:lstStyle/>
        <a:p>
          <a:endParaRPr lang="en-US"/>
        </a:p>
      </dgm:t>
    </dgm:pt>
    <dgm:pt modelId="{FA52B42D-5E41-40A8-AF73-49C9CD02C08B}">
      <dgm:prSet phldrT="[Text]"/>
      <dgm:spPr/>
      <dgm:t>
        <a:bodyPr/>
        <a:lstStyle/>
        <a:p>
          <a:r>
            <a:rPr lang="en-US" dirty="0"/>
            <a:t>Physical </a:t>
          </a:r>
        </a:p>
      </dgm:t>
    </dgm:pt>
    <dgm:pt modelId="{07AB0CC2-72B8-4BE4-BCF5-0F2706B23D65}" type="parTrans" cxnId="{20F9024B-AC51-40DA-9E98-626BEE14DDFC}">
      <dgm:prSet/>
      <dgm:spPr/>
      <dgm:t>
        <a:bodyPr/>
        <a:lstStyle/>
        <a:p>
          <a:endParaRPr lang="en-US"/>
        </a:p>
      </dgm:t>
    </dgm:pt>
    <dgm:pt modelId="{4C111162-7E80-4141-8135-FD11702AE648}" type="sibTrans" cxnId="{20F9024B-AC51-40DA-9E98-626BEE14DDFC}">
      <dgm:prSet/>
      <dgm:spPr/>
      <dgm:t>
        <a:bodyPr/>
        <a:lstStyle/>
        <a:p>
          <a:endParaRPr lang="en-US"/>
        </a:p>
      </dgm:t>
    </dgm:pt>
    <dgm:pt modelId="{38A18BF0-CCE5-46C8-BDE7-0ED3E5DFF2F5}">
      <dgm:prSet phldrT="[Text]" custT="1"/>
      <dgm:spPr/>
      <dgm:t>
        <a:bodyPr/>
        <a:lstStyle/>
        <a:p>
          <a:r>
            <a:rPr lang="en-US" sz="2000" dirty="0"/>
            <a:t>Sleep</a:t>
          </a:r>
        </a:p>
      </dgm:t>
    </dgm:pt>
    <dgm:pt modelId="{04086561-6FDA-4377-93C3-B1A645FAF9B3}" type="parTrans" cxnId="{731F66AA-03FC-46C2-B69B-78729D2DE773}">
      <dgm:prSet/>
      <dgm:spPr/>
      <dgm:t>
        <a:bodyPr/>
        <a:lstStyle/>
        <a:p>
          <a:endParaRPr lang="en-US"/>
        </a:p>
      </dgm:t>
    </dgm:pt>
    <dgm:pt modelId="{04EAACE7-4B27-49B4-858A-D395B94F45A9}" type="sibTrans" cxnId="{731F66AA-03FC-46C2-B69B-78729D2DE773}">
      <dgm:prSet/>
      <dgm:spPr/>
      <dgm:t>
        <a:bodyPr/>
        <a:lstStyle/>
        <a:p>
          <a:endParaRPr lang="en-US"/>
        </a:p>
      </dgm:t>
    </dgm:pt>
    <dgm:pt modelId="{28B79EB7-266F-42FE-8DFE-C71E16FBD9EC}">
      <dgm:prSet phldrT="[Text]"/>
      <dgm:spPr/>
      <dgm:t>
        <a:bodyPr/>
        <a:lstStyle/>
        <a:p>
          <a:r>
            <a:rPr lang="en-US" dirty="0"/>
            <a:t>Mental </a:t>
          </a:r>
        </a:p>
      </dgm:t>
    </dgm:pt>
    <dgm:pt modelId="{9AF8F8EA-2F96-48E5-AF93-29DAC3B7FD60}" type="parTrans" cxnId="{8C2C63C6-36B0-46C5-872E-CB27A25630FD}">
      <dgm:prSet/>
      <dgm:spPr/>
      <dgm:t>
        <a:bodyPr/>
        <a:lstStyle/>
        <a:p>
          <a:endParaRPr lang="en-US"/>
        </a:p>
      </dgm:t>
    </dgm:pt>
    <dgm:pt modelId="{A2CD12DA-A710-4BD9-AC55-94FCD87D18D9}" type="sibTrans" cxnId="{8C2C63C6-36B0-46C5-872E-CB27A25630FD}">
      <dgm:prSet/>
      <dgm:spPr/>
      <dgm:t>
        <a:bodyPr/>
        <a:lstStyle/>
        <a:p>
          <a:endParaRPr lang="en-US"/>
        </a:p>
      </dgm:t>
    </dgm:pt>
    <dgm:pt modelId="{A3B5C6C9-BBF8-4842-887A-2CB9E1141ED6}">
      <dgm:prSet phldrT="[Text]" custT="1"/>
      <dgm:spPr/>
      <dgm:t>
        <a:bodyPr/>
        <a:lstStyle/>
        <a:p>
          <a:r>
            <a:rPr lang="en-US" sz="1800" dirty="0"/>
            <a:t>Brain power</a:t>
          </a:r>
        </a:p>
      </dgm:t>
    </dgm:pt>
    <dgm:pt modelId="{D683F8D2-974A-4CF7-895D-8CF04E3EE3C0}" type="parTrans" cxnId="{929C5E89-859D-47CE-9C9C-24535F22072C}">
      <dgm:prSet/>
      <dgm:spPr/>
      <dgm:t>
        <a:bodyPr/>
        <a:lstStyle/>
        <a:p>
          <a:endParaRPr lang="en-US"/>
        </a:p>
      </dgm:t>
    </dgm:pt>
    <dgm:pt modelId="{360BA860-E6CC-4CF9-8D2F-420E225AD853}" type="sibTrans" cxnId="{929C5E89-859D-47CE-9C9C-24535F22072C}">
      <dgm:prSet/>
      <dgm:spPr/>
      <dgm:t>
        <a:bodyPr/>
        <a:lstStyle/>
        <a:p>
          <a:endParaRPr lang="en-US"/>
        </a:p>
      </dgm:t>
    </dgm:pt>
    <dgm:pt modelId="{8094A24E-1291-4D9C-9D02-BC03A334BEB6}">
      <dgm:prSet phldrT="[Text]"/>
      <dgm:spPr/>
      <dgm:t>
        <a:bodyPr/>
        <a:lstStyle/>
        <a:p>
          <a:r>
            <a:rPr lang="en-US" dirty="0"/>
            <a:t>Social</a:t>
          </a:r>
        </a:p>
      </dgm:t>
    </dgm:pt>
    <dgm:pt modelId="{33EDEF9A-BF51-466F-842D-E56D36F40438}" type="parTrans" cxnId="{21EA3B28-DEAE-457C-A7C0-BEBE929907BE}">
      <dgm:prSet/>
      <dgm:spPr/>
      <dgm:t>
        <a:bodyPr/>
        <a:lstStyle/>
        <a:p>
          <a:endParaRPr lang="en-US"/>
        </a:p>
      </dgm:t>
    </dgm:pt>
    <dgm:pt modelId="{A485EFA1-1EF7-4F25-B896-D3DDCEDF0BAA}" type="sibTrans" cxnId="{21EA3B28-DEAE-457C-A7C0-BEBE929907BE}">
      <dgm:prSet/>
      <dgm:spPr/>
      <dgm:t>
        <a:bodyPr/>
        <a:lstStyle/>
        <a:p>
          <a:endParaRPr lang="en-US"/>
        </a:p>
      </dgm:t>
    </dgm:pt>
    <dgm:pt modelId="{03582BA1-34D0-4FFC-9173-B1E626B06D64}">
      <dgm:prSet phldrT="[Text]" custT="1"/>
      <dgm:spPr/>
      <dgm:t>
        <a:bodyPr/>
        <a:lstStyle/>
        <a:p>
          <a:r>
            <a:rPr lang="en-US" sz="1800" dirty="0"/>
            <a:t>Family</a:t>
          </a:r>
        </a:p>
      </dgm:t>
    </dgm:pt>
    <dgm:pt modelId="{212C029D-4B20-4E8F-A339-2AF39A8EC79A}" type="parTrans" cxnId="{C4F5DC64-E547-4651-AB11-8C745CD6C706}">
      <dgm:prSet/>
      <dgm:spPr/>
      <dgm:t>
        <a:bodyPr/>
        <a:lstStyle/>
        <a:p>
          <a:endParaRPr lang="en-US"/>
        </a:p>
      </dgm:t>
    </dgm:pt>
    <dgm:pt modelId="{EDF7D1C3-7F70-40F7-8694-6D6085909350}" type="sibTrans" cxnId="{C4F5DC64-E547-4651-AB11-8C745CD6C706}">
      <dgm:prSet/>
      <dgm:spPr/>
      <dgm:t>
        <a:bodyPr/>
        <a:lstStyle/>
        <a:p>
          <a:endParaRPr lang="en-US"/>
        </a:p>
      </dgm:t>
    </dgm:pt>
    <dgm:pt modelId="{AC97C015-E802-45FF-BE91-AA0447C4D035}">
      <dgm:prSet phldrT="[Text]" custT="1"/>
      <dgm:spPr/>
      <dgm:t>
        <a:bodyPr/>
        <a:lstStyle/>
        <a:p>
          <a:r>
            <a:rPr lang="en-US" sz="2000" dirty="0"/>
            <a:t>Diet</a:t>
          </a:r>
        </a:p>
      </dgm:t>
    </dgm:pt>
    <dgm:pt modelId="{04938EA6-E8BA-43CD-B261-CE9770707BC6}" type="parTrans" cxnId="{8C7C177F-A06E-45CB-8D4C-F4E0ACA09627}">
      <dgm:prSet/>
      <dgm:spPr/>
      <dgm:t>
        <a:bodyPr/>
        <a:lstStyle/>
        <a:p>
          <a:endParaRPr lang="en-US"/>
        </a:p>
      </dgm:t>
    </dgm:pt>
    <dgm:pt modelId="{7A1FDE0F-87A4-4620-8D82-FC5BE345E6DB}" type="sibTrans" cxnId="{8C7C177F-A06E-45CB-8D4C-F4E0ACA09627}">
      <dgm:prSet/>
      <dgm:spPr/>
      <dgm:t>
        <a:bodyPr/>
        <a:lstStyle/>
        <a:p>
          <a:endParaRPr lang="en-US"/>
        </a:p>
      </dgm:t>
    </dgm:pt>
    <dgm:pt modelId="{4DC938BD-B871-4503-BF5E-AD15C6FB888D}">
      <dgm:prSet phldrT="[Text]" custT="1"/>
      <dgm:spPr/>
      <dgm:t>
        <a:bodyPr/>
        <a:lstStyle/>
        <a:p>
          <a:r>
            <a:rPr lang="en-US" sz="2000" dirty="0"/>
            <a:t>Exercise </a:t>
          </a:r>
        </a:p>
      </dgm:t>
    </dgm:pt>
    <dgm:pt modelId="{38865F5D-7AEE-4325-8FAB-41097609D4AE}" type="parTrans" cxnId="{043AE357-5717-4EC4-BB37-4473CB9DEF22}">
      <dgm:prSet/>
      <dgm:spPr/>
      <dgm:t>
        <a:bodyPr/>
        <a:lstStyle/>
        <a:p>
          <a:endParaRPr lang="en-US"/>
        </a:p>
      </dgm:t>
    </dgm:pt>
    <dgm:pt modelId="{778BA394-05A1-4EEA-8853-5259511415D4}" type="sibTrans" cxnId="{043AE357-5717-4EC4-BB37-4473CB9DEF22}">
      <dgm:prSet/>
      <dgm:spPr/>
      <dgm:t>
        <a:bodyPr/>
        <a:lstStyle/>
        <a:p>
          <a:endParaRPr lang="en-US"/>
        </a:p>
      </dgm:t>
    </dgm:pt>
    <dgm:pt modelId="{2F11FD45-086D-4AB5-8B2A-1E18F0DAD217}">
      <dgm:prSet phldrT="[Text]" custT="1"/>
      <dgm:spPr/>
      <dgm:t>
        <a:bodyPr/>
        <a:lstStyle/>
        <a:p>
          <a:r>
            <a:rPr lang="en-US" sz="1800" dirty="0"/>
            <a:t>New tasks</a:t>
          </a:r>
        </a:p>
      </dgm:t>
    </dgm:pt>
    <dgm:pt modelId="{144DD9CA-F5DA-48FE-8941-D10F35A1DA27}" type="parTrans" cxnId="{1D7000E4-13EA-4E4F-B990-5B354479B145}">
      <dgm:prSet/>
      <dgm:spPr/>
      <dgm:t>
        <a:bodyPr/>
        <a:lstStyle/>
        <a:p>
          <a:endParaRPr lang="en-US"/>
        </a:p>
      </dgm:t>
    </dgm:pt>
    <dgm:pt modelId="{616EDBC7-D5E6-4D97-9079-9D617780270C}" type="sibTrans" cxnId="{1D7000E4-13EA-4E4F-B990-5B354479B145}">
      <dgm:prSet/>
      <dgm:spPr/>
      <dgm:t>
        <a:bodyPr/>
        <a:lstStyle/>
        <a:p>
          <a:endParaRPr lang="en-US"/>
        </a:p>
      </dgm:t>
    </dgm:pt>
    <dgm:pt modelId="{48F4A8B7-7F7A-4BAC-833B-EDD0E6CBDD2D}">
      <dgm:prSet phldrT="[Text]"/>
      <dgm:spPr/>
      <dgm:t>
        <a:bodyPr/>
        <a:lstStyle/>
        <a:p>
          <a:endParaRPr lang="en-US" sz="1300" dirty="0"/>
        </a:p>
      </dgm:t>
    </dgm:pt>
    <dgm:pt modelId="{660B3213-8E24-47AF-AF48-F1F590991DF5}" type="parTrans" cxnId="{CF7E6E04-4390-4C4F-9AEB-6EF5B71D2971}">
      <dgm:prSet/>
      <dgm:spPr/>
      <dgm:t>
        <a:bodyPr/>
        <a:lstStyle/>
        <a:p>
          <a:endParaRPr lang="en-US"/>
        </a:p>
      </dgm:t>
    </dgm:pt>
    <dgm:pt modelId="{C483B19A-047A-48E6-9EB1-DE0A9DB089F3}" type="sibTrans" cxnId="{CF7E6E04-4390-4C4F-9AEB-6EF5B71D2971}">
      <dgm:prSet/>
      <dgm:spPr/>
      <dgm:t>
        <a:bodyPr/>
        <a:lstStyle/>
        <a:p>
          <a:endParaRPr lang="en-US"/>
        </a:p>
      </dgm:t>
    </dgm:pt>
    <dgm:pt modelId="{1C95F9EB-2179-4C28-90E2-70B0CFF7B951}">
      <dgm:prSet phldrT="[Text]"/>
      <dgm:spPr/>
      <dgm:t>
        <a:bodyPr/>
        <a:lstStyle/>
        <a:p>
          <a:endParaRPr lang="en-US" sz="1300" dirty="0"/>
        </a:p>
      </dgm:t>
    </dgm:pt>
    <dgm:pt modelId="{5B8A3266-57D2-4E17-AFEF-CDFA1D364EDF}" type="parTrans" cxnId="{64491A91-492D-4CE7-BA52-26D908B57062}">
      <dgm:prSet/>
      <dgm:spPr/>
      <dgm:t>
        <a:bodyPr/>
        <a:lstStyle/>
        <a:p>
          <a:endParaRPr lang="en-US"/>
        </a:p>
      </dgm:t>
    </dgm:pt>
    <dgm:pt modelId="{53573CD9-0DC8-44FF-A70E-FF0CD738B45A}" type="sibTrans" cxnId="{64491A91-492D-4CE7-BA52-26D908B57062}">
      <dgm:prSet/>
      <dgm:spPr/>
      <dgm:t>
        <a:bodyPr/>
        <a:lstStyle/>
        <a:p>
          <a:endParaRPr lang="en-US"/>
        </a:p>
      </dgm:t>
    </dgm:pt>
    <dgm:pt modelId="{88FC46FB-D6C3-4FE8-B327-7FCE752517EA}">
      <dgm:prSet phldrT="[Text]" custT="1"/>
      <dgm:spPr/>
      <dgm:t>
        <a:bodyPr/>
        <a:lstStyle/>
        <a:p>
          <a:r>
            <a:rPr lang="en-US" sz="1800" dirty="0"/>
            <a:t>Friends</a:t>
          </a:r>
        </a:p>
      </dgm:t>
    </dgm:pt>
    <dgm:pt modelId="{FCF2E766-0C82-4B5B-822A-79FF0F2B5EA0}" type="parTrans" cxnId="{AF63646E-54D5-40D2-8F61-15FA8CA66146}">
      <dgm:prSet/>
      <dgm:spPr/>
      <dgm:t>
        <a:bodyPr/>
        <a:lstStyle/>
        <a:p>
          <a:endParaRPr lang="en-US"/>
        </a:p>
      </dgm:t>
    </dgm:pt>
    <dgm:pt modelId="{535DD8D1-9112-44AB-9513-5709BA11EC2B}" type="sibTrans" cxnId="{AF63646E-54D5-40D2-8F61-15FA8CA66146}">
      <dgm:prSet/>
      <dgm:spPr/>
      <dgm:t>
        <a:bodyPr/>
        <a:lstStyle/>
        <a:p>
          <a:endParaRPr lang="en-US"/>
        </a:p>
      </dgm:t>
    </dgm:pt>
    <dgm:pt modelId="{256DEA93-A748-444A-864B-3DDA7CF30198}">
      <dgm:prSet phldrT="[Text]" custT="1"/>
      <dgm:spPr/>
      <dgm:t>
        <a:bodyPr/>
        <a:lstStyle/>
        <a:p>
          <a:r>
            <a:rPr lang="en-US" sz="1800" dirty="0"/>
            <a:t>Community </a:t>
          </a:r>
        </a:p>
      </dgm:t>
    </dgm:pt>
    <dgm:pt modelId="{99E2605C-6C29-4C69-8F62-4BA4493AF492}" type="parTrans" cxnId="{DC9A68D9-525C-409E-8A34-D201FCFB1B1F}">
      <dgm:prSet/>
      <dgm:spPr/>
      <dgm:t>
        <a:bodyPr/>
        <a:lstStyle/>
        <a:p>
          <a:endParaRPr lang="en-US"/>
        </a:p>
      </dgm:t>
    </dgm:pt>
    <dgm:pt modelId="{D9860895-4748-4DA8-82F1-FE2B9E181C66}" type="sibTrans" cxnId="{DC9A68D9-525C-409E-8A34-D201FCFB1B1F}">
      <dgm:prSet/>
      <dgm:spPr/>
      <dgm:t>
        <a:bodyPr/>
        <a:lstStyle/>
        <a:p>
          <a:endParaRPr lang="en-US"/>
        </a:p>
      </dgm:t>
    </dgm:pt>
    <dgm:pt modelId="{BBF74935-B749-4C89-9083-742455EC4C09}">
      <dgm:prSet phldrT="[Text]"/>
      <dgm:spPr/>
      <dgm:t>
        <a:bodyPr/>
        <a:lstStyle/>
        <a:p>
          <a:endParaRPr lang="en-US" sz="1300" dirty="0"/>
        </a:p>
      </dgm:t>
    </dgm:pt>
    <dgm:pt modelId="{875FB0ED-EAD8-4534-9A5B-485CEEB0FC59}" type="parTrans" cxnId="{EAD6D200-DEDB-422D-B333-F2299EA45DC5}">
      <dgm:prSet/>
      <dgm:spPr/>
      <dgm:t>
        <a:bodyPr/>
        <a:lstStyle/>
        <a:p>
          <a:endParaRPr lang="en-US"/>
        </a:p>
      </dgm:t>
    </dgm:pt>
    <dgm:pt modelId="{BC7C1B4B-7368-468A-AE41-A8240168D3AA}" type="sibTrans" cxnId="{EAD6D200-DEDB-422D-B333-F2299EA45DC5}">
      <dgm:prSet/>
      <dgm:spPr/>
      <dgm:t>
        <a:bodyPr/>
        <a:lstStyle/>
        <a:p>
          <a:endParaRPr lang="en-US"/>
        </a:p>
      </dgm:t>
    </dgm:pt>
    <dgm:pt modelId="{903258C5-94CE-4C40-904C-3520D45FC126}">
      <dgm:prSet phldrT="[Text]" custT="1"/>
      <dgm:spPr/>
      <dgm:t>
        <a:bodyPr/>
        <a:lstStyle/>
        <a:p>
          <a:r>
            <a:rPr lang="en-US" sz="1600" dirty="0"/>
            <a:t>Grounded</a:t>
          </a:r>
        </a:p>
      </dgm:t>
    </dgm:pt>
    <dgm:pt modelId="{6D69F10E-6F2F-475F-81CC-3600B6E5E478}" type="parTrans" cxnId="{7E11375F-37B2-4FE1-9A6D-55D144363698}">
      <dgm:prSet/>
      <dgm:spPr/>
      <dgm:t>
        <a:bodyPr/>
        <a:lstStyle/>
        <a:p>
          <a:endParaRPr lang="en-US"/>
        </a:p>
      </dgm:t>
    </dgm:pt>
    <dgm:pt modelId="{7EB9C949-1722-45AA-A584-28BFEBBBCE77}" type="sibTrans" cxnId="{7E11375F-37B2-4FE1-9A6D-55D144363698}">
      <dgm:prSet/>
      <dgm:spPr/>
      <dgm:t>
        <a:bodyPr/>
        <a:lstStyle/>
        <a:p>
          <a:endParaRPr lang="en-US"/>
        </a:p>
      </dgm:t>
    </dgm:pt>
    <dgm:pt modelId="{7A274CC0-2F3D-4EBA-B170-61FE4C2381C7}">
      <dgm:prSet phldrT="[Text]" custT="1"/>
      <dgm:spPr/>
      <dgm:t>
        <a:bodyPr/>
        <a:lstStyle/>
        <a:p>
          <a:r>
            <a:rPr lang="en-US" sz="1600" dirty="0"/>
            <a:t>Connection  </a:t>
          </a:r>
        </a:p>
      </dgm:t>
    </dgm:pt>
    <dgm:pt modelId="{74134361-9473-4343-9B28-08D466434541}" type="parTrans" cxnId="{26F18B88-CC74-41EB-909C-3F12F01FB0F4}">
      <dgm:prSet/>
      <dgm:spPr/>
      <dgm:t>
        <a:bodyPr/>
        <a:lstStyle/>
        <a:p>
          <a:endParaRPr lang="en-US"/>
        </a:p>
      </dgm:t>
    </dgm:pt>
    <dgm:pt modelId="{AECDC9E6-9472-4890-9A21-29EEEFEB8007}" type="sibTrans" cxnId="{26F18B88-CC74-41EB-909C-3F12F01FB0F4}">
      <dgm:prSet/>
      <dgm:spPr/>
      <dgm:t>
        <a:bodyPr/>
        <a:lstStyle/>
        <a:p>
          <a:endParaRPr lang="en-US"/>
        </a:p>
      </dgm:t>
    </dgm:pt>
    <dgm:pt modelId="{07AAFCE7-4F58-4764-87AE-7B4A54520E5A}">
      <dgm:prSet phldrT="[Text]" custT="1"/>
      <dgm:spPr/>
      <dgm:t>
        <a:bodyPr/>
        <a:lstStyle/>
        <a:p>
          <a:r>
            <a:rPr lang="en-US" sz="1800" dirty="0"/>
            <a:t>Judgment </a:t>
          </a:r>
        </a:p>
      </dgm:t>
    </dgm:pt>
    <dgm:pt modelId="{2CFFA11A-3ACA-4E3F-86B3-6A1C2C6863EB}" type="parTrans" cxnId="{A7E82AC1-8FBD-4711-8971-A6CEA403F828}">
      <dgm:prSet/>
      <dgm:spPr/>
      <dgm:t>
        <a:bodyPr/>
        <a:lstStyle/>
        <a:p>
          <a:endParaRPr lang="en-US"/>
        </a:p>
      </dgm:t>
    </dgm:pt>
    <dgm:pt modelId="{49727A85-A7B4-46A4-8CAA-A709EED62799}" type="sibTrans" cxnId="{A7E82AC1-8FBD-4711-8971-A6CEA403F828}">
      <dgm:prSet/>
      <dgm:spPr/>
      <dgm:t>
        <a:bodyPr/>
        <a:lstStyle/>
        <a:p>
          <a:endParaRPr lang="en-US"/>
        </a:p>
      </dgm:t>
    </dgm:pt>
    <dgm:pt modelId="{B5413CE0-9FCE-408D-B321-22DB53080A19}" type="pres">
      <dgm:prSet presAssocID="{31E3B39A-33A4-49C5-94C0-62647FACD045}" presName="cycleMatrixDiagram" presStyleCnt="0">
        <dgm:presLayoutVars>
          <dgm:chMax val="1"/>
          <dgm:dir/>
          <dgm:animLvl val="lvl"/>
          <dgm:resizeHandles val="exact"/>
        </dgm:presLayoutVars>
      </dgm:prSet>
      <dgm:spPr/>
    </dgm:pt>
    <dgm:pt modelId="{B9FE5F91-8AB6-48C8-82D6-C3F3714AA38C}" type="pres">
      <dgm:prSet presAssocID="{31E3B39A-33A4-49C5-94C0-62647FACD045}" presName="children" presStyleCnt="0"/>
      <dgm:spPr/>
    </dgm:pt>
    <dgm:pt modelId="{B128A553-0154-47E9-9BAB-5A4985065492}" type="pres">
      <dgm:prSet presAssocID="{31E3B39A-33A4-49C5-94C0-62647FACD045}" presName="child1group" presStyleCnt="0"/>
      <dgm:spPr/>
    </dgm:pt>
    <dgm:pt modelId="{5E6256AE-4293-4D4B-A87D-A041C924968C}" type="pres">
      <dgm:prSet presAssocID="{31E3B39A-33A4-49C5-94C0-62647FACD045}" presName="child1" presStyleLbl="bgAcc1" presStyleIdx="0" presStyleCnt="4" custScaleX="100417"/>
      <dgm:spPr/>
    </dgm:pt>
    <dgm:pt modelId="{9822DE26-EFDF-4C82-ABF0-676FDE4E3FCF}" type="pres">
      <dgm:prSet presAssocID="{31E3B39A-33A4-49C5-94C0-62647FACD045}" presName="child1Text" presStyleLbl="bgAcc1" presStyleIdx="0" presStyleCnt="4">
        <dgm:presLayoutVars>
          <dgm:bulletEnabled val="1"/>
        </dgm:presLayoutVars>
      </dgm:prSet>
      <dgm:spPr/>
    </dgm:pt>
    <dgm:pt modelId="{9DDF5637-EF88-46F8-95B0-6D11D0A1236D}" type="pres">
      <dgm:prSet presAssocID="{31E3B39A-33A4-49C5-94C0-62647FACD045}" presName="child2group" presStyleCnt="0"/>
      <dgm:spPr/>
    </dgm:pt>
    <dgm:pt modelId="{9372B90B-A7D6-428A-A004-FD61518F8003}" type="pres">
      <dgm:prSet presAssocID="{31E3B39A-33A4-49C5-94C0-62647FACD045}" presName="child2" presStyleLbl="bgAcc1" presStyleIdx="1" presStyleCnt="4" custLinFactNeighborX="2732"/>
      <dgm:spPr/>
    </dgm:pt>
    <dgm:pt modelId="{3FB814A3-665F-4247-B777-A68CDAED73F6}" type="pres">
      <dgm:prSet presAssocID="{31E3B39A-33A4-49C5-94C0-62647FACD045}" presName="child2Text" presStyleLbl="bgAcc1" presStyleIdx="1" presStyleCnt="4">
        <dgm:presLayoutVars>
          <dgm:bulletEnabled val="1"/>
        </dgm:presLayoutVars>
      </dgm:prSet>
      <dgm:spPr/>
    </dgm:pt>
    <dgm:pt modelId="{E5F9A836-E396-4ABF-992E-6F424549CA48}" type="pres">
      <dgm:prSet presAssocID="{31E3B39A-33A4-49C5-94C0-62647FACD045}" presName="child3group" presStyleCnt="0"/>
      <dgm:spPr/>
    </dgm:pt>
    <dgm:pt modelId="{5FF5C1A3-8087-4F31-9C97-E8914C07B47C}" type="pres">
      <dgm:prSet presAssocID="{31E3B39A-33A4-49C5-94C0-62647FACD045}" presName="child3" presStyleLbl="bgAcc1" presStyleIdx="2" presStyleCnt="4" custLinFactNeighborX="14440" custLinFactNeighborY="-17679"/>
      <dgm:spPr/>
    </dgm:pt>
    <dgm:pt modelId="{238A5F91-FB57-4024-BF15-9912B67925EF}" type="pres">
      <dgm:prSet presAssocID="{31E3B39A-33A4-49C5-94C0-62647FACD045}" presName="child3Text" presStyleLbl="bgAcc1" presStyleIdx="2" presStyleCnt="4">
        <dgm:presLayoutVars>
          <dgm:bulletEnabled val="1"/>
        </dgm:presLayoutVars>
      </dgm:prSet>
      <dgm:spPr/>
    </dgm:pt>
    <dgm:pt modelId="{A2EAB008-D7F4-4A4A-816E-46791A915C40}" type="pres">
      <dgm:prSet presAssocID="{31E3B39A-33A4-49C5-94C0-62647FACD045}" presName="child4group" presStyleCnt="0"/>
      <dgm:spPr/>
    </dgm:pt>
    <dgm:pt modelId="{2EE6DD08-5275-4970-BA1E-818F0E26E862}" type="pres">
      <dgm:prSet presAssocID="{31E3B39A-33A4-49C5-94C0-62647FACD045}" presName="child4" presStyleLbl="bgAcc1" presStyleIdx="3" presStyleCnt="4" custLinFactNeighborX="-7805" custLinFactNeighborY="-18515"/>
      <dgm:spPr/>
    </dgm:pt>
    <dgm:pt modelId="{28AA9CD7-1EEE-4B9B-AA9F-A78041B98DE5}" type="pres">
      <dgm:prSet presAssocID="{31E3B39A-33A4-49C5-94C0-62647FACD045}" presName="child4Text" presStyleLbl="bgAcc1" presStyleIdx="3" presStyleCnt="4">
        <dgm:presLayoutVars>
          <dgm:bulletEnabled val="1"/>
        </dgm:presLayoutVars>
      </dgm:prSet>
      <dgm:spPr/>
    </dgm:pt>
    <dgm:pt modelId="{BBF22DC5-DAF8-4534-9DAB-7E1199212CB7}" type="pres">
      <dgm:prSet presAssocID="{31E3B39A-33A4-49C5-94C0-62647FACD045}" presName="childPlaceholder" presStyleCnt="0"/>
      <dgm:spPr/>
    </dgm:pt>
    <dgm:pt modelId="{38BEEBB0-471C-45F7-8161-2D484BA57039}" type="pres">
      <dgm:prSet presAssocID="{31E3B39A-33A4-49C5-94C0-62647FACD045}" presName="circle" presStyleCnt="0"/>
      <dgm:spPr/>
    </dgm:pt>
    <dgm:pt modelId="{4F49F1C1-FE76-46D4-A6C1-C17E5D9D0F17}" type="pres">
      <dgm:prSet presAssocID="{31E3B39A-33A4-49C5-94C0-62647FACD045}" presName="quadrant1" presStyleLbl="node1" presStyleIdx="0" presStyleCnt="4" custScaleX="107021" custScaleY="96968" custLinFactNeighborY="2226">
        <dgm:presLayoutVars>
          <dgm:chMax val="1"/>
          <dgm:bulletEnabled val="1"/>
        </dgm:presLayoutVars>
      </dgm:prSet>
      <dgm:spPr/>
    </dgm:pt>
    <dgm:pt modelId="{CA17EDA4-EFF1-4DAA-94E8-831F2E3668B0}" type="pres">
      <dgm:prSet presAssocID="{31E3B39A-33A4-49C5-94C0-62647FACD045}" presName="quadrant2" presStyleLbl="node1" presStyleIdx="1" presStyleCnt="4" custScaleX="99600" custScaleY="97858" custLinFactNeighborX="608" custLinFactNeighborY="1781">
        <dgm:presLayoutVars>
          <dgm:chMax val="1"/>
          <dgm:bulletEnabled val="1"/>
        </dgm:presLayoutVars>
      </dgm:prSet>
      <dgm:spPr/>
    </dgm:pt>
    <dgm:pt modelId="{BFF7471E-75D5-4921-AFE0-581499085322}" type="pres">
      <dgm:prSet presAssocID="{31E3B39A-33A4-49C5-94C0-62647FACD045}" presName="quadrant3" presStyleLbl="node1" presStyleIdx="2" presStyleCnt="4" custScaleX="99600" custScaleY="100694">
        <dgm:presLayoutVars>
          <dgm:chMax val="1"/>
          <dgm:bulletEnabled val="1"/>
        </dgm:presLayoutVars>
      </dgm:prSet>
      <dgm:spPr/>
    </dgm:pt>
    <dgm:pt modelId="{47ED0E1C-C2DA-468C-AEFC-8A7510B70E64}" type="pres">
      <dgm:prSet presAssocID="{31E3B39A-33A4-49C5-94C0-62647FACD045}" presName="quadrant4" presStyleLbl="node1" presStyleIdx="3" presStyleCnt="4" custScaleX="104349" custScaleY="100694">
        <dgm:presLayoutVars>
          <dgm:chMax val="1"/>
          <dgm:bulletEnabled val="1"/>
        </dgm:presLayoutVars>
      </dgm:prSet>
      <dgm:spPr/>
    </dgm:pt>
    <dgm:pt modelId="{EBB8A058-47A5-4591-9749-6DCF77398F00}" type="pres">
      <dgm:prSet presAssocID="{31E3B39A-33A4-49C5-94C0-62647FACD045}" presName="quadrantPlaceholder" presStyleCnt="0"/>
      <dgm:spPr/>
    </dgm:pt>
    <dgm:pt modelId="{A15E55B3-8E74-4F13-AAE5-241BF2DD109F}" type="pres">
      <dgm:prSet presAssocID="{31E3B39A-33A4-49C5-94C0-62647FACD045}" presName="center1" presStyleLbl="fgShp" presStyleIdx="0" presStyleCnt="2"/>
      <dgm:spPr/>
    </dgm:pt>
    <dgm:pt modelId="{4203816D-A7A5-4CA5-AB3D-83211991C8E3}" type="pres">
      <dgm:prSet presAssocID="{31E3B39A-33A4-49C5-94C0-62647FACD045}" presName="center2" presStyleLbl="fgShp" presStyleIdx="1" presStyleCnt="2"/>
      <dgm:spPr/>
    </dgm:pt>
  </dgm:ptLst>
  <dgm:cxnLst>
    <dgm:cxn modelId="{EAD6D200-DEDB-422D-B333-F2299EA45DC5}" srcId="{89A813C2-6EFF-4D2B-832F-9B58B33B6EF1}" destId="{BBF74935-B749-4C89-9083-742455EC4C09}" srcOrd="3" destOrd="0" parTransId="{875FB0ED-EAD8-4534-9A5B-485CEEB0FC59}" sibTransId="{BC7C1B4B-7368-468A-AE41-A8240168D3AA}"/>
    <dgm:cxn modelId="{CF7E6E04-4390-4C4F-9AEB-6EF5B71D2971}" srcId="{28B79EB7-266F-42FE-8DFE-C71E16FBD9EC}" destId="{48F4A8B7-7F7A-4BAC-833B-EDD0E6CBDD2D}" srcOrd="3" destOrd="0" parTransId="{660B3213-8E24-47AF-AF48-F1F590991DF5}" sibTransId="{C483B19A-047A-48E6-9EB1-DE0A9DB089F3}"/>
    <dgm:cxn modelId="{EC098115-C73D-433C-B0FF-E9A797DD5588}" type="presOf" srcId="{31E3B39A-33A4-49C5-94C0-62647FACD045}" destId="{B5413CE0-9FCE-408D-B321-22DB53080A19}" srcOrd="0" destOrd="0" presId="urn:microsoft.com/office/officeart/2005/8/layout/cycle4"/>
    <dgm:cxn modelId="{A949A51A-7FBE-4CEE-9407-EA5BDF1E20CA}" type="presOf" srcId="{07AAFCE7-4F58-4764-87AE-7B4A54520E5A}" destId="{5FF5C1A3-8087-4F31-9C97-E8914C07B47C}" srcOrd="0" destOrd="2" presId="urn:microsoft.com/office/officeart/2005/8/layout/cycle4"/>
    <dgm:cxn modelId="{C2D7BA1C-7621-4E2D-9EF9-158417CC5B21}" type="presOf" srcId="{BBF74935-B749-4C89-9083-742455EC4C09}" destId="{5E6256AE-4293-4D4B-A87D-A041C924968C}" srcOrd="0" destOrd="3" presId="urn:microsoft.com/office/officeart/2005/8/layout/cycle4"/>
    <dgm:cxn modelId="{704D2520-02E6-4DB9-BF97-F46594FA11AC}" type="presOf" srcId="{7A274CC0-2F3D-4EBA-B170-61FE4C2381C7}" destId="{5E6256AE-4293-4D4B-A87D-A041C924968C}" srcOrd="0" destOrd="2" presId="urn:microsoft.com/office/officeart/2005/8/layout/cycle4"/>
    <dgm:cxn modelId="{691B5B21-187B-4735-839F-3143A293B8F6}" type="presOf" srcId="{8094A24E-1291-4D9C-9D02-BC03A334BEB6}" destId="{47ED0E1C-C2DA-468C-AEFC-8A7510B70E64}" srcOrd="0" destOrd="0" presId="urn:microsoft.com/office/officeart/2005/8/layout/cycle4"/>
    <dgm:cxn modelId="{883D6321-A328-4C97-BFC9-629B68D2055A}" type="presOf" srcId="{88FC46FB-D6C3-4FE8-B327-7FCE752517EA}" destId="{2EE6DD08-5275-4970-BA1E-818F0E26E862}" srcOrd="0" destOrd="1" presId="urn:microsoft.com/office/officeart/2005/8/layout/cycle4"/>
    <dgm:cxn modelId="{B2B6D727-C81F-4678-AAC3-4297497B84A5}" type="presOf" srcId="{03582BA1-34D0-4FFC-9173-B1E626B06D64}" destId="{2EE6DD08-5275-4970-BA1E-818F0E26E862}" srcOrd="0" destOrd="0" presId="urn:microsoft.com/office/officeart/2005/8/layout/cycle4"/>
    <dgm:cxn modelId="{21EA3B28-DEAE-457C-A7C0-BEBE929907BE}" srcId="{31E3B39A-33A4-49C5-94C0-62647FACD045}" destId="{8094A24E-1291-4D9C-9D02-BC03A334BEB6}" srcOrd="3" destOrd="0" parTransId="{33EDEF9A-BF51-466F-842D-E56D36F40438}" sibTransId="{A485EFA1-1EF7-4F25-B896-D3DDCEDF0BAA}"/>
    <dgm:cxn modelId="{87F21C2A-8B76-4E66-BA14-41EAFF8AB57C}" type="presOf" srcId="{4DC938BD-B871-4503-BF5E-AD15C6FB888D}" destId="{3FB814A3-665F-4247-B777-A68CDAED73F6}" srcOrd="1" destOrd="2" presId="urn:microsoft.com/office/officeart/2005/8/layout/cycle4"/>
    <dgm:cxn modelId="{A4839531-4DCD-4FDA-8DD3-00ACC77B111B}" type="presOf" srcId="{03582BA1-34D0-4FFC-9173-B1E626B06D64}" destId="{28AA9CD7-1EEE-4B9B-AA9F-A78041B98DE5}" srcOrd="1" destOrd="0" presId="urn:microsoft.com/office/officeart/2005/8/layout/cycle4"/>
    <dgm:cxn modelId="{7E11375F-37B2-4FE1-9A6D-55D144363698}" srcId="{89A813C2-6EFF-4D2B-832F-9B58B33B6EF1}" destId="{903258C5-94CE-4C40-904C-3520D45FC126}" srcOrd="1" destOrd="0" parTransId="{6D69F10E-6F2F-475F-81CC-3600B6E5E478}" sibTransId="{7EB9C949-1722-45AA-A584-28BFEBBBCE77}"/>
    <dgm:cxn modelId="{C4F5DC64-E547-4651-AB11-8C745CD6C706}" srcId="{8094A24E-1291-4D9C-9D02-BC03A334BEB6}" destId="{03582BA1-34D0-4FFC-9173-B1E626B06D64}" srcOrd="0" destOrd="0" parTransId="{212C029D-4B20-4E8F-A339-2AF39A8EC79A}" sibTransId="{EDF7D1C3-7F70-40F7-8694-6D6085909350}"/>
    <dgm:cxn modelId="{C8DD2B49-05AB-4B77-A89D-4FDFC639417F}" srcId="{31E3B39A-33A4-49C5-94C0-62647FACD045}" destId="{89A813C2-6EFF-4D2B-832F-9B58B33B6EF1}" srcOrd="0" destOrd="0" parTransId="{816FEC56-D28D-461B-AF0B-D32525121BDA}" sibTransId="{A3B2A4AF-26AC-4D7F-8D91-4F3B4F13488A}"/>
    <dgm:cxn modelId="{20F9024B-AC51-40DA-9E98-626BEE14DDFC}" srcId="{31E3B39A-33A4-49C5-94C0-62647FACD045}" destId="{FA52B42D-5E41-40A8-AF73-49C9CD02C08B}" srcOrd="1" destOrd="0" parTransId="{07AB0CC2-72B8-4BE4-BCF5-0F2706B23D65}" sibTransId="{4C111162-7E80-4141-8135-FD11702AE648}"/>
    <dgm:cxn modelId="{0D21176E-C577-4D9E-8677-7E2ACB8CBCC4}" type="presOf" srcId="{2F11FD45-086D-4AB5-8B2A-1E18F0DAD217}" destId="{5FF5C1A3-8087-4F31-9C97-E8914C07B47C}" srcOrd="0" destOrd="1" presId="urn:microsoft.com/office/officeart/2005/8/layout/cycle4"/>
    <dgm:cxn modelId="{AF63646E-54D5-40D2-8F61-15FA8CA66146}" srcId="{8094A24E-1291-4D9C-9D02-BC03A334BEB6}" destId="{88FC46FB-D6C3-4FE8-B327-7FCE752517EA}" srcOrd="1" destOrd="0" parTransId="{FCF2E766-0C82-4B5B-822A-79FF0F2B5EA0}" sibTransId="{535DD8D1-9112-44AB-9513-5709BA11EC2B}"/>
    <dgm:cxn modelId="{5DDD866E-59DB-4A5B-80B2-44ED39E97D68}" type="presOf" srcId="{903258C5-94CE-4C40-904C-3520D45FC126}" destId="{9822DE26-EFDF-4C82-ABF0-676FDE4E3FCF}" srcOrd="1" destOrd="1" presId="urn:microsoft.com/office/officeart/2005/8/layout/cycle4"/>
    <dgm:cxn modelId="{BB9FE354-DF13-4030-B7A4-22A800EB86C5}" type="presOf" srcId="{48F4A8B7-7F7A-4BAC-833B-EDD0E6CBDD2D}" destId="{238A5F91-FB57-4024-BF15-9912B67925EF}" srcOrd="1" destOrd="3" presId="urn:microsoft.com/office/officeart/2005/8/layout/cycle4"/>
    <dgm:cxn modelId="{043AE357-5717-4EC4-BB37-4473CB9DEF22}" srcId="{FA52B42D-5E41-40A8-AF73-49C9CD02C08B}" destId="{4DC938BD-B871-4503-BF5E-AD15C6FB888D}" srcOrd="2" destOrd="0" parTransId="{38865F5D-7AEE-4325-8FAB-41097609D4AE}" sibTransId="{778BA394-05A1-4EEA-8853-5259511415D4}"/>
    <dgm:cxn modelId="{AAFC6979-D9ED-4798-9BDB-D31F9A0A17FA}" type="presOf" srcId="{4DC938BD-B871-4503-BF5E-AD15C6FB888D}" destId="{9372B90B-A7D6-428A-A004-FD61518F8003}" srcOrd="0" destOrd="2" presId="urn:microsoft.com/office/officeart/2005/8/layout/cycle4"/>
    <dgm:cxn modelId="{F3EDF07C-DA29-4014-AF93-F3D2D18516B5}" type="presOf" srcId="{256DEA93-A748-444A-864B-3DDA7CF30198}" destId="{28AA9CD7-1EEE-4B9B-AA9F-A78041B98DE5}" srcOrd="1" destOrd="2" presId="urn:microsoft.com/office/officeart/2005/8/layout/cycle4"/>
    <dgm:cxn modelId="{8C7C177F-A06E-45CB-8D4C-F4E0ACA09627}" srcId="{FA52B42D-5E41-40A8-AF73-49C9CD02C08B}" destId="{AC97C015-E802-45FF-BE91-AA0447C4D035}" srcOrd="1" destOrd="0" parTransId="{04938EA6-E8BA-43CD-B261-CE9770707BC6}" sibTransId="{7A1FDE0F-87A4-4620-8D82-FC5BE345E6DB}"/>
    <dgm:cxn modelId="{34A3B67F-9D76-4603-B542-D6780A16401E}" type="presOf" srcId="{AC97C015-E802-45FF-BE91-AA0447C4D035}" destId="{9372B90B-A7D6-428A-A004-FD61518F8003}" srcOrd="0" destOrd="1" presId="urn:microsoft.com/office/officeart/2005/8/layout/cycle4"/>
    <dgm:cxn modelId="{41984080-8C8E-44F5-88B8-203068CD0D74}" type="presOf" srcId="{4AA02BC9-EFEA-44B0-81C3-4F889456A018}" destId="{9822DE26-EFDF-4C82-ABF0-676FDE4E3FCF}" srcOrd="1" destOrd="0" presId="urn:microsoft.com/office/officeart/2005/8/layout/cycle4"/>
    <dgm:cxn modelId="{26F18B88-CC74-41EB-909C-3F12F01FB0F4}" srcId="{89A813C2-6EFF-4D2B-832F-9B58B33B6EF1}" destId="{7A274CC0-2F3D-4EBA-B170-61FE4C2381C7}" srcOrd="2" destOrd="0" parTransId="{74134361-9473-4343-9B28-08D466434541}" sibTransId="{AECDC9E6-9472-4890-9A21-29EEEFEB8007}"/>
    <dgm:cxn modelId="{929C5E89-859D-47CE-9C9C-24535F22072C}" srcId="{28B79EB7-266F-42FE-8DFE-C71E16FBD9EC}" destId="{A3B5C6C9-BBF8-4842-887A-2CB9E1141ED6}" srcOrd="0" destOrd="0" parTransId="{D683F8D2-974A-4CF7-895D-8CF04E3EE3C0}" sibTransId="{360BA860-E6CC-4CF9-8D2F-420E225AD853}"/>
    <dgm:cxn modelId="{60C7068E-CED8-459C-B06E-70DBE9511000}" type="presOf" srcId="{7A274CC0-2F3D-4EBA-B170-61FE4C2381C7}" destId="{9822DE26-EFDF-4C82-ABF0-676FDE4E3FCF}" srcOrd="1" destOrd="2" presId="urn:microsoft.com/office/officeart/2005/8/layout/cycle4"/>
    <dgm:cxn modelId="{DF54408F-2A06-4F2D-8090-454D56C7016E}" type="presOf" srcId="{28B79EB7-266F-42FE-8DFE-C71E16FBD9EC}" destId="{BFF7471E-75D5-4921-AFE0-581499085322}" srcOrd="0" destOrd="0" presId="urn:microsoft.com/office/officeart/2005/8/layout/cycle4"/>
    <dgm:cxn modelId="{79CF5E8F-0358-4B0A-B434-1073B3EF925D}" srcId="{89A813C2-6EFF-4D2B-832F-9B58B33B6EF1}" destId="{4AA02BC9-EFEA-44B0-81C3-4F889456A018}" srcOrd="0" destOrd="0" parTransId="{20AFAD91-DCF8-4CE5-8FA4-B1E8780053AA}" sibTransId="{7B3D2927-B92E-408F-B19B-959EB725A1A1}"/>
    <dgm:cxn modelId="{64491A91-492D-4CE7-BA52-26D908B57062}" srcId="{8094A24E-1291-4D9C-9D02-BC03A334BEB6}" destId="{1C95F9EB-2179-4C28-90E2-70B0CFF7B951}" srcOrd="3" destOrd="0" parTransId="{5B8A3266-57D2-4E17-AFEF-CDFA1D364EDF}" sibTransId="{53573CD9-0DC8-44FF-A70E-FF0CD738B45A}"/>
    <dgm:cxn modelId="{10335892-AD2E-47DF-B450-D31B5460A869}" type="presOf" srcId="{256DEA93-A748-444A-864B-3DDA7CF30198}" destId="{2EE6DD08-5275-4970-BA1E-818F0E26E862}" srcOrd="0" destOrd="2" presId="urn:microsoft.com/office/officeart/2005/8/layout/cycle4"/>
    <dgm:cxn modelId="{58F5099E-C977-4F27-AFFB-351594EA343F}" type="presOf" srcId="{1C95F9EB-2179-4C28-90E2-70B0CFF7B951}" destId="{2EE6DD08-5275-4970-BA1E-818F0E26E862}" srcOrd="0" destOrd="3" presId="urn:microsoft.com/office/officeart/2005/8/layout/cycle4"/>
    <dgm:cxn modelId="{0172BEA0-C6BD-4411-AB77-59D85FF4C506}" type="presOf" srcId="{38A18BF0-CCE5-46C8-BDE7-0ED3E5DFF2F5}" destId="{9372B90B-A7D6-428A-A004-FD61518F8003}" srcOrd="0" destOrd="0" presId="urn:microsoft.com/office/officeart/2005/8/layout/cycle4"/>
    <dgm:cxn modelId="{FBA71FA1-28FC-4E1F-8409-6DC3A86A6BB2}" type="presOf" srcId="{AC97C015-E802-45FF-BE91-AA0447C4D035}" destId="{3FB814A3-665F-4247-B777-A68CDAED73F6}" srcOrd="1" destOrd="1" presId="urn:microsoft.com/office/officeart/2005/8/layout/cycle4"/>
    <dgm:cxn modelId="{731F66AA-03FC-46C2-B69B-78729D2DE773}" srcId="{FA52B42D-5E41-40A8-AF73-49C9CD02C08B}" destId="{38A18BF0-CCE5-46C8-BDE7-0ED3E5DFF2F5}" srcOrd="0" destOrd="0" parTransId="{04086561-6FDA-4377-93C3-B1A645FAF9B3}" sibTransId="{04EAACE7-4B27-49B4-858A-D395B94F45A9}"/>
    <dgm:cxn modelId="{CF3988BB-66DF-4B59-8B3E-4ACDB94AAFBE}" type="presOf" srcId="{A3B5C6C9-BBF8-4842-887A-2CB9E1141ED6}" destId="{238A5F91-FB57-4024-BF15-9912B67925EF}" srcOrd="1" destOrd="0" presId="urn:microsoft.com/office/officeart/2005/8/layout/cycle4"/>
    <dgm:cxn modelId="{9C03CFBE-CBC7-4FC6-8B50-BAF2525B0803}" type="presOf" srcId="{38A18BF0-CCE5-46C8-BDE7-0ED3E5DFF2F5}" destId="{3FB814A3-665F-4247-B777-A68CDAED73F6}" srcOrd="1" destOrd="0" presId="urn:microsoft.com/office/officeart/2005/8/layout/cycle4"/>
    <dgm:cxn modelId="{A7E82AC1-8FBD-4711-8971-A6CEA403F828}" srcId="{28B79EB7-266F-42FE-8DFE-C71E16FBD9EC}" destId="{07AAFCE7-4F58-4764-87AE-7B4A54520E5A}" srcOrd="2" destOrd="0" parTransId="{2CFFA11A-3ACA-4E3F-86B3-6A1C2C6863EB}" sibTransId="{49727A85-A7B4-46A4-8CAA-A709EED62799}"/>
    <dgm:cxn modelId="{8C2C63C6-36B0-46C5-872E-CB27A25630FD}" srcId="{31E3B39A-33A4-49C5-94C0-62647FACD045}" destId="{28B79EB7-266F-42FE-8DFE-C71E16FBD9EC}" srcOrd="2" destOrd="0" parTransId="{9AF8F8EA-2F96-48E5-AF93-29DAC3B7FD60}" sibTransId="{A2CD12DA-A710-4BD9-AC55-94FCD87D18D9}"/>
    <dgm:cxn modelId="{69C101C9-A18F-4A27-9E72-34EF6692029D}" type="presOf" srcId="{4AA02BC9-EFEA-44B0-81C3-4F889456A018}" destId="{5E6256AE-4293-4D4B-A87D-A041C924968C}" srcOrd="0" destOrd="0" presId="urn:microsoft.com/office/officeart/2005/8/layout/cycle4"/>
    <dgm:cxn modelId="{3D1585C9-E19F-434B-A354-1E550474489A}" type="presOf" srcId="{07AAFCE7-4F58-4764-87AE-7B4A54520E5A}" destId="{238A5F91-FB57-4024-BF15-9912B67925EF}" srcOrd="1" destOrd="2" presId="urn:microsoft.com/office/officeart/2005/8/layout/cycle4"/>
    <dgm:cxn modelId="{001ECBD8-07D2-4C7C-9592-0EB8ABADDA72}" type="presOf" srcId="{1C95F9EB-2179-4C28-90E2-70B0CFF7B951}" destId="{28AA9CD7-1EEE-4B9B-AA9F-A78041B98DE5}" srcOrd="1" destOrd="3" presId="urn:microsoft.com/office/officeart/2005/8/layout/cycle4"/>
    <dgm:cxn modelId="{DC9A68D9-525C-409E-8A34-D201FCFB1B1F}" srcId="{8094A24E-1291-4D9C-9D02-BC03A334BEB6}" destId="{256DEA93-A748-444A-864B-3DDA7CF30198}" srcOrd="2" destOrd="0" parTransId="{99E2605C-6C29-4C69-8F62-4BA4493AF492}" sibTransId="{D9860895-4748-4DA8-82F1-FE2B9E181C66}"/>
    <dgm:cxn modelId="{8FEE77DC-EAE2-4EDD-972F-BC40A87E3200}" type="presOf" srcId="{89A813C2-6EFF-4D2B-832F-9B58B33B6EF1}" destId="{4F49F1C1-FE76-46D4-A6C1-C17E5D9D0F17}" srcOrd="0" destOrd="0" presId="urn:microsoft.com/office/officeart/2005/8/layout/cycle4"/>
    <dgm:cxn modelId="{F04633E0-E983-4A94-ABCF-A93979FB0726}" type="presOf" srcId="{FA52B42D-5E41-40A8-AF73-49C9CD02C08B}" destId="{CA17EDA4-EFF1-4DAA-94E8-831F2E3668B0}" srcOrd="0" destOrd="0" presId="urn:microsoft.com/office/officeart/2005/8/layout/cycle4"/>
    <dgm:cxn modelId="{1D7000E4-13EA-4E4F-B990-5B354479B145}" srcId="{28B79EB7-266F-42FE-8DFE-C71E16FBD9EC}" destId="{2F11FD45-086D-4AB5-8B2A-1E18F0DAD217}" srcOrd="1" destOrd="0" parTransId="{144DD9CA-F5DA-48FE-8941-D10F35A1DA27}" sibTransId="{616EDBC7-D5E6-4D97-9079-9D617780270C}"/>
    <dgm:cxn modelId="{31048FE4-133F-47B7-829C-54D19CF83427}" type="presOf" srcId="{903258C5-94CE-4C40-904C-3520D45FC126}" destId="{5E6256AE-4293-4D4B-A87D-A041C924968C}" srcOrd="0" destOrd="1" presId="urn:microsoft.com/office/officeart/2005/8/layout/cycle4"/>
    <dgm:cxn modelId="{EB03DEE4-4390-4A5C-960E-B7C311F0BC99}" type="presOf" srcId="{BBF74935-B749-4C89-9083-742455EC4C09}" destId="{9822DE26-EFDF-4C82-ABF0-676FDE4E3FCF}" srcOrd="1" destOrd="3" presId="urn:microsoft.com/office/officeart/2005/8/layout/cycle4"/>
    <dgm:cxn modelId="{DEBAEDE5-C0CE-46F7-8187-0BA8152FB2BA}" type="presOf" srcId="{2F11FD45-086D-4AB5-8B2A-1E18F0DAD217}" destId="{238A5F91-FB57-4024-BF15-9912B67925EF}" srcOrd="1" destOrd="1" presId="urn:microsoft.com/office/officeart/2005/8/layout/cycle4"/>
    <dgm:cxn modelId="{1FA4FDE9-8FCE-4E4F-AB9A-C0708A9FDCF3}" type="presOf" srcId="{48F4A8B7-7F7A-4BAC-833B-EDD0E6CBDD2D}" destId="{5FF5C1A3-8087-4F31-9C97-E8914C07B47C}" srcOrd="0" destOrd="3" presId="urn:microsoft.com/office/officeart/2005/8/layout/cycle4"/>
    <dgm:cxn modelId="{E0F6C4F7-1590-4BF6-A4D3-42F79249768E}" type="presOf" srcId="{88FC46FB-D6C3-4FE8-B327-7FCE752517EA}" destId="{28AA9CD7-1EEE-4B9B-AA9F-A78041B98DE5}" srcOrd="1" destOrd="1" presId="urn:microsoft.com/office/officeart/2005/8/layout/cycle4"/>
    <dgm:cxn modelId="{8C64BBFC-0C36-4F28-A5DF-81F8E69C0FA3}" type="presOf" srcId="{A3B5C6C9-BBF8-4842-887A-2CB9E1141ED6}" destId="{5FF5C1A3-8087-4F31-9C97-E8914C07B47C}" srcOrd="0" destOrd="0" presId="urn:microsoft.com/office/officeart/2005/8/layout/cycle4"/>
    <dgm:cxn modelId="{1777F9FF-B9B5-4D5B-97E3-139690F666E8}" type="presParOf" srcId="{B5413CE0-9FCE-408D-B321-22DB53080A19}" destId="{B9FE5F91-8AB6-48C8-82D6-C3F3714AA38C}" srcOrd="0" destOrd="0" presId="urn:microsoft.com/office/officeart/2005/8/layout/cycle4"/>
    <dgm:cxn modelId="{E66E86AB-0BE1-48C5-A5D6-A617B5F51E85}" type="presParOf" srcId="{B9FE5F91-8AB6-48C8-82D6-C3F3714AA38C}" destId="{B128A553-0154-47E9-9BAB-5A4985065492}" srcOrd="0" destOrd="0" presId="urn:microsoft.com/office/officeart/2005/8/layout/cycle4"/>
    <dgm:cxn modelId="{BFA617E4-CBC5-4311-92BA-E0D2095EF655}" type="presParOf" srcId="{B128A553-0154-47E9-9BAB-5A4985065492}" destId="{5E6256AE-4293-4D4B-A87D-A041C924968C}" srcOrd="0" destOrd="0" presId="urn:microsoft.com/office/officeart/2005/8/layout/cycle4"/>
    <dgm:cxn modelId="{28F5C9EE-28E7-4C50-A0DD-1CD045EF7E98}" type="presParOf" srcId="{B128A553-0154-47E9-9BAB-5A4985065492}" destId="{9822DE26-EFDF-4C82-ABF0-676FDE4E3FCF}" srcOrd="1" destOrd="0" presId="urn:microsoft.com/office/officeart/2005/8/layout/cycle4"/>
    <dgm:cxn modelId="{8CCBEE78-21E4-4EF6-87CD-4E28265FF424}" type="presParOf" srcId="{B9FE5F91-8AB6-48C8-82D6-C3F3714AA38C}" destId="{9DDF5637-EF88-46F8-95B0-6D11D0A1236D}" srcOrd="1" destOrd="0" presId="urn:microsoft.com/office/officeart/2005/8/layout/cycle4"/>
    <dgm:cxn modelId="{3001F8DA-9A17-4E43-AECD-8BF51543179F}" type="presParOf" srcId="{9DDF5637-EF88-46F8-95B0-6D11D0A1236D}" destId="{9372B90B-A7D6-428A-A004-FD61518F8003}" srcOrd="0" destOrd="0" presId="urn:microsoft.com/office/officeart/2005/8/layout/cycle4"/>
    <dgm:cxn modelId="{FCDBBE73-9394-446B-AFAC-5A539889E2C5}" type="presParOf" srcId="{9DDF5637-EF88-46F8-95B0-6D11D0A1236D}" destId="{3FB814A3-665F-4247-B777-A68CDAED73F6}" srcOrd="1" destOrd="0" presId="urn:microsoft.com/office/officeart/2005/8/layout/cycle4"/>
    <dgm:cxn modelId="{5EE24D99-662C-4405-A323-D8568F24FB7B}" type="presParOf" srcId="{B9FE5F91-8AB6-48C8-82D6-C3F3714AA38C}" destId="{E5F9A836-E396-4ABF-992E-6F424549CA48}" srcOrd="2" destOrd="0" presId="urn:microsoft.com/office/officeart/2005/8/layout/cycle4"/>
    <dgm:cxn modelId="{770916F5-18C5-4549-86B3-675091FA04A2}" type="presParOf" srcId="{E5F9A836-E396-4ABF-992E-6F424549CA48}" destId="{5FF5C1A3-8087-4F31-9C97-E8914C07B47C}" srcOrd="0" destOrd="0" presId="urn:microsoft.com/office/officeart/2005/8/layout/cycle4"/>
    <dgm:cxn modelId="{EEE4D102-CE6A-4121-A900-53955709C1A3}" type="presParOf" srcId="{E5F9A836-E396-4ABF-992E-6F424549CA48}" destId="{238A5F91-FB57-4024-BF15-9912B67925EF}" srcOrd="1" destOrd="0" presId="urn:microsoft.com/office/officeart/2005/8/layout/cycle4"/>
    <dgm:cxn modelId="{7B93530A-EC61-4B9B-8C54-08FFDD76C6CD}" type="presParOf" srcId="{B9FE5F91-8AB6-48C8-82D6-C3F3714AA38C}" destId="{A2EAB008-D7F4-4A4A-816E-46791A915C40}" srcOrd="3" destOrd="0" presId="urn:microsoft.com/office/officeart/2005/8/layout/cycle4"/>
    <dgm:cxn modelId="{05455193-EF40-41BE-B019-F961F0DB5DF0}" type="presParOf" srcId="{A2EAB008-D7F4-4A4A-816E-46791A915C40}" destId="{2EE6DD08-5275-4970-BA1E-818F0E26E862}" srcOrd="0" destOrd="0" presId="urn:microsoft.com/office/officeart/2005/8/layout/cycle4"/>
    <dgm:cxn modelId="{56AA8526-22C4-4608-9276-717034E1DDDA}" type="presParOf" srcId="{A2EAB008-D7F4-4A4A-816E-46791A915C40}" destId="{28AA9CD7-1EEE-4B9B-AA9F-A78041B98DE5}" srcOrd="1" destOrd="0" presId="urn:microsoft.com/office/officeart/2005/8/layout/cycle4"/>
    <dgm:cxn modelId="{26C3E549-CBF0-43AA-BEC5-0E0BFEE692DE}" type="presParOf" srcId="{B9FE5F91-8AB6-48C8-82D6-C3F3714AA38C}" destId="{BBF22DC5-DAF8-4534-9DAB-7E1199212CB7}" srcOrd="4" destOrd="0" presId="urn:microsoft.com/office/officeart/2005/8/layout/cycle4"/>
    <dgm:cxn modelId="{5711BF30-98E9-47F7-88DC-AFBEA2A549D8}" type="presParOf" srcId="{B5413CE0-9FCE-408D-B321-22DB53080A19}" destId="{38BEEBB0-471C-45F7-8161-2D484BA57039}" srcOrd="1" destOrd="0" presId="urn:microsoft.com/office/officeart/2005/8/layout/cycle4"/>
    <dgm:cxn modelId="{67AD73C3-2CBC-4EE4-BAFD-544335C87EC9}" type="presParOf" srcId="{38BEEBB0-471C-45F7-8161-2D484BA57039}" destId="{4F49F1C1-FE76-46D4-A6C1-C17E5D9D0F17}" srcOrd="0" destOrd="0" presId="urn:microsoft.com/office/officeart/2005/8/layout/cycle4"/>
    <dgm:cxn modelId="{2E9BAA4F-C5A6-4908-84C4-60D6A78E900D}" type="presParOf" srcId="{38BEEBB0-471C-45F7-8161-2D484BA57039}" destId="{CA17EDA4-EFF1-4DAA-94E8-831F2E3668B0}" srcOrd="1" destOrd="0" presId="urn:microsoft.com/office/officeart/2005/8/layout/cycle4"/>
    <dgm:cxn modelId="{FE60F6EB-5016-4348-A328-035293201E3C}" type="presParOf" srcId="{38BEEBB0-471C-45F7-8161-2D484BA57039}" destId="{BFF7471E-75D5-4921-AFE0-581499085322}" srcOrd="2" destOrd="0" presId="urn:microsoft.com/office/officeart/2005/8/layout/cycle4"/>
    <dgm:cxn modelId="{2E362F1E-489A-432C-9BA1-C105278251F3}" type="presParOf" srcId="{38BEEBB0-471C-45F7-8161-2D484BA57039}" destId="{47ED0E1C-C2DA-468C-AEFC-8A7510B70E64}" srcOrd="3" destOrd="0" presId="urn:microsoft.com/office/officeart/2005/8/layout/cycle4"/>
    <dgm:cxn modelId="{5F989FB5-ECB0-4300-A86E-D290A455809D}" type="presParOf" srcId="{38BEEBB0-471C-45F7-8161-2D484BA57039}" destId="{EBB8A058-47A5-4591-9749-6DCF77398F00}" srcOrd="4" destOrd="0" presId="urn:microsoft.com/office/officeart/2005/8/layout/cycle4"/>
    <dgm:cxn modelId="{CDB902A5-B1D7-4984-B989-D7EA3A046EEC}" type="presParOf" srcId="{B5413CE0-9FCE-408D-B321-22DB53080A19}" destId="{A15E55B3-8E74-4F13-AAE5-241BF2DD109F}" srcOrd="2" destOrd="0" presId="urn:microsoft.com/office/officeart/2005/8/layout/cycle4"/>
    <dgm:cxn modelId="{82EB94DE-65D1-4402-A21D-83D732EC1AA1}" type="presParOf" srcId="{B5413CE0-9FCE-408D-B321-22DB53080A19}" destId="{4203816D-A7A5-4CA5-AB3D-83211991C8E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5C1A3-8087-4F31-9C97-E8914C07B47C}">
      <dsp:nvSpPr>
        <dsp:cNvPr id="0" name=""/>
        <dsp:cNvSpPr/>
      </dsp:nvSpPr>
      <dsp:spPr>
        <a:xfrm>
          <a:off x="6249246" y="2712742"/>
          <a:ext cx="2149560" cy="13924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Brain power</a:t>
          </a:r>
        </a:p>
        <a:p>
          <a:pPr marL="171450" lvl="1" indent="-171450" algn="l" defTabSz="800100">
            <a:lnSpc>
              <a:spcPct val="90000"/>
            </a:lnSpc>
            <a:spcBef>
              <a:spcPct val="0"/>
            </a:spcBef>
            <a:spcAft>
              <a:spcPct val="15000"/>
            </a:spcAft>
            <a:buChar char="•"/>
          </a:pPr>
          <a:r>
            <a:rPr lang="en-US" sz="1800" kern="1200" dirty="0"/>
            <a:t>New tasks</a:t>
          </a:r>
        </a:p>
        <a:p>
          <a:pPr marL="171450" lvl="1" indent="-171450" algn="l" defTabSz="800100">
            <a:lnSpc>
              <a:spcPct val="90000"/>
            </a:lnSpc>
            <a:spcBef>
              <a:spcPct val="0"/>
            </a:spcBef>
            <a:spcAft>
              <a:spcPct val="15000"/>
            </a:spcAft>
            <a:buChar char="•"/>
          </a:pPr>
          <a:r>
            <a:rPr lang="en-US" sz="1800" kern="1200" dirty="0"/>
            <a:t>Judgment </a:t>
          </a:r>
        </a:p>
        <a:p>
          <a:pPr marL="114300" lvl="1" indent="-114300" algn="l" defTabSz="577850">
            <a:lnSpc>
              <a:spcPct val="90000"/>
            </a:lnSpc>
            <a:spcBef>
              <a:spcPct val="0"/>
            </a:spcBef>
            <a:spcAft>
              <a:spcPct val="15000"/>
            </a:spcAft>
            <a:buChar char="•"/>
          </a:pPr>
          <a:endParaRPr lang="en-US" sz="1300" kern="1200" dirty="0"/>
        </a:p>
      </dsp:txBody>
      <dsp:txXfrm>
        <a:off x="6924701" y="3091436"/>
        <a:ext cx="1443518" cy="983147"/>
      </dsp:txXfrm>
    </dsp:sp>
    <dsp:sp modelId="{2EE6DD08-5275-4970-BA1E-818F0E26E862}">
      <dsp:nvSpPr>
        <dsp:cNvPr id="0" name=""/>
        <dsp:cNvSpPr/>
      </dsp:nvSpPr>
      <dsp:spPr>
        <a:xfrm>
          <a:off x="2263897" y="2701101"/>
          <a:ext cx="2149560" cy="13924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Family</a:t>
          </a:r>
        </a:p>
        <a:p>
          <a:pPr marL="171450" lvl="1" indent="-171450" algn="l" defTabSz="800100">
            <a:lnSpc>
              <a:spcPct val="90000"/>
            </a:lnSpc>
            <a:spcBef>
              <a:spcPct val="0"/>
            </a:spcBef>
            <a:spcAft>
              <a:spcPct val="15000"/>
            </a:spcAft>
            <a:buChar char="•"/>
          </a:pPr>
          <a:r>
            <a:rPr lang="en-US" sz="1800" kern="1200" dirty="0"/>
            <a:t>Friends</a:t>
          </a:r>
        </a:p>
        <a:p>
          <a:pPr marL="171450" lvl="1" indent="-171450" algn="l" defTabSz="800100">
            <a:lnSpc>
              <a:spcPct val="90000"/>
            </a:lnSpc>
            <a:spcBef>
              <a:spcPct val="0"/>
            </a:spcBef>
            <a:spcAft>
              <a:spcPct val="15000"/>
            </a:spcAft>
            <a:buChar char="•"/>
          </a:pPr>
          <a:r>
            <a:rPr lang="en-US" sz="1800" kern="1200" dirty="0"/>
            <a:t>Community </a:t>
          </a:r>
        </a:p>
        <a:p>
          <a:pPr marL="114300" lvl="1" indent="-114300" algn="l" defTabSz="577850">
            <a:lnSpc>
              <a:spcPct val="90000"/>
            </a:lnSpc>
            <a:spcBef>
              <a:spcPct val="0"/>
            </a:spcBef>
            <a:spcAft>
              <a:spcPct val="15000"/>
            </a:spcAft>
            <a:buChar char="•"/>
          </a:pPr>
          <a:endParaRPr lang="en-US" sz="1300" kern="1200" dirty="0"/>
        </a:p>
      </dsp:txBody>
      <dsp:txXfrm>
        <a:off x="2294484" y="3079795"/>
        <a:ext cx="1443518" cy="983147"/>
      </dsp:txXfrm>
    </dsp:sp>
    <dsp:sp modelId="{9372B90B-A7D6-428A-A004-FD61518F8003}">
      <dsp:nvSpPr>
        <dsp:cNvPr id="0" name=""/>
        <dsp:cNvSpPr/>
      </dsp:nvSpPr>
      <dsp:spPr>
        <a:xfrm>
          <a:off x="5997575" y="0"/>
          <a:ext cx="2149560" cy="13924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Sleep</a:t>
          </a:r>
        </a:p>
        <a:p>
          <a:pPr marL="228600" lvl="1" indent="-228600" algn="l" defTabSz="889000">
            <a:lnSpc>
              <a:spcPct val="90000"/>
            </a:lnSpc>
            <a:spcBef>
              <a:spcPct val="0"/>
            </a:spcBef>
            <a:spcAft>
              <a:spcPct val="15000"/>
            </a:spcAft>
            <a:buChar char="•"/>
          </a:pPr>
          <a:r>
            <a:rPr lang="en-US" sz="2000" kern="1200" dirty="0"/>
            <a:t>Diet</a:t>
          </a:r>
        </a:p>
        <a:p>
          <a:pPr marL="228600" lvl="1" indent="-228600" algn="l" defTabSz="889000">
            <a:lnSpc>
              <a:spcPct val="90000"/>
            </a:lnSpc>
            <a:spcBef>
              <a:spcPct val="0"/>
            </a:spcBef>
            <a:spcAft>
              <a:spcPct val="15000"/>
            </a:spcAft>
            <a:buChar char="•"/>
          </a:pPr>
          <a:r>
            <a:rPr lang="en-US" sz="2000" kern="1200" dirty="0"/>
            <a:t>Exercise </a:t>
          </a:r>
        </a:p>
      </dsp:txBody>
      <dsp:txXfrm>
        <a:off x="6673030" y="30587"/>
        <a:ext cx="1443518" cy="983147"/>
      </dsp:txXfrm>
    </dsp:sp>
    <dsp:sp modelId="{5E6256AE-4293-4D4B-A87D-A041C924968C}">
      <dsp:nvSpPr>
        <dsp:cNvPr id="0" name=""/>
        <dsp:cNvSpPr/>
      </dsp:nvSpPr>
      <dsp:spPr>
        <a:xfrm>
          <a:off x="2427189" y="0"/>
          <a:ext cx="2158524" cy="13924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Emotional Intelligent</a:t>
          </a:r>
        </a:p>
        <a:p>
          <a:pPr marL="171450" lvl="1" indent="-171450" algn="l" defTabSz="711200">
            <a:lnSpc>
              <a:spcPct val="90000"/>
            </a:lnSpc>
            <a:spcBef>
              <a:spcPct val="0"/>
            </a:spcBef>
            <a:spcAft>
              <a:spcPct val="15000"/>
            </a:spcAft>
            <a:buChar char="•"/>
          </a:pPr>
          <a:r>
            <a:rPr lang="en-US" sz="1600" kern="1200" dirty="0"/>
            <a:t>Grounded</a:t>
          </a:r>
        </a:p>
        <a:p>
          <a:pPr marL="171450" lvl="1" indent="-171450" algn="l" defTabSz="711200">
            <a:lnSpc>
              <a:spcPct val="90000"/>
            </a:lnSpc>
            <a:spcBef>
              <a:spcPct val="0"/>
            </a:spcBef>
            <a:spcAft>
              <a:spcPct val="15000"/>
            </a:spcAft>
            <a:buChar char="•"/>
          </a:pPr>
          <a:r>
            <a:rPr lang="en-US" sz="1600" kern="1200" dirty="0"/>
            <a:t>Connection  </a:t>
          </a:r>
        </a:p>
        <a:p>
          <a:pPr marL="114300" lvl="1" indent="-114300" algn="l" defTabSz="577850">
            <a:lnSpc>
              <a:spcPct val="90000"/>
            </a:lnSpc>
            <a:spcBef>
              <a:spcPct val="0"/>
            </a:spcBef>
            <a:spcAft>
              <a:spcPct val="15000"/>
            </a:spcAft>
            <a:buChar char="•"/>
          </a:pPr>
          <a:endParaRPr lang="en-US" sz="1300" kern="1200" dirty="0"/>
        </a:p>
      </dsp:txBody>
      <dsp:txXfrm>
        <a:off x="2457776" y="30587"/>
        <a:ext cx="1449793" cy="983147"/>
      </dsp:txXfrm>
    </dsp:sp>
    <dsp:sp modelId="{4F49F1C1-FE76-46D4-A6C1-C17E5D9D0F17}">
      <dsp:nvSpPr>
        <dsp:cNvPr id="0" name=""/>
        <dsp:cNvSpPr/>
      </dsp:nvSpPr>
      <dsp:spPr>
        <a:xfrm>
          <a:off x="3264014" y="318530"/>
          <a:ext cx="2016414" cy="182700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Emotion&amp;</a:t>
          </a:r>
        </a:p>
        <a:p>
          <a:pPr marL="0" lvl="0" indent="0" algn="ctr" defTabSz="889000">
            <a:lnSpc>
              <a:spcPct val="90000"/>
            </a:lnSpc>
            <a:spcBef>
              <a:spcPct val="0"/>
            </a:spcBef>
            <a:spcAft>
              <a:spcPct val="35000"/>
            </a:spcAft>
            <a:buNone/>
          </a:pPr>
          <a:r>
            <a:rPr lang="en-US" sz="2000" kern="1200" dirty="0"/>
            <a:t>Spiritual </a:t>
          </a:r>
        </a:p>
      </dsp:txBody>
      <dsp:txXfrm>
        <a:off x="3854608" y="853646"/>
        <a:ext cx="1425820" cy="1291886"/>
      </dsp:txXfrm>
    </dsp:sp>
    <dsp:sp modelId="{CA17EDA4-EFF1-4DAA-94E8-831F2E3668B0}">
      <dsp:nvSpPr>
        <dsp:cNvPr id="0" name=""/>
        <dsp:cNvSpPr/>
      </dsp:nvSpPr>
      <dsp:spPr>
        <a:xfrm rot="5400000">
          <a:off x="5332947" y="285350"/>
          <a:ext cx="1843771" cy="187659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Physical </a:t>
          </a:r>
        </a:p>
      </dsp:txBody>
      <dsp:txXfrm rot="-5400000">
        <a:off x="5316537" y="841789"/>
        <a:ext cx="1326951" cy="1303743"/>
      </dsp:txXfrm>
    </dsp:sp>
    <dsp:sp modelId="{BFF7471E-75D5-4921-AFE0-581499085322}">
      <dsp:nvSpPr>
        <dsp:cNvPr id="0" name=""/>
        <dsp:cNvSpPr/>
      </dsp:nvSpPr>
      <dsp:spPr>
        <a:xfrm rot="10800000">
          <a:off x="5305081" y="2212644"/>
          <a:ext cx="1876592" cy="1897205"/>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Mental </a:t>
          </a:r>
        </a:p>
      </dsp:txBody>
      <dsp:txXfrm rot="10800000">
        <a:off x="5305081" y="2212644"/>
        <a:ext cx="1326951" cy="1341527"/>
      </dsp:txXfrm>
    </dsp:sp>
    <dsp:sp modelId="{47ED0E1C-C2DA-468C-AEFC-8A7510B70E64}">
      <dsp:nvSpPr>
        <dsp:cNvPr id="0" name=""/>
        <dsp:cNvSpPr/>
      </dsp:nvSpPr>
      <dsp:spPr>
        <a:xfrm rot="16200000">
          <a:off x="3323619" y="2178211"/>
          <a:ext cx="1897205" cy="1966070"/>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Social</a:t>
          </a:r>
        </a:p>
      </dsp:txBody>
      <dsp:txXfrm rot="5400000">
        <a:off x="3865036" y="2212644"/>
        <a:ext cx="1390221" cy="1341527"/>
      </dsp:txXfrm>
    </dsp:sp>
    <dsp:sp modelId="{A15E55B3-8E74-4F13-AAE5-241BF2DD109F}">
      <dsp:nvSpPr>
        <dsp:cNvPr id="0" name=""/>
        <dsp:cNvSpPr/>
      </dsp:nvSpPr>
      <dsp:spPr>
        <a:xfrm>
          <a:off x="4932537" y="1784048"/>
          <a:ext cx="650525" cy="565673"/>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3816D-A7A5-4CA5-AB3D-83211991C8E3}">
      <dsp:nvSpPr>
        <dsp:cNvPr id="0" name=""/>
        <dsp:cNvSpPr/>
      </dsp:nvSpPr>
      <dsp:spPr>
        <a:xfrm rot="10800000">
          <a:off x="4932537" y="2001615"/>
          <a:ext cx="650525" cy="565673"/>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1921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27692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CD31F4-64FA-4BA0-9498-67783267A8C8}"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417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36829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CD31F4-64FA-4BA0-9498-67783267A8C8}"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1581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2622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6814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1400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1018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2947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431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666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0268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1309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7932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1046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345051-2045-45DA-935E-2E3CA1A69ADC}" type="datetimeFigureOut">
              <a:rPr lang="en-US" smtClean="0"/>
              <a:t>2/23/2021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743738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Wind_power"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ivingwell.org.au/mindfulness-exercises-3/8-mindfulness-of-thoughts/" TargetMode="External"/><Relationship Id="rId2" Type="http://schemas.openxmlformats.org/officeDocument/2006/relationships/hyperlink" Target="http://www.freemindfulness.org/download"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hyperlink" Target="https://www.sleep.org/articles/what-happens-during-slee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axe.com/nutrition/guide-to-keto-diet-for-beginners/" TargetMode="External"/><Relationship Id="rId7" Type="http://schemas.openxmlformats.org/officeDocument/2006/relationships/hyperlink" Target="https://youtu.be/Ft9N2-CEPzc" TargetMode="External"/><Relationship Id="rId2" Type="http://schemas.openxmlformats.org/officeDocument/2006/relationships/hyperlink" Target="https://casper.com/blog/sleep-statistics/"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707128/" TargetMode="External"/><Relationship Id="rId5" Type="http://schemas.openxmlformats.org/officeDocument/2006/relationships/hyperlink" Target="https://www.youtube.com/watch?v=Kvs-_22lwjA" TargetMode="External"/><Relationship Id="rId4" Type="http://schemas.openxmlformats.org/officeDocument/2006/relationships/hyperlink" Target="https://www.sleepfoundation.org/articles/why-your-child-needs-sleep-schedule-throughout-summer"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blakbin.blogspot.com/2011/08/bagaimana-jam-tubuh-manusia.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sleep.org/articles/what-happens-during-slee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2A38-E269-407B-9551-269CEE9061BA}"/>
              </a:ext>
            </a:extLst>
          </p:cNvPr>
          <p:cNvSpPr>
            <a:spLocks noGrp="1"/>
          </p:cNvSpPr>
          <p:nvPr>
            <p:ph type="ctrTitle"/>
          </p:nvPr>
        </p:nvSpPr>
        <p:spPr>
          <a:xfrm>
            <a:off x="671119" y="3429000"/>
            <a:ext cx="7094290" cy="2267124"/>
          </a:xfrm>
        </p:spPr>
        <p:txBody>
          <a:bodyPr>
            <a:normAutofit fontScale="90000"/>
          </a:bodyPr>
          <a:lstStyle/>
          <a:p>
            <a:pPr algn="ctr"/>
            <a:r>
              <a:rPr lang="en-US" sz="4000" dirty="0">
                <a:latin typeface="AR BLANCA" panose="02000000000000000000" pitchFamily="2" charset="0"/>
              </a:rPr>
              <a:t> </a:t>
            </a:r>
            <a:r>
              <a:rPr lang="en-US" sz="4000" dirty="0">
                <a:latin typeface="Arial Rounded MT Bold" panose="020F0704030504030204" pitchFamily="34" charset="0"/>
              </a:rPr>
              <a:t>CARYL WARD LCMHC, CFLE</a:t>
            </a:r>
            <a:br>
              <a:rPr lang="en-US" sz="4000" dirty="0">
                <a:latin typeface="AR BLANCA" panose="02000000000000000000" pitchFamily="2" charset="0"/>
              </a:rPr>
            </a:br>
            <a:br>
              <a:rPr lang="en-US" sz="4000" dirty="0">
                <a:latin typeface="Arial Narrow" panose="020B0606020202030204" pitchFamily="34" charset="0"/>
              </a:rPr>
            </a:br>
            <a:r>
              <a:rPr lang="en-US" sz="4000" dirty="0">
                <a:latin typeface="Arial Narrow" panose="020B0606020202030204" pitchFamily="34" charset="0"/>
              </a:rPr>
              <a:t>801.999.0179 cell</a:t>
            </a:r>
            <a:br>
              <a:rPr lang="en-US" sz="4000" dirty="0">
                <a:latin typeface="Arial Narrow" panose="020B0606020202030204" pitchFamily="34" charset="0"/>
              </a:rPr>
            </a:br>
            <a:endParaRPr lang="en-US" dirty="0">
              <a:solidFill>
                <a:schemeClr val="accent1"/>
              </a:solidFill>
              <a:latin typeface="Arial Narrow" panose="020B0606020202030204" pitchFamily="34" charset="0"/>
            </a:endParaRPr>
          </a:p>
        </p:txBody>
      </p:sp>
      <p:sp>
        <p:nvSpPr>
          <p:cNvPr id="3" name="TextBox 2">
            <a:extLst>
              <a:ext uri="{FF2B5EF4-FFF2-40B4-BE49-F238E27FC236}">
                <a16:creationId xmlns:a16="http://schemas.microsoft.com/office/drawing/2014/main" id="{84EFE6DE-0820-4A49-8026-9DE8A3572646}"/>
              </a:ext>
            </a:extLst>
          </p:cNvPr>
          <p:cNvSpPr txBox="1"/>
          <p:nvPr/>
        </p:nvSpPr>
        <p:spPr>
          <a:xfrm>
            <a:off x="1702965" y="1619075"/>
            <a:ext cx="8786070" cy="1261884"/>
          </a:xfrm>
          <a:prstGeom prst="rect">
            <a:avLst/>
          </a:prstGeom>
          <a:noFill/>
        </p:spPr>
        <p:txBody>
          <a:bodyPr wrap="square" rtlCol="0">
            <a:spAutoFit/>
          </a:bodyPr>
          <a:lstStyle/>
          <a:p>
            <a:pPr algn="ctr"/>
            <a:r>
              <a:rPr lang="en-US" sz="4800" dirty="0">
                <a:latin typeface="Algerian" panose="04020705040A02060702" pitchFamily="82" charset="0"/>
              </a:rPr>
              <a:t>BFF Your Sleep and Brain</a:t>
            </a:r>
          </a:p>
          <a:p>
            <a:pPr algn="ctr"/>
            <a:r>
              <a:rPr lang="en-US" sz="2800" dirty="0">
                <a:latin typeface="Algerian" panose="04020705040A02060702" pitchFamily="82" charset="0"/>
              </a:rPr>
              <a:t>And Why our sleep requires attention  </a:t>
            </a:r>
          </a:p>
        </p:txBody>
      </p:sp>
      <p:pic>
        <p:nvPicPr>
          <p:cNvPr id="4" name="Picture 3">
            <a:extLst>
              <a:ext uri="{FF2B5EF4-FFF2-40B4-BE49-F238E27FC236}">
                <a16:creationId xmlns:a16="http://schemas.microsoft.com/office/drawing/2014/main" id="{EBED2186-6A32-473C-9A3D-7A60212245A8}"/>
              </a:ext>
            </a:extLst>
          </p:cNvPr>
          <p:cNvPicPr>
            <a:picLocks noChangeAspect="1"/>
          </p:cNvPicPr>
          <p:nvPr/>
        </p:nvPicPr>
        <p:blipFill>
          <a:blip r:embed="rId2"/>
          <a:stretch>
            <a:fillRect/>
          </a:stretch>
        </p:blipFill>
        <p:spPr>
          <a:xfrm>
            <a:off x="7765409" y="3092086"/>
            <a:ext cx="3904105" cy="2604038"/>
          </a:xfrm>
          <a:prstGeom prst="rect">
            <a:avLst/>
          </a:prstGeom>
        </p:spPr>
      </p:pic>
    </p:spTree>
    <p:extLst>
      <p:ext uri="{BB962C8B-B14F-4D97-AF65-F5344CB8AC3E}">
        <p14:creationId xmlns:p14="http://schemas.microsoft.com/office/powerpoint/2010/main" val="391876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855" y="507040"/>
            <a:ext cx="9525000" cy="879475"/>
          </a:xfrm>
        </p:spPr>
        <p:txBody>
          <a:bodyPr/>
          <a:lstStyle/>
          <a:p>
            <a:r>
              <a:rPr lang="en-US" dirty="0">
                <a:latin typeface="+mn-lt"/>
              </a:rPr>
              <a:t>NREM Sleep</a:t>
            </a:r>
          </a:p>
        </p:txBody>
      </p:sp>
      <p:sp>
        <p:nvSpPr>
          <p:cNvPr id="3" name="Content Placeholder 2"/>
          <p:cNvSpPr>
            <a:spLocks noGrp="1"/>
          </p:cNvSpPr>
          <p:nvPr>
            <p:ph idx="1"/>
          </p:nvPr>
        </p:nvSpPr>
        <p:spPr>
          <a:xfrm>
            <a:off x="2214694" y="1166070"/>
            <a:ext cx="9289918" cy="4745152"/>
          </a:xfrm>
        </p:spPr>
        <p:txBody>
          <a:bodyPr>
            <a:noAutofit/>
          </a:bodyPr>
          <a:lstStyle/>
          <a:p>
            <a:r>
              <a:rPr lang="en-US" sz="2800" dirty="0"/>
              <a:t>The period of NREM sleep is made up of stages 1 to 4. Each stage can last from 5 to 15 minutes. Stages 2 and 3 repeat backwards before REM sleep is attained.</a:t>
            </a:r>
          </a:p>
          <a:p>
            <a:r>
              <a:rPr lang="en-US" sz="2800" dirty="0"/>
              <a:t>During NREM sleep, the body repairs and regenerates tissues, builds bone and muscle, and appears to strengthen the immune system. As you get older, you get less NREM sleep. People under age 30 have about two hours of restorative sleep every night, while those over 65 might get only 30 minutes.</a:t>
            </a:r>
          </a:p>
        </p:txBody>
      </p:sp>
    </p:spTree>
    <p:extLst>
      <p:ext uri="{BB962C8B-B14F-4D97-AF65-F5344CB8AC3E}">
        <p14:creationId xmlns:p14="http://schemas.microsoft.com/office/powerpoint/2010/main" val="265822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28" y="382043"/>
            <a:ext cx="7692872" cy="745299"/>
          </a:xfrm>
        </p:spPr>
        <p:txBody>
          <a:bodyPr>
            <a:normAutofit/>
          </a:bodyPr>
          <a:lstStyle/>
          <a:p>
            <a:r>
              <a:rPr lang="en-US" sz="3600" dirty="0">
                <a:latin typeface="+mn-lt"/>
              </a:rPr>
              <a:t>How Much Sleep is Needed</a:t>
            </a:r>
          </a:p>
        </p:txBody>
      </p:sp>
      <p:sp>
        <p:nvSpPr>
          <p:cNvPr id="3" name="Content Placeholder 2"/>
          <p:cNvSpPr>
            <a:spLocks noGrp="1"/>
          </p:cNvSpPr>
          <p:nvPr>
            <p:ph type="body" sz="half" idx="2"/>
          </p:nvPr>
        </p:nvSpPr>
        <p:spPr>
          <a:xfrm>
            <a:off x="1300294" y="1499948"/>
            <a:ext cx="4354162" cy="4976009"/>
          </a:xfrm>
        </p:spPr>
        <p:txBody>
          <a:bodyPr>
            <a:normAutofit fontScale="92500" lnSpcReduction="20000"/>
          </a:bodyPr>
          <a:lstStyle/>
          <a:p>
            <a:r>
              <a:rPr lang="en-US" sz="2000" dirty="0"/>
              <a:t>Benefits of REM sleep: better brain development, boost in memory, concentration, learning, mood, creativity, better immune system, less depression,  more growth hormones, improved blood supply to muscles, better health overall, reduces heart disease and strokes and have a higher educational level. </a:t>
            </a:r>
          </a:p>
          <a:p>
            <a:r>
              <a:rPr lang="en-US" sz="2000" dirty="0"/>
              <a:t>Newborns 14-17 hours</a:t>
            </a:r>
          </a:p>
          <a:p>
            <a:r>
              <a:rPr lang="en-US" sz="2000" dirty="0"/>
              <a:t>Infants 12-15 hours</a:t>
            </a:r>
          </a:p>
          <a:p>
            <a:r>
              <a:rPr lang="en-US" sz="2000" dirty="0"/>
              <a:t>School Aged 9-11 hours </a:t>
            </a:r>
          </a:p>
          <a:p>
            <a:r>
              <a:rPr lang="en-US" sz="2000" dirty="0"/>
              <a:t>Teens 8-10 hours</a:t>
            </a:r>
          </a:p>
          <a:p>
            <a:r>
              <a:rPr lang="en-US" sz="2000" dirty="0"/>
              <a:t>Adults 7-9 hours</a:t>
            </a:r>
          </a:p>
          <a:p>
            <a:r>
              <a:rPr lang="en-US" sz="2000" dirty="0"/>
              <a:t>65 + 7-9 hours</a:t>
            </a:r>
          </a:p>
          <a:p>
            <a:r>
              <a:rPr lang="en-US" dirty="0"/>
              <a:t>American average- 7 hours with 35% report “poor” sleep quality. 7/10 high School age don’t get enough sleep.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456" y="1601743"/>
            <a:ext cx="6363223" cy="4772417"/>
          </a:xfrm>
          <a:prstGeom prst="rect">
            <a:avLst/>
          </a:prstGeom>
        </p:spPr>
      </p:pic>
    </p:spTree>
    <p:extLst>
      <p:ext uri="{BB962C8B-B14F-4D97-AF65-F5344CB8AC3E}">
        <p14:creationId xmlns:p14="http://schemas.microsoft.com/office/powerpoint/2010/main" val="295627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2C2B-2003-4408-92B2-527AE7BD8839}"/>
              </a:ext>
            </a:extLst>
          </p:cNvPr>
          <p:cNvSpPr>
            <a:spLocks noGrp="1"/>
          </p:cNvSpPr>
          <p:nvPr>
            <p:ph type="title"/>
          </p:nvPr>
        </p:nvSpPr>
        <p:spPr>
          <a:xfrm>
            <a:off x="1828800" y="365125"/>
            <a:ext cx="9525000" cy="566053"/>
          </a:xfrm>
        </p:spPr>
        <p:txBody>
          <a:bodyPr>
            <a:noAutofit/>
          </a:bodyPr>
          <a:lstStyle/>
          <a:p>
            <a:r>
              <a:rPr lang="en-US" sz="3200" dirty="0"/>
              <a:t>Supplements for Reducing Symptoms of </a:t>
            </a:r>
            <a:br>
              <a:rPr lang="en-US" sz="3200" dirty="0"/>
            </a:br>
            <a:r>
              <a:rPr lang="en-US" sz="3200" dirty="0"/>
              <a:t>Anxiety and Improving Sleep </a:t>
            </a:r>
          </a:p>
        </p:txBody>
      </p:sp>
      <p:sp>
        <p:nvSpPr>
          <p:cNvPr id="3" name="Content Placeholder 2">
            <a:extLst>
              <a:ext uri="{FF2B5EF4-FFF2-40B4-BE49-F238E27FC236}">
                <a16:creationId xmlns:a16="http://schemas.microsoft.com/office/drawing/2014/main" id="{AAFA002B-700F-41BE-B610-4C267916653A}"/>
              </a:ext>
            </a:extLst>
          </p:cNvPr>
          <p:cNvSpPr>
            <a:spLocks noGrp="1"/>
          </p:cNvSpPr>
          <p:nvPr>
            <p:ph sz="half" idx="1"/>
          </p:nvPr>
        </p:nvSpPr>
        <p:spPr>
          <a:xfrm>
            <a:off x="1183199" y="1549865"/>
            <a:ext cx="5726883" cy="4683723"/>
          </a:xfrm>
        </p:spPr>
        <p:txBody>
          <a:bodyPr>
            <a:normAutofit fontScale="92500" lnSpcReduction="10000"/>
          </a:bodyPr>
          <a:lstStyle/>
          <a:p>
            <a:r>
              <a:rPr lang="en-US" sz="2200" dirty="0"/>
              <a:t>Magnesium Glycinate (400 mg 2x a day) </a:t>
            </a:r>
          </a:p>
          <a:p>
            <a:r>
              <a:rPr lang="en-US" sz="2200" dirty="0"/>
              <a:t>Magnesium Citrate (400 mg) /Calm Power </a:t>
            </a:r>
          </a:p>
          <a:p>
            <a:r>
              <a:rPr lang="en-US" sz="2200" dirty="0"/>
              <a:t>D3 10,000 IUS daily Adults/2,000 IUS Kids </a:t>
            </a:r>
          </a:p>
          <a:p>
            <a:r>
              <a:rPr lang="en-US" sz="2200" dirty="0"/>
              <a:t>Zinc </a:t>
            </a:r>
          </a:p>
          <a:p>
            <a:r>
              <a:rPr lang="en-US" sz="2200" dirty="0"/>
              <a:t>Omega 3 EPA (Vit A) </a:t>
            </a:r>
          </a:p>
          <a:p>
            <a:r>
              <a:rPr lang="en-US" sz="2200" dirty="0"/>
              <a:t>SAM-e (400-1600 mg) (for depression also)</a:t>
            </a:r>
          </a:p>
          <a:p>
            <a:r>
              <a:rPr lang="en-US" sz="2200" dirty="0"/>
              <a:t>Lavender (antiseptic function)  </a:t>
            </a:r>
          </a:p>
          <a:p>
            <a:r>
              <a:rPr lang="en-US" sz="2200" dirty="0"/>
              <a:t>Chamomile (200-1500 mg)</a:t>
            </a:r>
          </a:p>
          <a:p>
            <a:r>
              <a:rPr lang="en-US" sz="2200" dirty="0"/>
              <a:t>Milk Thistle (anti-depressant/OCD) </a:t>
            </a:r>
          </a:p>
          <a:p>
            <a:endParaRPr lang="en-US" sz="2100" dirty="0"/>
          </a:p>
        </p:txBody>
      </p:sp>
      <p:sp>
        <p:nvSpPr>
          <p:cNvPr id="4" name="Content Placeholder 3">
            <a:extLst>
              <a:ext uri="{FF2B5EF4-FFF2-40B4-BE49-F238E27FC236}">
                <a16:creationId xmlns:a16="http://schemas.microsoft.com/office/drawing/2014/main" id="{D53EAE43-B74D-454F-89AB-5FE52FCB33CE}"/>
              </a:ext>
            </a:extLst>
          </p:cNvPr>
          <p:cNvSpPr>
            <a:spLocks noGrp="1"/>
          </p:cNvSpPr>
          <p:nvPr>
            <p:ph sz="half" idx="2"/>
          </p:nvPr>
        </p:nvSpPr>
        <p:spPr>
          <a:xfrm>
            <a:off x="7114214" y="1549865"/>
            <a:ext cx="5077786" cy="4683723"/>
          </a:xfrm>
        </p:spPr>
        <p:txBody>
          <a:bodyPr>
            <a:normAutofit fontScale="92500" lnSpcReduction="10000"/>
          </a:bodyPr>
          <a:lstStyle/>
          <a:p>
            <a:r>
              <a:rPr lang="en-US" dirty="0"/>
              <a:t>B-Vitamins </a:t>
            </a:r>
          </a:p>
          <a:p>
            <a:r>
              <a:rPr lang="en-US" dirty="0"/>
              <a:t>Folic Acid </a:t>
            </a:r>
          </a:p>
          <a:p>
            <a:r>
              <a:rPr lang="en-US" dirty="0"/>
              <a:t>Ashwagandha</a:t>
            </a:r>
          </a:p>
          <a:p>
            <a:r>
              <a:rPr lang="en-US" dirty="0"/>
              <a:t>Kava Kava </a:t>
            </a:r>
            <a:r>
              <a:rPr lang="en-US" sz="2100" dirty="0"/>
              <a:t>(works through Gaba) </a:t>
            </a:r>
          </a:p>
          <a:p>
            <a:pPr marL="0" indent="0">
              <a:buNone/>
            </a:pPr>
            <a:endParaRPr lang="en-US" sz="2100" dirty="0"/>
          </a:p>
          <a:p>
            <a:pPr marL="0" indent="0">
              <a:buNone/>
            </a:pPr>
            <a:r>
              <a:rPr lang="en-US" b="1" dirty="0"/>
              <a:t>Amino Acids</a:t>
            </a:r>
            <a:r>
              <a:rPr lang="en-US" dirty="0"/>
              <a:t>(</a:t>
            </a:r>
            <a:r>
              <a:rPr lang="en-US" dirty="0">
                <a:solidFill>
                  <a:srgbClr val="000000"/>
                </a:solidFill>
              </a:rPr>
              <a:t>calming neurotransmitter) </a:t>
            </a:r>
            <a:endParaRPr lang="en-US" b="1" dirty="0"/>
          </a:p>
          <a:p>
            <a:r>
              <a:rPr lang="en-US" dirty="0"/>
              <a:t>5 HTP</a:t>
            </a:r>
          </a:p>
          <a:p>
            <a:r>
              <a:rPr lang="en-US" dirty="0"/>
              <a:t>L-Tyrosine</a:t>
            </a:r>
          </a:p>
          <a:p>
            <a:r>
              <a:rPr lang="en-US" dirty="0"/>
              <a:t>L-Theanine </a:t>
            </a:r>
            <a:r>
              <a:rPr lang="en-US" sz="2100" dirty="0"/>
              <a:t>(100 mg 1-4 caps for sleep) </a:t>
            </a:r>
          </a:p>
          <a:p>
            <a:r>
              <a:rPr lang="en-US" dirty="0"/>
              <a:t>Gaba</a:t>
            </a:r>
            <a:endParaRPr lang="en-US" sz="1900" dirty="0"/>
          </a:p>
          <a:p>
            <a:r>
              <a:rPr lang="en-US" dirty="0" err="1"/>
              <a:t>Triphala</a:t>
            </a:r>
            <a:r>
              <a:rPr lang="en-US" dirty="0"/>
              <a:t> </a:t>
            </a:r>
            <a:r>
              <a:rPr lang="en-US" sz="2100" dirty="0"/>
              <a:t>(gut health) </a:t>
            </a:r>
          </a:p>
          <a:p>
            <a:r>
              <a:rPr lang="en-US" dirty="0"/>
              <a:t>Tryptophan </a:t>
            </a:r>
          </a:p>
          <a:p>
            <a:endParaRPr lang="en-US" dirty="0"/>
          </a:p>
        </p:txBody>
      </p:sp>
    </p:spTree>
    <p:extLst>
      <p:ext uri="{BB962C8B-B14F-4D97-AF65-F5344CB8AC3E}">
        <p14:creationId xmlns:p14="http://schemas.microsoft.com/office/powerpoint/2010/main" val="251059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821706" y="667950"/>
            <a:ext cx="9424332" cy="1050673"/>
          </a:xfrm>
        </p:spPr>
        <p:txBody>
          <a:bodyPr/>
          <a:lstStyle/>
          <a:p>
            <a:r>
              <a:rPr lang="en-US" dirty="0">
                <a:latin typeface="Myriad Pro Light" panose="020B0403030403020204"/>
              </a:rPr>
              <a:t>Melatonin 101</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838200" y="1193287"/>
            <a:ext cx="11130585" cy="5425473"/>
          </a:xfrm>
        </p:spPr>
        <p:txBody>
          <a:bodyPr>
            <a:normAutofit fontScale="92500"/>
          </a:bodyPr>
          <a:lstStyle/>
          <a:p>
            <a:pPr lvl="0"/>
            <a:r>
              <a:rPr lang="en-US" sz="2400" dirty="0">
                <a:solidFill>
                  <a:srgbClr val="000000"/>
                </a:solidFill>
                <a:latin typeface="+mj-lt"/>
              </a:rPr>
              <a:t>Melatonin sales increased 500% from 62M in 2003 to 378M in 2014</a:t>
            </a:r>
          </a:p>
          <a:p>
            <a:pPr lvl="0"/>
            <a:r>
              <a:rPr lang="en-US" sz="2400" dirty="0">
                <a:solidFill>
                  <a:srgbClr val="000000"/>
                </a:solidFill>
                <a:latin typeface="+mj-lt"/>
              </a:rPr>
              <a:t>Out of 31 labels studied, 71% were not within 10% of the listed dosage </a:t>
            </a:r>
          </a:p>
          <a:p>
            <a:pPr lvl="0"/>
            <a:r>
              <a:rPr lang="en-US" sz="2400" dirty="0">
                <a:latin typeface="+mj-lt"/>
              </a:rPr>
              <a:t>Between 0.5 mg to 5 mg once daily is the normal doze for </a:t>
            </a:r>
            <a:r>
              <a:rPr lang="en-US" sz="2400" b="1" dirty="0">
                <a:latin typeface="+mj-lt"/>
              </a:rPr>
              <a:t>adults</a:t>
            </a:r>
          </a:p>
          <a:p>
            <a:r>
              <a:rPr lang="en-US" sz="2400" dirty="0">
                <a:latin typeface="+mj-lt"/>
              </a:rPr>
              <a:t>“Oral doses (1 to 5 mg), which are now widely available in drugstores and food stores, result in serum melatonin concentrations that are 10 to 100 times higher than the usual night time peak within one hour after ingestion, followed by a decline to base-line values in four to eight hours.” </a:t>
            </a:r>
          </a:p>
          <a:p>
            <a:pPr lvl="0"/>
            <a:r>
              <a:rPr lang="en-US" sz="2400" dirty="0">
                <a:latin typeface="+mj-lt"/>
              </a:rPr>
              <a:t>YET 3 mgs is 20-100x what our bodies produce</a:t>
            </a:r>
          </a:p>
          <a:p>
            <a:r>
              <a:rPr lang="en-US" sz="2400" dirty="0">
                <a:latin typeface="+mj-lt"/>
              </a:rPr>
              <a:t>Children produce 3x the amount then adults .03-.05mg for children </a:t>
            </a:r>
            <a:r>
              <a:rPr lang="en-US" sz="1400" dirty="0">
                <a:latin typeface="+mj-lt"/>
              </a:rPr>
              <a:t>(Studies have show improvement in autism) </a:t>
            </a:r>
            <a:endParaRPr lang="en-US" sz="2400" dirty="0">
              <a:latin typeface="+mj-lt"/>
            </a:endParaRPr>
          </a:p>
          <a:p>
            <a:pPr lvl="0"/>
            <a:r>
              <a:rPr lang="en-US" sz="2400" dirty="0">
                <a:latin typeface="+mj-lt"/>
              </a:rPr>
              <a:t>Use in droplet form for swing/graveyard shifts or when traveling and improves Dementia </a:t>
            </a:r>
          </a:p>
          <a:p>
            <a:pPr lvl="0"/>
            <a:r>
              <a:rPr lang="en-US" sz="2400" dirty="0">
                <a:latin typeface="+mj-lt"/>
              </a:rPr>
              <a:t>Your body may form adjustments that will cause withdrawals with “fake” sleep </a:t>
            </a:r>
          </a:p>
          <a:p>
            <a:pPr lvl="0"/>
            <a:endParaRPr lang="en-US" sz="2400" dirty="0">
              <a:solidFill>
                <a:srgbClr val="000000"/>
              </a:solidFill>
              <a:latin typeface="+mj-lt"/>
            </a:endParaRPr>
          </a:p>
          <a:p>
            <a:pPr lvl="0"/>
            <a:endParaRPr lang="en-US" sz="2400" dirty="0"/>
          </a:p>
        </p:txBody>
      </p:sp>
      <p:sp>
        <p:nvSpPr>
          <p:cNvPr id="4" name="TextBox 3">
            <a:extLst>
              <a:ext uri="{FF2B5EF4-FFF2-40B4-BE49-F238E27FC236}">
                <a16:creationId xmlns:a16="http://schemas.microsoft.com/office/drawing/2014/main" id="{B0C662BC-DCF9-4D35-B94F-603A782E14FD}"/>
              </a:ext>
            </a:extLst>
          </p:cNvPr>
          <p:cNvSpPr txBox="1"/>
          <p:nvPr/>
        </p:nvSpPr>
        <p:spPr>
          <a:xfrm>
            <a:off x="1098958" y="6249428"/>
            <a:ext cx="10869828" cy="369332"/>
          </a:xfrm>
          <a:prstGeom prst="rect">
            <a:avLst/>
          </a:prstGeom>
          <a:noFill/>
        </p:spPr>
        <p:txBody>
          <a:bodyPr wrap="square" rtlCol="0">
            <a:spAutoFit/>
          </a:bodyPr>
          <a:lstStyle/>
          <a:p>
            <a:pPr lvl="0"/>
            <a:r>
              <a:rPr lang="en-US" sz="1800" dirty="0">
                <a:solidFill>
                  <a:srgbClr val="000000"/>
                </a:solidFill>
                <a:latin typeface="+mj-lt"/>
              </a:rPr>
              <a:t>Grigg-</a:t>
            </a:r>
            <a:r>
              <a:rPr lang="en-US" sz="1800" dirty="0" err="1">
                <a:solidFill>
                  <a:srgbClr val="000000"/>
                </a:solidFill>
                <a:latin typeface="+mj-lt"/>
              </a:rPr>
              <a:t>Damberger</a:t>
            </a:r>
            <a:r>
              <a:rPr lang="en-US" sz="1800" dirty="0">
                <a:solidFill>
                  <a:srgbClr val="000000"/>
                </a:solidFill>
                <a:latin typeface="+mj-lt"/>
              </a:rPr>
              <a:t> (2017)/</a:t>
            </a:r>
            <a:r>
              <a:rPr lang="en-US" dirty="0" err="1">
                <a:solidFill>
                  <a:srgbClr val="000000"/>
                </a:solidFill>
                <a:latin typeface="+mj-lt"/>
              </a:rPr>
              <a:t>Erland</a:t>
            </a:r>
            <a:r>
              <a:rPr lang="en-US" dirty="0">
                <a:solidFill>
                  <a:srgbClr val="000000"/>
                </a:solidFill>
                <a:latin typeface="+mj-lt"/>
              </a:rPr>
              <a:t> (2017) https://www.sleepfoundation.org/how-sleep-works/sleep-facts-statistics</a:t>
            </a:r>
            <a:endParaRPr lang="en-US" sz="1800" dirty="0">
              <a:solidFill>
                <a:srgbClr val="000000"/>
              </a:solidFill>
              <a:latin typeface="+mj-lt"/>
            </a:endParaRPr>
          </a:p>
        </p:txBody>
      </p:sp>
    </p:spTree>
    <p:extLst>
      <p:ext uri="{BB962C8B-B14F-4D97-AF65-F5344CB8AC3E}">
        <p14:creationId xmlns:p14="http://schemas.microsoft.com/office/powerpoint/2010/main" val="316200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812022" y="481545"/>
            <a:ext cx="9172662" cy="1155734"/>
          </a:xfrm>
        </p:spPr>
        <p:txBody>
          <a:bodyPr/>
          <a:lstStyle/>
          <a:p>
            <a:r>
              <a:rPr lang="en-US" dirty="0">
                <a:latin typeface="Myriad Pro Light" panose="020B0403030403020204"/>
              </a:rPr>
              <a:t>Sleep Deprived Consequences!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1812022" y="733063"/>
            <a:ext cx="9859303" cy="5643392"/>
          </a:xfrm>
        </p:spPr>
        <p:txBody>
          <a:bodyPr>
            <a:normAutofit fontScale="92500"/>
          </a:bodyPr>
          <a:lstStyle/>
          <a:p>
            <a:pPr marL="0" lvl="0" indent="0">
              <a:buNone/>
            </a:pPr>
            <a:endParaRPr lang="en-US" sz="4000" dirty="0">
              <a:solidFill>
                <a:srgbClr val="000000"/>
              </a:solidFill>
            </a:endParaRPr>
          </a:p>
          <a:p>
            <a:r>
              <a:rPr lang="en-US" sz="2400" dirty="0"/>
              <a:t>Disrupted rhythms can increase the risk for substance abuse and relapse</a:t>
            </a:r>
          </a:p>
          <a:p>
            <a:r>
              <a:rPr lang="en-US" sz="2400" dirty="0"/>
              <a:t>Disturbed circadian rhythms has been associated with a variety of mental and physical disorders</a:t>
            </a:r>
          </a:p>
          <a:p>
            <a:r>
              <a:rPr lang="en-US" sz="2400" dirty="0"/>
              <a:t>Light kills Melatonin </a:t>
            </a:r>
          </a:p>
          <a:p>
            <a:r>
              <a:rPr lang="en-US" sz="2400" dirty="0"/>
              <a:t>Good sleep can maximize problem-solving skills and enhance memory. Poor sleep has been shown to impair brain function and burnout. </a:t>
            </a:r>
          </a:p>
          <a:p>
            <a:r>
              <a:rPr lang="en-US" sz="2400" dirty="0"/>
              <a:t>Less than 7–8 hours per night is linked to an increased risk of heart disease, stroke, cancer, depression, inflammatory bowel diseases, and lowers immune system, diabetes, and many more. </a:t>
            </a:r>
          </a:p>
          <a:p>
            <a:r>
              <a:rPr lang="en-US" sz="2400" dirty="0"/>
              <a:t>Burnout </a:t>
            </a:r>
          </a:p>
          <a:p>
            <a:endParaRPr lang="en-US" sz="4000" dirty="0"/>
          </a:p>
        </p:txBody>
      </p:sp>
    </p:spTree>
    <p:extLst>
      <p:ext uri="{BB962C8B-B14F-4D97-AF65-F5344CB8AC3E}">
        <p14:creationId xmlns:p14="http://schemas.microsoft.com/office/powerpoint/2010/main" val="16346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954E-6C36-46DE-8E16-41C5C3FA0063}"/>
              </a:ext>
            </a:extLst>
          </p:cNvPr>
          <p:cNvSpPr>
            <a:spLocks noGrp="1"/>
          </p:cNvSpPr>
          <p:nvPr>
            <p:ph type="title"/>
          </p:nvPr>
        </p:nvSpPr>
        <p:spPr>
          <a:xfrm>
            <a:off x="1952886" y="482570"/>
            <a:ext cx="9147495" cy="876446"/>
          </a:xfrm>
        </p:spPr>
        <p:txBody>
          <a:bodyPr/>
          <a:lstStyle/>
          <a:p>
            <a:r>
              <a:rPr lang="en-US" dirty="0"/>
              <a:t>You Have the Power!</a:t>
            </a:r>
          </a:p>
        </p:txBody>
      </p:sp>
      <p:sp>
        <p:nvSpPr>
          <p:cNvPr id="3" name="Content Placeholder 2">
            <a:extLst>
              <a:ext uri="{FF2B5EF4-FFF2-40B4-BE49-F238E27FC236}">
                <a16:creationId xmlns:a16="http://schemas.microsoft.com/office/drawing/2014/main" id="{6B689D24-5BAE-43C4-A286-817193C6AEE2}"/>
              </a:ext>
            </a:extLst>
          </p:cNvPr>
          <p:cNvSpPr>
            <a:spLocks noGrp="1"/>
          </p:cNvSpPr>
          <p:nvPr>
            <p:ph idx="1"/>
          </p:nvPr>
        </p:nvSpPr>
        <p:spPr>
          <a:xfrm>
            <a:off x="1761687" y="1330675"/>
            <a:ext cx="4764947" cy="5229516"/>
          </a:xfrm>
        </p:spPr>
        <p:txBody>
          <a:bodyPr>
            <a:normAutofit/>
          </a:bodyPr>
          <a:lstStyle/>
          <a:p>
            <a:r>
              <a:rPr lang="en-US" dirty="0"/>
              <a:t>You Have the Power to Unplug!</a:t>
            </a:r>
          </a:p>
          <a:p>
            <a:r>
              <a:rPr lang="en-US" dirty="0"/>
              <a:t>Family Boundaries and Limits </a:t>
            </a:r>
          </a:p>
          <a:p>
            <a:r>
              <a:rPr lang="en-US" dirty="0"/>
              <a:t>Take Back your POWER Rooms (Kitchen, Bathroom, Bedroom) </a:t>
            </a:r>
          </a:p>
          <a:p>
            <a:r>
              <a:rPr lang="en-US" dirty="0"/>
              <a:t>No Power after 8pm, No Fuel (carbs), and No Exercise  </a:t>
            </a:r>
          </a:p>
          <a:p>
            <a:r>
              <a:rPr lang="en-US" dirty="0"/>
              <a:t>Blue Light Blocker Glasses at Night </a:t>
            </a:r>
          </a:p>
          <a:p>
            <a:r>
              <a:rPr lang="en-US" dirty="0"/>
              <a:t>During a 20 min workout GABA is released and can improve your mood for 12 hours </a:t>
            </a:r>
            <a:r>
              <a:rPr lang="en-US" sz="2000" dirty="0"/>
              <a:t>(Thomas,2009/pg. 102, Axe).</a:t>
            </a:r>
          </a:p>
          <a:p>
            <a:pPr marL="0" indent="0">
              <a:buNone/>
            </a:pPr>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9CDB1345-8177-48E4-971B-64662A30CF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26635" y="1695450"/>
            <a:ext cx="5443170" cy="3757394"/>
          </a:xfrm>
          <a:prstGeom prst="rect">
            <a:avLst/>
          </a:prstGeom>
        </p:spPr>
      </p:pic>
    </p:spTree>
    <p:extLst>
      <p:ext uri="{BB962C8B-B14F-4D97-AF65-F5344CB8AC3E}">
        <p14:creationId xmlns:p14="http://schemas.microsoft.com/office/powerpoint/2010/main" val="92687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935" y="603557"/>
            <a:ext cx="10515600" cy="714375"/>
          </a:xfrm>
        </p:spPr>
        <p:txBody>
          <a:bodyPr/>
          <a:lstStyle/>
          <a:p>
            <a:r>
              <a:rPr lang="en-US" dirty="0"/>
              <a:t>Mindfulness Coping </a:t>
            </a:r>
          </a:p>
        </p:txBody>
      </p:sp>
      <p:sp>
        <p:nvSpPr>
          <p:cNvPr id="3" name="Content Placeholder 2"/>
          <p:cNvSpPr>
            <a:spLocks noGrp="1"/>
          </p:cNvSpPr>
          <p:nvPr>
            <p:ph idx="1"/>
          </p:nvPr>
        </p:nvSpPr>
        <p:spPr>
          <a:xfrm>
            <a:off x="1870745" y="1224794"/>
            <a:ext cx="10037237" cy="5461612"/>
          </a:xfrm>
        </p:spPr>
        <p:txBody>
          <a:bodyPr>
            <a:normAutofit fontScale="32500" lnSpcReduction="20000"/>
          </a:bodyPr>
          <a:lstStyle/>
          <a:p>
            <a:pPr marL="0" indent="0">
              <a:buNone/>
            </a:pPr>
            <a:r>
              <a:rPr lang="en-US" sz="6300" b="1" dirty="0"/>
              <a:t>The </a:t>
            </a:r>
            <a:r>
              <a:rPr lang="en-US" sz="6300" b="1" dirty="0">
                <a:solidFill>
                  <a:srgbClr val="FF0000"/>
                </a:solidFill>
              </a:rPr>
              <a:t>focus </a:t>
            </a:r>
            <a:r>
              <a:rPr lang="en-US" sz="6300" dirty="0"/>
              <a:t>is</a:t>
            </a:r>
            <a:r>
              <a:rPr lang="en-US" sz="6300" dirty="0">
                <a:solidFill>
                  <a:srgbClr val="FF0000"/>
                </a:solidFill>
              </a:rPr>
              <a:t> </a:t>
            </a:r>
            <a:r>
              <a:rPr lang="en-US" sz="6300" dirty="0"/>
              <a:t>on what’s right in front of you, turning to your physical sensations with full awareness. Letting go of thoughts of the past or future without judgment. </a:t>
            </a:r>
          </a:p>
          <a:p>
            <a:pPr marL="228600" lvl="1">
              <a:spcBef>
                <a:spcPts val="1000"/>
              </a:spcBef>
              <a:buFont typeface="Wingdings" panose="05000000000000000000" pitchFamily="2" charset="2"/>
              <a:buChar char="ü"/>
            </a:pPr>
            <a:r>
              <a:rPr lang="en-US" sz="6000" dirty="0"/>
              <a:t>2-10 Minute Distraction to Break the Urge </a:t>
            </a:r>
          </a:p>
          <a:p>
            <a:pPr lvl="1">
              <a:buFont typeface="Wingdings" panose="05000000000000000000" pitchFamily="2" charset="2"/>
              <a:buChar char="ü"/>
            </a:pPr>
            <a:r>
              <a:rPr lang="en-US" sz="6000" dirty="0"/>
              <a:t>Pause throughout the day with present mindfulness, walking, eating, imagery, or body scan</a:t>
            </a:r>
          </a:p>
          <a:p>
            <a:pPr>
              <a:buFont typeface="Wingdings" panose="05000000000000000000" pitchFamily="2" charset="2"/>
              <a:buChar char="ü"/>
            </a:pPr>
            <a:r>
              <a:rPr lang="en-US" sz="6000" dirty="0"/>
              <a:t>Ways to </a:t>
            </a:r>
            <a:r>
              <a:rPr lang="en-US" sz="6000" dirty="0">
                <a:solidFill>
                  <a:srgbClr val="FF0000"/>
                </a:solidFill>
              </a:rPr>
              <a:t>Calm</a:t>
            </a:r>
            <a:r>
              <a:rPr lang="en-US" sz="6000" dirty="0"/>
              <a:t> the Autonomic (Sympathetic) Nervous System </a:t>
            </a:r>
          </a:p>
          <a:p>
            <a:pPr lvl="1">
              <a:buFont typeface="Wingdings" panose="05000000000000000000" pitchFamily="2" charset="2"/>
              <a:buChar char="ü"/>
            </a:pPr>
            <a:r>
              <a:rPr lang="en-US" sz="6000" dirty="0"/>
              <a:t>Four Square </a:t>
            </a:r>
            <a:r>
              <a:rPr lang="en-US" sz="6000" dirty="0">
                <a:solidFill>
                  <a:srgbClr val="FF0000"/>
                </a:solidFill>
              </a:rPr>
              <a:t>Breathing</a:t>
            </a:r>
          </a:p>
          <a:p>
            <a:pPr lvl="1">
              <a:buFont typeface="Wingdings" panose="05000000000000000000" pitchFamily="2" charset="2"/>
              <a:buChar char="ü"/>
            </a:pPr>
            <a:r>
              <a:rPr lang="en-US" sz="6000" dirty="0"/>
              <a:t>Trace, Color or Record Feelings</a:t>
            </a:r>
          </a:p>
          <a:p>
            <a:pPr lvl="1">
              <a:buFont typeface="Wingdings" panose="05000000000000000000" pitchFamily="2" charset="2"/>
              <a:buChar char="ü"/>
            </a:pPr>
            <a:r>
              <a:rPr lang="en-US" sz="6000" dirty="0"/>
              <a:t>Focus Point </a:t>
            </a:r>
            <a:r>
              <a:rPr lang="en-US" sz="4000" dirty="0"/>
              <a:t>(hold a pen 6 inches from eyes)</a:t>
            </a:r>
          </a:p>
          <a:p>
            <a:pPr lvl="1">
              <a:buFont typeface="Wingdings" panose="05000000000000000000" pitchFamily="2" charset="2"/>
              <a:buChar char="ü"/>
            </a:pPr>
            <a:r>
              <a:rPr lang="en-US" sz="6000" dirty="0"/>
              <a:t>Call Someone</a:t>
            </a:r>
          </a:p>
          <a:p>
            <a:pPr lvl="1">
              <a:buFont typeface="Wingdings" panose="05000000000000000000" pitchFamily="2" charset="2"/>
              <a:buChar char="ü"/>
            </a:pPr>
            <a:r>
              <a:rPr lang="en-US" sz="6000" dirty="0"/>
              <a:t>Room Scan and Use 5 senses </a:t>
            </a:r>
            <a:r>
              <a:rPr lang="en-US" sz="3500" dirty="0"/>
              <a:t>(point out what you see etc.)</a:t>
            </a:r>
          </a:p>
          <a:p>
            <a:pPr lvl="1">
              <a:buFont typeface="Wingdings" panose="05000000000000000000" pitchFamily="2" charset="2"/>
              <a:buChar char="ü"/>
            </a:pPr>
            <a:r>
              <a:rPr lang="en-US" sz="6000" dirty="0"/>
              <a:t>Worry Bag </a:t>
            </a:r>
            <a:r>
              <a:rPr lang="en-US" sz="3500" dirty="0"/>
              <a:t>(to take with you places) </a:t>
            </a:r>
            <a:endParaRPr lang="en-US" sz="2600" dirty="0"/>
          </a:p>
          <a:p>
            <a:pPr marL="201168" lvl="1" indent="0">
              <a:buNone/>
            </a:pPr>
            <a:endParaRPr lang="en-US" dirty="0"/>
          </a:p>
          <a:p>
            <a:pPr marL="0" indent="0">
              <a:buNone/>
            </a:pPr>
            <a:r>
              <a:rPr lang="en-US" sz="3500" dirty="0">
                <a:hlinkClick r:id="rId2"/>
              </a:rPr>
              <a:t>http://www.freemindfulness.org/download</a:t>
            </a:r>
            <a:endParaRPr lang="en-US" sz="3500" dirty="0"/>
          </a:p>
          <a:p>
            <a:pPr marL="0" indent="0">
              <a:buNone/>
            </a:pPr>
            <a:r>
              <a:rPr lang="en-US" sz="3500" dirty="0">
                <a:hlinkClick r:id="rId3"/>
              </a:rPr>
              <a:t>http://www.livingwell.org.au/mindfulness-exercises-3/8-mindfulness-of-thoughts/</a:t>
            </a:r>
            <a:endParaRPr lang="en-US" sz="3500" dirty="0"/>
          </a:p>
          <a:p>
            <a:endParaRPr lang="en-US" sz="35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6712" y="3495473"/>
            <a:ext cx="3611270" cy="2557634"/>
          </a:xfrm>
          <a:prstGeom prst="rect">
            <a:avLst/>
          </a:prstGeom>
        </p:spPr>
      </p:pic>
    </p:spTree>
    <p:extLst>
      <p:ext uri="{BB962C8B-B14F-4D97-AF65-F5344CB8AC3E}">
        <p14:creationId xmlns:p14="http://schemas.microsoft.com/office/powerpoint/2010/main" val="421941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24" y="570452"/>
            <a:ext cx="5257800" cy="746620"/>
          </a:xfrm>
        </p:spPr>
        <p:txBody>
          <a:bodyPr>
            <a:normAutofit/>
          </a:bodyPr>
          <a:lstStyle/>
          <a:p>
            <a:r>
              <a:rPr lang="en-US" dirty="0"/>
              <a:t>Fun Sleep Tips</a:t>
            </a:r>
          </a:p>
        </p:txBody>
      </p:sp>
      <p:sp>
        <p:nvSpPr>
          <p:cNvPr id="3" name="Content Placeholder 2"/>
          <p:cNvSpPr>
            <a:spLocks noGrp="1"/>
          </p:cNvSpPr>
          <p:nvPr>
            <p:ph idx="1"/>
          </p:nvPr>
        </p:nvSpPr>
        <p:spPr>
          <a:xfrm>
            <a:off x="1820410" y="1434517"/>
            <a:ext cx="10201014" cy="4742446"/>
          </a:xfrm>
        </p:spPr>
        <p:txBody>
          <a:bodyPr>
            <a:normAutofit lnSpcReduction="10000"/>
          </a:bodyPr>
          <a:lstStyle/>
          <a:p>
            <a:r>
              <a:rPr lang="en-US" dirty="0"/>
              <a:t>Heating cold feet causes vasodilation—dilation of the blood vessels—which may tell the brain that it is bedtime. After the blood vessels open in the hands and feet, heat is redistributed throughout the body to prepare for sleep. In fact, some research has shown that the more vasodilation in the hands and feet, the less time it takes to fall asleep. </a:t>
            </a:r>
          </a:p>
          <a:p>
            <a:r>
              <a:rPr lang="en-US" dirty="0"/>
              <a:t>A spoonful of almond butter is a good source of magnesium. Having low magnesium levels puts you at a higher risk for insomnia, so it’s important to get enough of it. Also, Epson Salt bath does the same.</a:t>
            </a:r>
          </a:p>
          <a:p>
            <a:r>
              <a:rPr lang="en-US" dirty="0"/>
              <a:t>Lavender oil has been proven to alleviate insomnia, anxiety and depression when taken in a 80 mg orally, and has shown it reduces PTSD symptoms by a third (2013, Kasper). </a:t>
            </a:r>
            <a:r>
              <a:rPr lang="en-US" sz="2200" dirty="0"/>
              <a:t>For sleep 2-3 drops of oil on temples or neck (pg. 96, Axe) </a:t>
            </a:r>
          </a:p>
          <a:p>
            <a:r>
              <a:rPr lang="en-US" dirty="0"/>
              <a:t>The Keto diet has shown to be the best anti-inflammatory diet to correct sleep issues, mental health, and overall brain health.  </a:t>
            </a:r>
          </a:p>
          <a:p>
            <a:r>
              <a:rPr lang="en-US" dirty="0"/>
              <a:t>78% of people feel excited when they have clean sheet </a:t>
            </a:r>
            <a:r>
              <a:rPr lang="en-US" sz="2100" dirty="0"/>
              <a:t>(sleep foundation, 2020). </a:t>
            </a:r>
          </a:p>
          <a:p>
            <a:pPr marL="0" lvl="0" indent="0">
              <a:buNone/>
            </a:pPr>
            <a:r>
              <a:rPr lang="en-US" sz="1600" dirty="0">
                <a:solidFill>
                  <a:prstClr val="black"/>
                </a:solidFill>
                <a:hlinkClick r:id="rId2"/>
              </a:rPr>
              <a:t>https://www.sleep.org/</a:t>
            </a:r>
            <a:endParaRPr lang="en-US" sz="1600" dirty="0">
              <a:solidFill>
                <a:prstClr val="black"/>
              </a:solidFill>
            </a:endParaRPr>
          </a:p>
          <a:p>
            <a:endParaRPr lang="en-US" dirty="0"/>
          </a:p>
        </p:txBody>
      </p:sp>
    </p:spTree>
    <p:extLst>
      <p:ext uri="{BB962C8B-B14F-4D97-AF65-F5344CB8AC3E}">
        <p14:creationId xmlns:p14="http://schemas.microsoft.com/office/powerpoint/2010/main" val="263331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DFE0-F591-4926-A469-157EE745E59C}"/>
              </a:ext>
            </a:extLst>
          </p:cNvPr>
          <p:cNvSpPr>
            <a:spLocks noGrp="1"/>
          </p:cNvSpPr>
          <p:nvPr>
            <p:ph type="title"/>
          </p:nvPr>
        </p:nvSpPr>
        <p:spPr>
          <a:xfrm>
            <a:off x="1795244" y="616796"/>
            <a:ext cx="10716936" cy="582946"/>
          </a:xfrm>
        </p:spPr>
        <p:txBody>
          <a:bodyPr>
            <a:normAutofit fontScale="90000"/>
          </a:bodyPr>
          <a:lstStyle/>
          <a:p>
            <a:r>
              <a:rPr lang="en-US" b="1" dirty="0">
                <a:latin typeface="Myriad Pro Light" panose="020B0403030403020204"/>
              </a:rPr>
              <a:t>Bedtime Routine Tips  </a:t>
            </a:r>
          </a:p>
        </p:txBody>
      </p:sp>
      <p:sp>
        <p:nvSpPr>
          <p:cNvPr id="3" name="Content Placeholder 2">
            <a:extLst>
              <a:ext uri="{FF2B5EF4-FFF2-40B4-BE49-F238E27FC236}">
                <a16:creationId xmlns:a16="http://schemas.microsoft.com/office/drawing/2014/main" id="{FCD1B69B-C9AB-4118-B97C-5E8C2A9D24DD}"/>
              </a:ext>
            </a:extLst>
          </p:cNvPr>
          <p:cNvSpPr>
            <a:spLocks noGrp="1"/>
          </p:cNvSpPr>
          <p:nvPr>
            <p:ph idx="1"/>
          </p:nvPr>
        </p:nvSpPr>
        <p:spPr>
          <a:xfrm>
            <a:off x="1400961" y="1352455"/>
            <a:ext cx="10791040" cy="5505545"/>
          </a:xfrm>
        </p:spPr>
        <p:txBody>
          <a:bodyPr numCol="2">
            <a:normAutofit fontScale="92500" lnSpcReduction="20000"/>
          </a:bodyPr>
          <a:lstStyle/>
          <a:p>
            <a:r>
              <a:rPr lang="en-US" sz="3600" dirty="0">
                <a:latin typeface="Arial Rounded MT Bold" panose="020F0704030504030204" pitchFamily="34" charset="0"/>
                <a:cs typeface="Aharoni" panose="02010803020104030203" pitchFamily="2" charset="-79"/>
              </a:rPr>
              <a:t>Sleep Hygiene Routine</a:t>
            </a:r>
          </a:p>
          <a:p>
            <a:r>
              <a:rPr lang="en-US" sz="3600" dirty="0">
                <a:latin typeface="Arial Rounded MT Bold" panose="020F0704030504030204" pitchFamily="34" charset="0"/>
                <a:cs typeface="Aharoni" panose="02010803020104030203" pitchFamily="2" charset="-79"/>
              </a:rPr>
              <a:t>Stretch</a:t>
            </a:r>
          </a:p>
          <a:p>
            <a:r>
              <a:rPr lang="en-US" sz="3600" dirty="0">
                <a:latin typeface="Arial Rounded MT Bold" panose="020F0704030504030204" pitchFamily="34" charset="0"/>
                <a:cs typeface="Aharoni" panose="02010803020104030203" pitchFamily="2" charset="-79"/>
              </a:rPr>
              <a:t>Electronics/Lights off </a:t>
            </a:r>
          </a:p>
          <a:p>
            <a:pPr lvl="1"/>
            <a:r>
              <a:rPr lang="en-US" sz="2000" dirty="0">
                <a:latin typeface="Arial Rounded MT Bold" panose="020F0704030504030204" pitchFamily="34" charset="0"/>
                <a:cs typeface="Aharoni" panose="02010803020104030203" pitchFamily="2" charset="-79"/>
              </a:rPr>
              <a:t>1-2 hours before bedtime</a:t>
            </a:r>
          </a:p>
          <a:p>
            <a:r>
              <a:rPr lang="en-US" sz="3600" dirty="0">
                <a:latin typeface="Arial Rounded MT Bold" panose="020F0704030504030204" pitchFamily="34" charset="0"/>
                <a:cs typeface="Aharoni" panose="02010803020104030203" pitchFamily="2" charset="-79"/>
              </a:rPr>
              <a:t>Blue Blocker Glasses </a:t>
            </a:r>
          </a:p>
          <a:p>
            <a:r>
              <a:rPr lang="en-US" sz="3600" dirty="0">
                <a:latin typeface="Arial Rounded MT Bold" panose="020F0704030504030204" pitchFamily="34" charset="0"/>
                <a:cs typeface="Aharoni" panose="02010803020104030203" pitchFamily="2" charset="-79"/>
              </a:rPr>
              <a:t>Relaxation Techniques</a:t>
            </a:r>
          </a:p>
          <a:p>
            <a:pPr lvl="1"/>
            <a:r>
              <a:rPr lang="en-US" sz="2000" dirty="0">
                <a:latin typeface="Arial Rounded MT Bold" panose="020F0704030504030204" pitchFamily="34" charset="0"/>
                <a:cs typeface="Aharoni" panose="02010803020104030203" pitchFamily="2" charset="-79"/>
              </a:rPr>
              <a:t>Hyper-sleep (YouTube)/Mindful </a:t>
            </a:r>
          </a:p>
          <a:p>
            <a:r>
              <a:rPr lang="en-US" sz="3600" dirty="0">
                <a:latin typeface="Arial Rounded MT Bold" panose="020F0704030504030204" pitchFamily="34" charset="0"/>
                <a:cs typeface="Aharoni" panose="02010803020104030203" pitchFamily="2" charset="-79"/>
              </a:rPr>
              <a:t>Avoid Caffeine </a:t>
            </a:r>
          </a:p>
          <a:p>
            <a:r>
              <a:rPr lang="en-US" sz="3600" dirty="0">
                <a:latin typeface="Arial Rounded MT Bold" panose="020F0704030504030204" pitchFamily="34" charset="0"/>
                <a:cs typeface="Aharoni" panose="02010803020104030203" pitchFamily="2" charset="-79"/>
              </a:rPr>
              <a:t>Reduce or Avoid Naps </a:t>
            </a:r>
          </a:p>
          <a:p>
            <a:r>
              <a:rPr lang="en-US" sz="3600" dirty="0">
                <a:latin typeface="Arial Rounded MT Bold" panose="020F0704030504030204" pitchFamily="34" charset="0"/>
                <a:cs typeface="Aharoni" panose="02010803020104030203" pitchFamily="2" charset="-79"/>
              </a:rPr>
              <a:t>20 Minute Rule</a:t>
            </a:r>
          </a:p>
          <a:p>
            <a:pPr lvl="1"/>
            <a:r>
              <a:rPr lang="en-US" sz="2000" dirty="0">
                <a:latin typeface="Arial Rounded MT Bold" panose="020F0704030504030204" pitchFamily="34" charset="0"/>
                <a:cs typeface="Aharoni" panose="02010803020104030203" pitchFamily="2" charset="-79"/>
              </a:rPr>
              <a:t>Get out of your bed</a:t>
            </a:r>
          </a:p>
          <a:p>
            <a:r>
              <a:rPr lang="en-US" sz="3600" dirty="0">
                <a:latin typeface="Arial Rounded MT Bold" panose="020F0704030504030204" pitchFamily="34" charset="0"/>
                <a:cs typeface="Aharoni" panose="02010803020104030203" pitchFamily="2" charset="-79"/>
              </a:rPr>
              <a:t>Read </a:t>
            </a:r>
          </a:p>
          <a:p>
            <a:r>
              <a:rPr lang="en-US" sz="3600" dirty="0">
                <a:latin typeface="Arial Rounded MT Bold" panose="020F0704030504030204" pitchFamily="34" charset="0"/>
                <a:cs typeface="Aharoni" panose="02010803020104030203" pitchFamily="2" charset="-79"/>
              </a:rPr>
              <a:t>Journal</a:t>
            </a:r>
          </a:p>
          <a:p>
            <a:pPr lvl="1"/>
            <a:r>
              <a:rPr lang="en-US" sz="2000" dirty="0">
                <a:latin typeface="Arial Rounded MT Bold" panose="020F0704030504030204" pitchFamily="34" charset="0"/>
                <a:cs typeface="Aharoni" panose="02010803020104030203" pitchFamily="2" charset="-79"/>
              </a:rPr>
              <a:t>Mind dump worries/emotions/gratitude</a:t>
            </a:r>
          </a:p>
          <a:p>
            <a:r>
              <a:rPr lang="en-US" sz="3600" dirty="0">
                <a:latin typeface="Arial Rounded MT Bold" panose="020F0704030504030204" pitchFamily="34" charset="0"/>
                <a:cs typeface="Aharoni" panose="02010803020104030203" pitchFamily="2" charset="-79"/>
              </a:rPr>
              <a:t>Lower Social Interactions</a:t>
            </a:r>
          </a:p>
          <a:p>
            <a:r>
              <a:rPr lang="en-US" sz="3600" dirty="0">
                <a:latin typeface="Arial Rounded MT Bold" panose="020F0704030504030204" pitchFamily="34" charset="0"/>
                <a:cs typeface="Aharoni" panose="02010803020104030203" pitchFamily="2" charset="-79"/>
              </a:rPr>
              <a:t>Day Time/ Auto Piolet</a:t>
            </a:r>
          </a:p>
          <a:p>
            <a:r>
              <a:rPr lang="en-US" sz="3600" dirty="0">
                <a:latin typeface="Arial Rounded MT Bold" panose="020F0704030504030204" pitchFamily="34" charset="0"/>
                <a:cs typeface="Aharoni" panose="02010803020104030203" pitchFamily="2" charset="-79"/>
              </a:rPr>
              <a:t>Bedroom Cool</a:t>
            </a:r>
          </a:p>
          <a:p>
            <a:r>
              <a:rPr lang="en-US" sz="3600" dirty="0">
                <a:latin typeface="Arial Rounded MT Bold" panose="020F0704030504030204" pitchFamily="34" charset="0"/>
                <a:cs typeface="Aharoni" panose="02010803020104030203" pitchFamily="2" charset="-79"/>
              </a:rPr>
              <a:t>Bilateral Tapping </a:t>
            </a:r>
          </a:p>
          <a:p>
            <a:pPr lvl="1"/>
            <a:r>
              <a:rPr lang="en-US" sz="2000" dirty="0">
                <a:latin typeface="Arial Rounded MT Bold" panose="020F0704030504030204" pitchFamily="34" charset="0"/>
                <a:cs typeface="Aharoni" panose="02010803020104030203" pitchFamily="2" charset="-79"/>
              </a:rPr>
              <a:t>Each hemisphere of brain is used and begins calming the FFF brain </a:t>
            </a:r>
          </a:p>
          <a:p>
            <a:r>
              <a:rPr lang="en-US" sz="3600" dirty="0">
                <a:latin typeface="Arial Rounded MT Bold" panose="020F0704030504030204" pitchFamily="34" charset="0"/>
                <a:cs typeface="Aharoni" panose="02010803020104030203" pitchFamily="2" charset="-79"/>
              </a:rPr>
              <a:t>Circadian Rhythm </a:t>
            </a:r>
          </a:p>
        </p:txBody>
      </p:sp>
    </p:spTree>
    <p:extLst>
      <p:ext uri="{BB962C8B-B14F-4D97-AF65-F5344CB8AC3E}">
        <p14:creationId xmlns:p14="http://schemas.microsoft.com/office/powerpoint/2010/main" val="267939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C41D-41C8-4711-94EC-A515EDEFB6C6}"/>
              </a:ext>
            </a:extLst>
          </p:cNvPr>
          <p:cNvSpPr>
            <a:spLocks noGrp="1"/>
          </p:cNvSpPr>
          <p:nvPr>
            <p:ph type="title"/>
          </p:nvPr>
        </p:nvSpPr>
        <p:spPr>
          <a:xfrm>
            <a:off x="1920380" y="671525"/>
            <a:ext cx="9541778" cy="762992"/>
          </a:xfrm>
        </p:spPr>
        <p:txBody>
          <a:bodyPr/>
          <a:lstStyle/>
          <a:p>
            <a:r>
              <a:rPr lang="en-US" b="1" dirty="0">
                <a:latin typeface="Myriad Pro Light" panose="020B0403030403020204"/>
              </a:rPr>
              <a:t>Morning</a:t>
            </a:r>
            <a:r>
              <a:rPr lang="en-US" b="1" dirty="0"/>
              <a:t> </a:t>
            </a:r>
          </a:p>
        </p:txBody>
      </p:sp>
      <p:sp>
        <p:nvSpPr>
          <p:cNvPr id="3" name="Content Placeholder 2">
            <a:extLst>
              <a:ext uri="{FF2B5EF4-FFF2-40B4-BE49-F238E27FC236}">
                <a16:creationId xmlns:a16="http://schemas.microsoft.com/office/drawing/2014/main" id="{9712720D-162E-435C-9D4F-9CEADF3A281F}"/>
              </a:ext>
            </a:extLst>
          </p:cNvPr>
          <p:cNvSpPr>
            <a:spLocks noGrp="1"/>
          </p:cNvSpPr>
          <p:nvPr>
            <p:ph idx="1"/>
          </p:nvPr>
        </p:nvSpPr>
        <p:spPr>
          <a:xfrm>
            <a:off x="729842" y="1434517"/>
            <a:ext cx="11148969" cy="5058358"/>
          </a:xfrm>
        </p:spPr>
        <p:txBody>
          <a:bodyPr>
            <a:normAutofit lnSpcReduction="10000"/>
          </a:bodyPr>
          <a:lstStyle/>
          <a:p>
            <a:pPr marL="0" indent="0" algn="ctr">
              <a:buNone/>
            </a:pPr>
            <a:r>
              <a:rPr lang="en-US" sz="3200" b="1" dirty="0">
                <a:solidFill>
                  <a:schemeClr val="accent1"/>
                </a:solidFill>
                <a:latin typeface="Myriad Pro Light" panose="020B0403030403020204"/>
              </a:rPr>
              <a:t>The best morning routine is one that is tailored to you</a:t>
            </a:r>
          </a:p>
          <a:p>
            <a:r>
              <a:rPr lang="en-US" sz="2600" dirty="0">
                <a:latin typeface="Arial Rounded MT Bold" panose="020F0704030504030204" pitchFamily="34" charset="0"/>
                <a:cs typeface="Aharoni" panose="02010803020104030203" pitchFamily="2" charset="-79"/>
              </a:rPr>
              <a:t>Wake up at same time</a:t>
            </a:r>
          </a:p>
          <a:p>
            <a:r>
              <a:rPr lang="en-US" sz="2600" dirty="0">
                <a:latin typeface="Arial Rounded MT Bold" panose="020F0704030504030204" pitchFamily="34" charset="0"/>
                <a:cs typeface="Aharoni" panose="02010803020104030203" pitchFamily="2" charset="-79"/>
              </a:rPr>
              <a:t>Morning routine</a:t>
            </a:r>
          </a:p>
          <a:p>
            <a:r>
              <a:rPr lang="en-US" sz="2600" dirty="0">
                <a:latin typeface="Arial Rounded MT Bold" panose="020F0704030504030204" pitchFamily="34" charset="0"/>
                <a:cs typeface="Aharoni" panose="02010803020104030203" pitchFamily="2" charset="-79"/>
              </a:rPr>
              <a:t>Avoid upsetting news and work emails </a:t>
            </a:r>
          </a:p>
          <a:p>
            <a:r>
              <a:rPr lang="en-US" sz="2600" dirty="0">
                <a:latin typeface="Arial Rounded MT Bold" panose="020F0704030504030204" pitchFamily="34" charset="0"/>
                <a:cs typeface="Aharoni" panose="02010803020104030203" pitchFamily="2" charset="-79"/>
              </a:rPr>
              <a:t>Read or listen to something motivational </a:t>
            </a:r>
          </a:p>
          <a:p>
            <a:pPr lvl="1"/>
            <a:r>
              <a:rPr lang="en-US" sz="2600" dirty="0">
                <a:latin typeface="Arial Rounded MT Bold" panose="020F0704030504030204" pitchFamily="34" charset="0"/>
                <a:cs typeface="Aharoni" panose="02010803020104030203" pitchFamily="2" charset="-79"/>
              </a:rPr>
              <a:t>Podcast, music, mediation </a:t>
            </a:r>
          </a:p>
          <a:p>
            <a:r>
              <a:rPr lang="en-US" sz="2600" dirty="0">
                <a:latin typeface="Arial Rounded MT Bold" panose="020F0704030504030204" pitchFamily="34" charset="0"/>
                <a:cs typeface="Aharoni" panose="02010803020104030203" pitchFamily="2" charset="-79"/>
              </a:rPr>
              <a:t>Exercise and hydrate </a:t>
            </a:r>
          </a:p>
          <a:p>
            <a:r>
              <a:rPr lang="en-US" sz="2600" dirty="0">
                <a:latin typeface="Arial Rounded MT Bold" panose="020F0704030504030204" pitchFamily="34" charset="0"/>
                <a:cs typeface="Aharoni" panose="02010803020104030203" pitchFamily="2" charset="-79"/>
              </a:rPr>
              <a:t>How to make this a great day</a:t>
            </a:r>
          </a:p>
          <a:p>
            <a:pPr lvl="1"/>
            <a:r>
              <a:rPr lang="en-US" sz="2600" dirty="0">
                <a:latin typeface="Arial Rounded MT Bold" panose="020F0704030504030204" pitchFamily="34" charset="0"/>
                <a:cs typeface="Aharoni" panose="02010803020104030203" pitchFamily="2" charset="-79"/>
              </a:rPr>
              <a:t>Journal/Planner</a:t>
            </a:r>
          </a:p>
          <a:p>
            <a:r>
              <a:rPr lang="en-US" sz="2600" dirty="0">
                <a:latin typeface="Arial Rounded MT Bold" panose="020F0704030504030204" pitchFamily="34" charset="0"/>
                <a:cs typeface="Aharoni" panose="02010803020104030203" pitchFamily="2" charset="-79"/>
              </a:rPr>
              <a:t>Get dressed for the day  </a:t>
            </a:r>
          </a:p>
          <a:p>
            <a:endParaRPr lang="en-US" dirty="0">
              <a:latin typeface="Arial Rounded MT Bold" panose="020F0704030504030204" pitchFamily="34" charset="0"/>
            </a:endParaRPr>
          </a:p>
        </p:txBody>
      </p:sp>
      <p:pic>
        <p:nvPicPr>
          <p:cNvPr id="5" name="Picture 4" descr="An orange sunset in the background&#10;&#10;Description automatically generated">
            <a:extLst>
              <a:ext uri="{FF2B5EF4-FFF2-40B4-BE49-F238E27FC236}">
                <a16:creationId xmlns:a16="http://schemas.microsoft.com/office/drawing/2014/main" id="{BCC9474B-7F44-43D9-8C51-5BB90D089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161" y="2066795"/>
            <a:ext cx="4584082" cy="3053070"/>
          </a:xfrm>
          <a:prstGeom prst="rect">
            <a:avLst/>
          </a:prstGeom>
        </p:spPr>
      </p:pic>
    </p:spTree>
    <p:extLst>
      <p:ext uri="{BB962C8B-B14F-4D97-AF65-F5344CB8AC3E}">
        <p14:creationId xmlns:p14="http://schemas.microsoft.com/office/powerpoint/2010/main" val="4307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694577" y="568007"/>
            <a:ext cx="10497423" cy="845341"/>
          </a:xfrm>
        </p:spPr>
        <p:txBody>
          <a:bodyPr>
            <a:normAutofit fontScale="90000"/>
          </a:bodyPr>
          <a:lstStyle/>
          <a:p>
            <a:r>
              <a:rPr lang="en-US" sz="4400" dirty="0">
                <a:solidFill>
                  <a:srgbClr val="FF0000"/>
                </a:solidFill>
                <a:latin typeface="Algerian" panose="04020705040A02060702" pitchFamily="82" charset="0"/>
              </a:rPr>
              <a:t>BFF</a:t>
            </a:r>
            <a:r>
              <a:rPr lang="en-US" sz="4400" dirty="0">
                <a:latin typeface="Algerian" panose="04020705040A02060702" pitchFamily="82" charset="0"/>
              </a:rPr>
              <a:t> Your Sleep and Brain </a:t>
            </a:r>
            <a:br>
              <a:rPr lang="en-US" sz="4400" dirty="0">
                <a:latin typeface="Algerian" panose="04020705040A02060702" pitchFamily="82" charset="0"/>
              </a:rPr>
            </a:br>
            <a:endParaRPr lang="en-US" dirty="0">
              <a:latin typeface="Myriad Pro Light" panose="020B0403030403020204"/>
            </a:endParaRP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209726" y="1436568"/>
            <a:ext cx="11727808" cy="5092314"/>
          </a:xfrm>
        </p:spPr>
        <p:txBody>
          <a:bodyPr>
            <a:normAutofit fontScale="92500"/>
          </a:bodyPr>
          <a:lstStyle/>
          <a:p>
            <a:pPr marL="0" indent="0" algn="ctr">
              <a:buNone/>
            </a:pPr>
            <a:r>
              <a:rPr lang="en-US" sz="3900" dirty="0">
                <a:solidFill>
                  <a:srgbClr val="FF0000"/>
                </a:solidFill>
                <a:latin typeface="Algerian" panose="04020705040A02060702" pitchFamily="82" charset="0"/>
              </a:rPr>
              <a:t>BFF </a:t>
            </a:r>
            <a:r>
              <a:rPr lang="en-US" sz="3900" dirty="0">
                <a:solidFill>
                  <a:srgbClr val="000000"/>
                </a:solidFill>
              </a:rPr>
              <a:t>your Brain with </a:t>
            </a:r>
            <a:r>
              <a:rPr lang="en-US" sz="3900" b="1" dirty="0">
                <a:solidFill>
                  <a:srgbClr val="FF0000"/>
                </a:solidFill>
              </a:rPr>
              <a:t>C</a:t>
            </a:r>
            <a:r>
              <a:rPr lang="en-US" sz="3900" b="1" dirty="0">
                <a:solidFill>
                  <a:srgbClr val="000000"/>
                </a:solidFill>
              </a:rPr>
              <a:t>larity, </a:t>
            </a:r>
            <a:r>
              <a:rPr lang="en-US" sz="3900" b="1" dirty="0">
                <a:solidFill>
                  <a:srgbClr val="FF0000"/>
                </a:solidFill>
              </a:rPr>
              <a:t>C</a:t>
            </a:r>
            <a:r>
              <a:rPr lang="en-US" sz="3900" b="1" dirty="0">
                <a:solidFill>
                  <a:srgbClr val="000000"/>
                </a:solidFill>
              </a:rPr>
              <a:t>onnection, </a:t>
            </a:r>
            <a:r>
              <a:rPr lang="en-US" sz="3900" b="1" dirty="0">
                <a:solidFill>
                  <a:srgbClr val="FF0000"/>
                </a:solidFill>
              </a:rPr>
              <a:t>C</a:t>
            </a:r>
            <a:r>
              <a:rPr lang="en-US" sz="3900" b="1" dirty="0">
                <a:solidFill>
                  <a:srgbClr val="000000"/>
                </a:solidFill>
              </a:rPr>
              <a:t>ontrol</a:t>
            </a:r>
          </a:p>
          <a:p>
            <a:pPr marL="0" lvl="0" indent="0" algn="ctr">
              <a:buNone/>
            </a:pPr>
            <a:r>
              <a:rPr lang="en-US" sz="4800" dirty="0">
                <a:solidFill>
                  <a:srgbClr val="FF0000"/>
                </a:solidFill>
              </a:rPr>
              <a:t>B</a:t>
            </a:r>
            <a:r>
              <a:rPr lang="en-US" sz="4800" dirty="0"/>
              <a:t>reath, </a:t>
            </a:r>
            <a:r>
              <a:rPr lang="en-US" sz="4800" dirty="0">
                <a:solidFill>
                  <a:srgbClr val="FF0000"/>
                </a:solidFill>
              </a:rPr>
              <a:t>F</a:t>
            </a:r>
            <a:r>
              <a:rPr lang="en-US" sz="4800" dirty="0">
                <a:solidFill>
                  <a:srgbClr val="000000"/>
                </a:solidFill>
              </a:rPr>
              <a:t>ocus, </a:t>
            </a:r>
            <a:r>
              <a:rPr lang="en-US" sz="4800" dirty="0">
                <a:solidFill>
                  <a:srgbClr val="FF0000"/>
                </a:solidFill>
              </a:rPr>
              <a:t>F</a:t>
            </a:r>
            <a:r>
              <a:rPr lang="en-US" sz="4800" dirty="0">
                <a:solidFill>
                  <a:srgbClr val="000000"/>
                </a:solidFill>
              </a:rPr>
              <a:t>rame your Sleep and Brain</a:t>
            </a:r>
            <a:endParaRPr lang="en-US" sz="4000" dirty="0">
              <a:solidFill>
                <a:srgbClr val="000000"/>
              </a:solidFill>
            </a:endParaRPr>
          </a:p>
          <a:p>
            <a:pPr lvl="0"/>
            <a:r>
              <a:rPr lang="en-US" sz="4000" dirty="0">
                <a:solidFill>
                  <a:srgbClr val="FF0000"/>
                </a:solidFill>
                <a:latin typeface="Algerian" panose="04020705040A02060702" pitchFamily="82" charset="0"/>
              </a:rPr>
              <a:t>BFF</a:t>
            </a:r>
            <a:r>
              <a:rPr lang="en-US" sz="4000" dirty="0">
                <a:solidFill>
                  <a:srgbClr val="000000"/>
                </a:solidFill>
              </a:rPr>
              <a:t> your </a:t>
            </a:r>
            <a:r>
              <a:rPr lang="en-US" sz="4000" dirty="0">
                <a:solidFill>
                  <a:srgbClr val="FF0000"/>
                </a:solidFill>
              </a:rPr>
              <a:t>Breath</a:t>
            </a:r>
            <a:r>
              <a:rPr lang="en-US" sz="4000" dirty="0">
                <a:solidFill>
                  <a:srgbClr val="000000"/>
                </a:solidFill>
              </a:rPr>
              <a:t> and be </a:t>
            </a:r>
            <a:r>
              <a:rPr lang="en-US" sz="4000" dirty="0">
                <a:solidFill>
                  <a:srgbClr val="FF0000"/>
                </a:solidFill>
              </a:rPr>
              <a:t>Focused</a:t>
            </a:r>
            <a:r>
              <a:rPr lang="en-US" sz="4000" dirty="0">
                <a:solidFill>
                  <a:srgbClr val="000000"/>
                </a:solidFill>
              </a:rPr>
              <a:t> in the Present</a:t>
            </a:r>
          </a:p>
          <a:p>
            <a:pPr lvl="0"/>
            <a:r>
              <a:rPr lang="en-US" sz="4000" dirty="0">
                <a:solidFill>
                  <a:srgbClr val="FF0000"/>
                </a:solidFill>
                <a:latin typeface="Algerian" panose="04020705040A02060702" pitchFamily="82" charset="0"/>
              </a:rPr>
              <a:t>BFF</a:t>
            </a:r>
            <a:r>
              <a:rPr lang="en-US" dirty="0"/>
              <a:t> </a:t>
            </a:r>
            <a:r>
              <a:rPr lang="en-US" sz="4000" dirty="0">
                <a:solidFill>
                  <a:srgbClr val="FF0000"/>
                </a:solidFill>
              </a:rPr>
              <a:t>Framing</a:t>
            </a:r>
            <a:r>
              <a:rPr lang="en-US" dirty="0"/>
              <a:t> is the way that you view the world. This is called cognitive bias, which essentially means that you react differently to information based on whether it is presented to you in a positive or negative way. No matter which way you see things, it directly impacts the decisions that you make. Look at the positive! </a:t>
            </a:r>
            <a:endParaRPr lang="en-US" sz="4000" dirty="0">
              <a:solidFill>
                <a:srgbClr val="000000"/>
              </a:solidFill>
            </a:endParaRPr>
          </a:p>
          <a:p>
            <a:pPr marL="0" lvl="0" indent="0" algn="ctr">
              <a:buNone/>
            </a:pPr>
            <a:r>
              <a:rPr lang="en-US" sz="4000" dirty="0">
                <a:solidFill>
                  <a:srgbClr val="000000"/>
                </a:solidFill>
              </a:rPr>
              <a:t>	</a:t>
            </a:r>
            <a:r>
              <a:rPr lang="en-US" sz="4000" dirty="0">
                <a:solidFill>
                  <a:srgbClr val="FF0000"/>
                </a:solidFill>
              </a:rPr>
              <a:t>You Have the POWER</a:t>
            </a:r>
          </a:p>
          <a:p>
            <a:pPr lvl="0"/>
            <a:endParaRPr lang="en-US" sz="4000" dirty="0">
              <a:solidFill>
                <a:srgbClr val="000000"/>
              </a:solidFill>
            </a:endParaRPr>
          </a:p>
        </p:txBody>
      </p:sp>
    </p:spTree>
    <p:extLst>
      <p:ext uri="{BB962C8B-B14F-4D97-AF65-F5344CB8AC3E}">
        <p14:creationId xmlns:p14="http://schemas.microsoft.com/office/powerpoint/2010/main" val="332649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8F93-02D3-460D-AE25-03F7FEB68589}"/>
              </a:ext>
            </a:extLst>
          </p:cNvPr>
          <p:cNvSpPr>
            <a:spLocks noGrp="1"/>
          </p:cNvSpPr>
          <p:nvPr>
            <p:ph type="title"/>
          </p:nvPr>
        </p:nvSpPr>
        <p:spPr>
          <a:xfrm>
            <a:off x="1694575" y="601368"/>
            <a:ext cx="5321295" cy="836723"/>
          </a:xfrm>
        </p:spPr>
        <p:txBody>
          <a:bodyPr>
            <a:normAutofit/>
          </a:bodyPr>
          <a:lstStyle/>
          <a:p>
            <a:r>
              <a:rPr lang="en-US" b="1" dirty="0">
                <a:latin typeface="Myriad Pro Light" panose="020B0403030403020204"/>
              </a:rPr>
              <a:t>Questions to End the Day</a:t>
            </a:r>
            <a:endParaRPr lang="en-US" dirty="0"/>
          </a:p>
        </p:txBody>
      </p:sp>
      <p:sp>
        <p:nvSpPr>
          <p:cNvPr id="3" name="Content Placeholder 2">
            <a:extLst>
              <a:ext uri="{FF2B5EF4-FFF2-40B4-BE49-F238E27FC236}">
                <a16:creationId xmlns:a16="http://schemas.microsoft.com/office/drawing/2014/main" id="{9808C78B-F391-4E95-B0CD-75E0FEA221FC}"/>
              </a:ext>
            </a:extLst>
          </p:cNvPr>
          <p:cNvSpPr>
            <a:spLocks noGrp="1"/>
          </p:cNvSpPr>
          <p:nvPr>
            <p:ph idx="1"/>
          </p:nvPr>
        </p:nvSpPr>
        <p:spPr>
          <a:xfrm>
            <a:off x="1551963" y="1226978"/>
            <a:ext cx="5030817" cy="4822405"/>
          </a:xfrm>
        </p:spPr>
        <p:txBody>
          <a:bodyPr anchor="t">
            <a:normAutofit fontScale="92500"/>
          </a:bodyPr>
          <a:lstStyle/>
          <a:p>
            <a:pPr marL="0" indent="0" algn="ctr">
              <a:buNone/>
            </a:pPr>
            <a:r>
              <a:rPr lang="en-US" b="1" dirty="0">
                <a:latin typeface="Myriad Pro Light" panose="020B0403030403020204"/>
              </a:rPr>
              <a:t>End of the day </a:t>
            </a:r>
          </a:p>
          <a:p>
            <a:r>
              <a:rPr lang="en-US" sz="2400" dirty="0"/>
              <a:t>What went well today?</a:t>
            </a:r>
          </a:p>
          <a:p>
            <a:r>
              <a:rPr lang="en-US" sz="2400" dirty="0"/>
              <a:t>What are three things that I am grateful for? </a:t>
            </a:r>
          </a:p>
          <a:p>
            <a:r>
              <a:rPr lang="en-US" sz="2400" dirty="0"/>
              <a:t>What random act of kindness was I able to do do today? </a:t>
            </a:r>
          </a:p>
          <a:p>
            <a:r>
              <a:rPr lang="en-US" sz="2400" dirty="0"/>
              <a:t>Who did I connect with today? </a:t>
            </a:r>
          </a:p>
          <a:p>
            <a:r>
              <a:rPr lang="en-US" sz="2400" dirty="0"/>
              <a:t>How did I reduce stress and tension within myself and the family unit? </a:t>
            </a:r>
          </a:p>
          <a:p>
            <a:r>
              <a:rPr lang="en-US" sz="2400" dirty="0"/>
              <a:t>Are there any changes we need to make?</a:t>
            </a:r>
          </a:p>
          <a:p>
            <a:endParaRPr lang="en-US" sz="1800" dirty="0"/>
          </a:p>
        </p:txBody>
      </p:sp>
      <p:pic>
        <p:nvPicPr>
          <p:cNvPr id="5" name="Picture 4" descr="A picture containing outdoor, nature, grass, plane&#10;&#10;Description automatically generated">
            <a:extLst>
              <a:ext uri="{FF2B5EF4-FFF2-40B4-BE49-F238E27FC236}">
                <a16:creationId xmlns:a16="http://schemas.microsoft.com/office/drawing/2014/main" id="{C90DBFEB-16A1-436D-8FB0-A25DB189A1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516" r="18031" b="-1"/>
          <a:stretch/>
        </p:blipFill>
        <p:spPr>
          <a:xfrm>
            <a:off x="6582780" y="183330"/>
            <a:ext cx="5402893"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9034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2021747" y="591423"/>
            <a:ext cx="9340442" cy="801149"/>
          </a:xfrm>
        </p:spPr>
        <p:txBody>
          <a:bodyPr/>
          <a:lstStyle/>
          <a:p>
            <a:r>
              <a:rPr lang="en-US" dirty="0">
                <a:latin typeface="Myriad Pro Light" panose="020B0403030403020204"/>
              </a:rPr>
              <a:t>References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1199626" y="1478513"/>
            <a:ext cx="10763075" cy="4788064"/>
          </a:xfrm>
        </p:spPr>
        <p:txBody>
          <a:bodyPr>
            <a:normAutofit fontScale="77500" lnSpcReduction="20000"/>
          </a:bodyPr>
          <a:lstStyle/>
          <a:p>
            <a:r>
              <a:rPr lang="en-US" sz="1800" dirty="0"/>
              <a:t>Axe (2019). </a:t>
            </a:r>
            <a:r>
              <a:rPr lang="en-US" sz="1800" i="1" dirty="0"/>
              <a:t>Keto Diet</a:t>
            </a:r>
            <a:r>
              <a:rPr lang="en-US" sz="1800" dirty="0"/>
              <a:t>: Your 30-Day Plan to Lose Weight, Balance Hormones, Boost Brain Health, and Reverse Disease</a:t>
            </a:r>
          </a:p>
          <a:p>
            <a:r>
              <a:rPr lang="en-US" sz="1800" dirty="0"/>
              <a:t>Cline, Fay (2016). </a:t>
            </a:r>
            <a:r>
              <a:rPr lang="en-US" sz="1800" i="1" dirty="0"/>
              <a:t>Parenting With Love And Logic</a:t>
            </a:r>
            <a:endParaRPr lang="en-US" sz="1800" dirty="0"/>
          </a:p>
          <a:p>
            <a:r>
              <a:rPr lang="en-US" sz="1800" dirty="0">
                <a:ea typeface="Calibri" panose="020F0502020204030204" pitchFamily="34" charset="0"/>
                <a:cs typeface="Times New Roman" panose="02020603050405020304" pitchFamily="18" charset="0"/>
              </a:rPr>
              <a:t>Gottman (1997). </a:t>
            </a:r>
            <a:r>
              <a:rPr lang="en-US" sz="1800" i="1" dirty="0">
                <a:ea typeface="Calibri" panose="020F0502020204030204" pitchFamily="34" charset="0"/>
                <a:cs typeface="Times New Roman" panose="02020603050405020304" pitchFamily="18" charset="0"/>
              </a:rPr>
              <a:t>Raising An Emotionally Intelligent Child</a:t>
            </a:r>
            <a:endParaRPr lang="en-US" sz="1800" dirty="0"/>
          </a:p>
          <a:p>
            <a:r>
              <a:rPr lang="en-US" sz="1800" dirty="0"/>
              <a:t>Hari, J. (2018). </a:t>
            </a:r>
            <a:r>
              <a:rPr lang="en-US" sz="1800" i="1" dirty="0"/>
              <a:t>Lost connections: Uncovering the real causes of depression-- and the unexpected solutions</a:t>
            </a:r>
            <a:r>
              <a:rPr lang="en-US" sz="1800" dirty="0"/>
              <a:t>.</a:t>
            </a:r>
          </a:p>
          <a:p>
            <a:pPr>
              <a:lnSpc>
                <a:spcPct val="100000"/>
              </a:lnSpc>
            </a:pPr>
            <a:r>
              <a:rPr lang="en-US" sz="1800" dirty="0" err="1"/>
              <a:t>Maslash</a:t>
            </a:r>
            <a:r>
              <a:rPr lang="en-US" sz="1800" dirty="0"/>
              <a:t>, C. &amp; M. P. Letter, (2015) </a:t>
            </a:r>
            <a:r>
              <a:rPr lang="en-US" sz="1800" i="1" dirty="0"/>
              <a:t>It’s Time to Take Action on Burnout</a:t>
            </a:r>
            <a:r>
              <a:rPr lang="en-US" sz="1800" dirty="0"/>
              <a:t>. Burnout Research 2, IV-V</a:t>
            </a:r>
          </a:p>
          <a:p>
            <a:pPr>
              <a:lnSpc>
                <a:spcPct val="100000"/>
              </a:lnSpc>
            </a:pPr>
            <a:r>
              <a:rPr lang="en-US" sz="1800" dirty="0">
                <a:hlinkClick r:id="rId2"/>
              </a:rPr>
              <a:t>https://casper.com/blog/sleep-statistics/</a:t>
            </a:r>
            <a:r>
              <a:rPr lang="en-US" sz="1800" dirty="0"/>
              <a:t> </a:t>
            </a:r>
          </a:p>
          <a:p>
            <a:pPr>
              <a:lnSpc>
                <a:spcPct val="100000"/>
              </a:lnSpc>
            </a:pPr>
            <a:r>
              <a:rPr lang="en-US" sz="1800" dirty="0">
                <a:hlinkClick r:id="rId3"/>
              </a:rPr>
              <a:t>https://draxe.com/nutrition/guide-to-keto-diet-for-beginners/</a:t>
            </a:r>
            <a:r>
              <a:rPr lang="en-US" sz="1800" dirty="0"/>
              <a:t> </a:t>
            </a:r>
          </a:p>
          <a:p>
            <a:pPr>
              <a:lnSpc>
                <a:spcPct val="100000"/>
              </a:lnSpc>
            </a:pPr>
            <a:r>
              <a:rPr lang="en-US" sz="1800" dirty="0">
                <a:hlinkClick r:id="rId2"/>
              </a:rPr>
              <a:t>https://www.ncbi.nlm.nih.gov/pmc/articles/PMC1855314/</a:t>
            </a:r>
          </a:p>
          <a:p>
            <a:pPr>
              <a:lnSpc>
                <a:spcPct val="100000"/>
              </a:lnSpc>
            </a:pPr>
            <a:r>
              <a:rPr lang="en-US" sz="1800" dirty="0">
                <a:hlinkClick r:id="rId4"/>
              </a:rPr>
              <a:t>https://www.sleepfoundation.org/articles/why-your-child-needs-sleep-schedule-throughout-summer</a:t>
            </a:r>
            <a:endParaRPr lang="en-US" sz="1800" dirty="0"/>
          </a:p>
          <a:p>
            <a:pPr>
              <a:lnSpc>
                <a:spcPct val="100000"/>
              </a:lnSpc>
            </a:pPr>
            <a:r>
              <a:rPr lang="en-US" sz="1800" dirty="0">
                <a:hlinkClick r:id="rId5"/>
              </a:rPr>
              <a:t>https://www.sleepfoundation.org/how-sleep-works/sleep-facts-statistics</a:t>
            </a:r>
          </a:p>
          <a:p>
            <a:pPr>
              <a:lnSpc>
                <a:spcPct val="100000"/>
              </a:lnSpc>
            </a:pPr>
            <a:r>
              <a:rPr lang="en-US" sz="1800" dirty="0">
                <a:hlinkClick r:id="rId5"/>
              </a:rPr>
              <a:t>https://www.youtube.com/watch?v=Kvs-_22lwjA</a:t>
            </a:r>
            <a:r>
              <a:rPr lang="en-US" sz="1800" dirty="0"/>
              <a:t> (Dr. Wayne 5 mins before bed positive affirmations)</a:t>
            </a:r>
          </a:p>
          <a:p>
            <a:r>
              <a:rPr lang="en-US" sz="1800" dirty="0">
                <a:hlinkClick r:id="rId6"/>
              </a:rPr>
              <a:t>https://www.ncbi.nlm.nih.gov/pmc/articles/PMC6707128/</a:t>
            </a:r>
            <a:endParaRPr lang="en-US" sz="1800" dirty="0"/>
          </a:p>
          <a:p>
            <a:r>
              <a:rPr lang="en-US" sz="1800" dirty="0">
                <a:hlinkClick r:id="rId7"/>
              </a:rPr>
              <a:t>https://youtu.be/Ft9N2-CEPzc</a:t>
            </a:r>
            <a:r>
              <a:rPr lang="en-US" sz="1800" dirty="0"/>
              <a:t> Andrew Huberman </a:t>
            </a:r>
          </a:p>
          <a:p>
            <a:r>
              <a:rPr lang="en-US" sz="1800" dirty="0" err="1">
                <a:solidFill>
                  <a:srgbClr val="303030"/>
                </a:solidFill>
              </a:rPr>
              <a:t>Vitaterna</a:t>
            </a:r>
            <a:r>
              <a:rPr lang="en-US" sz="1800" dirty="0">
                <a:solidFill>
                  <a:srgbClr val="303030"/>
                </a:solidFill>
              </a:rPr>
              <a:t>, M. H., Takahashi, J. S., &amp; </a:t>
            </a:r>
            <a:r>
              <a:rPr lang="en-US" sz="1800" dirty="0" err="1">
                <a:solidFill>
                  <a:srgbClr val="303030"/>
                </a:solidFill>
              </a:rPr>
              <a:t>Turek</a:t>
            </a:r>
            <a:r>
              <a:rPr lang="en-US" sz="1800" dirty="0">
                <a:solidFill>
                  <a:srgbClr val="303030"/>
                </a:solidFill>
              </a:rPr>
              <a:t>, F. W. (2001). Overview of circadian rhythms. </a:t>
            </a:r>
            <a:r>
              <a:rPr lang="en-US" sz="1800" i="1" dirty="0">
                <a:solidFill>
                  <a:srgbClr val="303030"/>
                </a:solidFill>
              </a:rPr>
              <a:t>Alcohol research &amp; health : the journal of the National Institute on Alcohol Abuse and Alcoholism</a:t>
            </a:r>
            <a:r>
              <a:rPr lang="en-US" sz="1800" dirty="0">
                <a:solidFill>
                  <a:srgbClr val="303030"/>
                </a:solidFill>
              </a:rPr>
              <a:t>, </a:t>
            </a:r>
            <a:r>
              <a:rPr lang="en-US" sz="1800" i="1" dirty="0">
                <a:solidFill>
                  <a:srgbClr val="303030"/>
                </a:solidFill>
              </a:rPr>
              <a:t>25</a:t>
            </a:r>
            <a:r>
              <a:rPr lang="en-US" sz="1800" dirty="0">
                <a:solidFill>
                  <a:srgbClr val="303030"/>
                </a:solidFill>
              </a:rPr>
              <a:t>(2), 85–93.</a:t>
            </a:r>
          </a:p>
          <a:p>
            <a:r>
              <a:rPr lang="en-US" sz="1800" dirty="0"/>
              <a:t>Winter, C. (2016) </a:t>
            </a:r>
            <a:r>
              <a:rPr lang="en-US" sz="1800" i="1" dirty="0"/>
              <a:t>The Sleep Solution: Why Your Sleep Is Broken and How to Fix It.</a:t>
            </a:r>
          </a:p>
          <a:p>
            <a:endParaRPr lang="en-US" sz="1800" dirty="0"/>
          </a:p>
        </p:txBody>
      </p:sp>
    </p:spTree>
    <p:extLst>
      <p:ext uri="{BB962C8B-B14F-4D97-AF65-F5344CB8AC3E}">
        <p14:creationId xmlns:p14="http://schemas.microsoft.com/office/powerpoint/2010/main" val="27156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676294" y="564010"/>
            <a:ext cx="9776670" cy="711118"/>
          </a:xfrm>
        </p:spPr>
        <p:txBody>
          <a:bodyPr/>
          <a:lstStyle/>
          <a:p>
            <a:r>
              <a:rPr lang="en-US" dirty="0">
                <a:latin typeface="Myriad Pro Light" panose="020B0403030403020204"/>
              </a:rPr>
              <a:t>Physical Balance #1</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739036" y="1478512"/>
            <a:ext cx="10970389" cy="5425473"/>
          </a:xfrm>
        </p:spPr>
        <p:txBody>
          <a:bodyPr>
            <a:normAutofit/>
          </a:bodyPr>
          <a:lstStyle/>
          <a:p>
            <a:pPr lvl="0"/>
            <a:endParaRPr lang="en-US" sz="4000" dirty="0">
              <a:solidFill>
                <a:srgbClr val="000000"/>
              </a:solidFill>
            </a:endParaRPr>
          </a:p>
          <a:p>
            <a:endParaRPr lang="en-US" sz="4000" dirty="0"/>
          </a:p>
        </p:txBody>
      </p:sp>
      <p:graphicFrame>
        <p:nvGraphicFramePr>
          <p:cNvPr id="4" name="Content Placeholder 3">
            <a:extLst>
              <a:ext uri="{FF2B5EF4-FFF2-40B4-BE49-F238E27FC236}">
                <a16:creationId xmlns:a16="http://schemas.microsoft.com/office/drawing/2014/main" id="{2F4B7AA5-BC8F-428E-9038-B1F9E2908AB4}"/>
              </a:ext>
            </a:extLst>
          </p:cNvPr>
          <p:cNvGraphicFramePr>
            <a:graphicFrameLocks/>
          </p:cNvGraphicFramePr>
          <p:nvPr>
            <p:extLst>
              <p:ext uri="{D42A27DB-BD31-4B8C-83A1-F6EECF244321}">
                <p14:modId xmlns:p14="http://schemas.microsoft.com/office/powerpoint/2010/main" val="1296501420"/>
              </p:ext>
            </p:extLst>
          </p:nvPr>
        </p:nvGraphicFramePr>
        <p:xfrm>
          <a:off x="838200" y="14785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9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676400" y="484864"/>
            <a:ext cx="10515600" cy="730234"/>
          </a:xfrm>
        </p:spPr>
        <p:txBody>
          <a:bodyPr/>
          <a:lstStyle/>
          <a:p>
            <a:r>
              <a:rPr lang="en-US" dirty="0">
                <a:latin typeface="+mn-lt"/>
              </a:rPr>
              <a:t>Swimming in Cortisol?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739036" y="1478512"/>
            <a:ext cx="10970389" cy="5425473"/>
          </a:xfrm>
        </p:spPr>
        <p:txBody>
          <a:bodyPr>
            <a:normAutofit/>
          </a:bodyPr>
          <a:lstStyle/>
          <a:p>
            <a:pPr lvl="0"/>
            <a:endParaRPr lang="en-US" sz="4000" dirty="0">
              <a:solidFill>
                <a:srgbClr val="000000"/>
              </a:solidFill>
            </a:endParaRPr>
          </a:p>
          <a:p>
            <a:endParaRPr lang="en-US" sz="4000" dirty="0"/>
          </a:p>
        </p:txBody>
      </p:sp>
      <p:pic>
        <p:nvPicPr>
          <p:cNvPr id="4" name="Picture 3">
            <a:extLst>
              <a:ext uri="{FF2B5EF4-FFF2-40B4-BE49-F238E27FC236}">
                <a16:creationId xmlns:a16="http://schemas.microsoft.com/office/drawing/2014/main" id="{953C14F2-37BE-4F6C-9E5E-AA88D55018CA}"/>
              </a:ext>
            </a:extLst>
          </p:cNvPr>
          <p:cNvPicPr>
            <a:picLocks noChangeAspect="1"/>
          </p:cNvPicPr>
          <p:nvPr/>
        </p:nvPicPr>
        <p:blipFill>
          <a:blip r:embed="rId2"/>
          <a:stretch>
            <a:fillRect/>
          </a:stretch>
        </p:blipFill>
        <p:spPr>
          <a:xfrm>
            <a:off x="1297568" y="1081887"/>
            <a:ext cx="10589670" cy="4828450"/>
          </a:xfrm>
          <a:prstGeom prst="rect">
            <a:avLst/>
          </a:prstGeom>
        </p:spPr>
      </p:pic>
      <p:pic>
        <p:nvPicPr>
          <p:cNvPr id="5" name="Picture 4">
            <a:extLst>
              <a:ext uri="{FF2B5EF4-FFF2-40B4-BE49-F238E27FC236}">
                <a16:creationId xmlns:a16="http://schemas.microsoft.com/office/drawing/2014/main" id="{8226C833-85F7-42A5-AB1E-7170DE826A5D}"/>
              </a:ext>
            </a:extLst>
          </p:cNvPr>
          <p:cNvPicPr>
            <a:picLocks noChangeAspect="1"/>
          </p:cNvPicPr>
          <p:nvPr/>
        </p:nvPicPr>
        <p:blipFill>
          <a:blip r:embed="rId3"/>
          <a:stretch>
            <a:fillRect/>
          </a:stretch>
        </p:blipFill>
        <p:spPr>
          <a:xfrm>
            <a:off x="801165" y="1815332"/>
            <a:ext cx="4535817" cy="4267570"/>
          </a:xfrm>
          <a:prstGeom prst="rect">
            <a:avLst/>
          </a:prstGeom>
        </p:spPr>
      </p:pic>
      <p:pic>
        <p:nvPicPr>
          <p:cNvPr id="6" name="Picture 5">
            <a:extLst>
              <a:ext uri="{FF2B5EF4-FFF2-40B4-BE49-F238E27FC236}">
                <a16:creationId xmlns:a16="http://schemas.microsoft.com/office/drawing/2014/main" id="{62A4CABE-5CE2-41C0-90F3-C3FEBEBC4E51}"/>
              </a:ext>
            </a:extLst>
          </p:cNvPr>
          <p:cNvPicPr>
            <a:picLocks noChangeAspect="1"/>
          </p:cNvPicPr>
          <p:nvPr/>
        </p:nvPicPr>
        <p:blipFill>
          <a:blip r:embed="rId4"/>
          <a:stretch>
            <a:fillRect/>
          </a:stretch>
        </p:blipFill>
        <p:spPr>
          <a:xfrm>
            <a:off x="5833385" y="2142987"/>
            <a:ext cx="5635130" cy="3767350"/>
          </a:xfrm>
          <a:prstGeom prst="rect">
            <a:avLst/>
          </a:prstGeom>
        </p:spPr>
      </p:pic>
    </p:spTree>
    <p:extLst>
      <p:ext uri="{BB962C8B-B14F-4D97-AF65-F5344CB8AC3E}">
        <p14:creationId xmlns:p14="http://schemas.microsoft.com/office/powerpoint/2010/main" val="9351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676400" y="506747"/>
            <a:ext cx="10515600" cy="937620"/>
          </a:xfrm>
        </p:spPr>
        <p:txBody>
          <a:bodyPr/>
          <a:lstStyle/>
          <a:p>
            <a:r>
              <a:rPr lang="en-US" dirty="0">
                <a:latin typeface="Myriad Pro Light" panose="020B0403030403020204"/>
              </a:rPr>
              <a:t>Stress and Burnout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739036" y="1478512"/>
            <a:ext cx="10970389" cy="5425473"/>
          </a:xfrm>
        </p:spPr>
        <p:txBody>
          <a:bodyPr>
            <a:normAutofit/>
          </a:bodyPr>
          <a:lstStyle/>
          <a:p>
            <a:pPr lvl="0"/>
            <a:endParaRPr lang="en-US" sz="4000" dirty="0">
              <a:solidFill>
                <a:srgbClr val="000000"/>
              </a:solidFill>
            </a:endParaRPr>
          </a:p>
          <a:p>
            <a:endParaRPr lang="en-US" sz="4000" dirty="0"/>
          </a:p>
        </p:txBody>
      </p:sp>
      <p:sp>
        <p:nvSpPr>
          <p:cNvPr id="4" name="Content Placeholder 4">
            <a:extLst>
              <a:ext uri="{FF2B5EF4-FFF2-40B4-BE49-F238E27FC236}">
                <a16:creationId xmlns:a16="http://schemas.microsoft.com/office/drawing/2014/main" id="{17BBD794-A92F-429A-ADCB-5235D262C236}"/>
              </a:ext>
            </a:extLst>
          </p:cNvPr>
          <p:cNvSpPr txBox="1">
            <a:spLocks/>
          </p:cNvSpPr>
          <p:nvPr/>
        </p:nvSpPr>
        <p:spPr>
          <a:xfrm>
            <a:off x="464193" y="1769488"/>
            <a:ext cx="5064266" cy="43715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z="4400" dirty="0"/>
              <a:t>Honeymoon Stage </a:t>
            </a:r>
          </a:p>
          <a:p>
            <a:pPr lvl="1">
              <a:buFont typeface="Wingdings" panose="05000000000000000000" pitchFamily="2" charset="2"/>
              <a:buChar char="Ø"/>
            </a:pPr>
            <a:r>
              <a:rPr lang="en-US" sz="4400" dirty="0"/>
              <a:t>Onset of Stress</a:t>
            </a:r>
          </a:p>
          <a:p>
            <a:pPr lvl="1">
              <a:buFont typeface="Wingdings" panose="05000000000000000000" pitchFamily="2" charset="2"/>
              <a:buChar char="Ø"/>
            </a:pPr>
            <a:r>
              <a:rPr lang="en-US" sz="4400" dirty="0"/>
              <a:t>Chronic Stress</a:t>
            </a:r>
          </a:p>
          <a:p>
            <a:pPr lvl="1">
              <a:buFont typeface="Wingdings" panose="05000000000000000000" pitchFamily="2" charset="2"/>
              <a:buChar char="Ø"/>
            </a:pPr>
            <a:r>
              <a:rPr lang="en-US" sz="4400" dirty="0"/>
              <a:t>Burnout</a:t>
            </a:r>
          </a:p>
          <a:p>
            <a:pPr lvl="1">
              <a:buFont typeface="Wingdings" panose="05000000000000000000" pitchFamily="2" charset="2"/>
              <a:buChar char="Ø"/>
            </a:pPr>
            <a:r>
              <a:rPr lang="en-US" sz="4400" dirty="0"/>
              <a:t>Habitual Burnout</a:t>
            </a:r>
          </a:p>
          <a:p>
            <a:endParaRPr lang="en-US" dirty="0"/>
          </a:p>
        </p:txBody>
      </p:sp>
      <p:sp>
        <p:nvSpPr>
          <p:cNvPr id="5" name="Content Placeholder 6">
            <a:extLst>
              <a:ext uri="{FF2B5EF4-FFF2-40B4-BE49-F238E27FC236}">
                <a16:creationId xmlns:a16="http://schemas.microsoft.com/office/drawing/2014/main" id="{5BFC8650-F483-4874-8DD8-F9E30EA09114}"/>
              </a:ext>
            </a:extLst>
          </p:cNvPr>
          <p:cNvSpPr txBox="1">
            <a:spLocks/>
          </p:cNvSpPr>
          <p:nvPr/>
        </p:nvSpPr>
        <p:spPr>
          <a:xfrm>
            <a:off x="5612234" y="1444367"/>
            <a:ext cx="6372033" cy="459621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z="2300" dirty="0"/>
              <a:t>Cognitive </a:t>
            </a:r>
          </a:p>
          <a:p>
            <a:pPr marL="0" indent="-256032">
              <a:buFont typeface="Arial" panose="020B0604020202020204" pitchFamily="34" charset="0"/>
              <a:buNone/>
            </a:pPr>
            <a:r>
              <a:rPr lang="en-US" sz="2700" dirty="0"/>
              <a:t>Attention &amp; processing reduces, short-term memory problems, judgment impaired, racing thoughts, ridged thinking, focus on the negative</a:t>
            </a:r>
          </a:p>
          <a:p>
            <a:pPr lvl="1">
              <a:buFont typeface="Wingdings" panose="05000000000000000000" pitchFamily="2" charset="2"/>
              <a:buChar char="Ø"/>
            </a:pPr>
            <a:r>
              <a:rPr lang="en-US" sz="2300" dirty="0"/>
              <a:t>Emotional </a:t>
            </a:r>
          </a:p>
          <a:p>
            <a:pPr marL="0" indent="-256032">
              <a:buFont typeface="Arial" panose="020B0604020202020204" pitchFamily="34" charset="0"/>
              <a:buNone/>
            </a:pPr>
            <a:r>
              <a:rPr lang="en-US" sz="2700" dirty="0"/>
              <a:t>Increased irritability, frustration, impatience, depression, anxiety, hopelessness, confusion, numbness</a:t>
            </a:r>
          </a:p>
          <a:p>
            <a:pPr lvl="1">
              <a:buFont typeface="Wingdings" panose="05000000000000000000" pitchFamily="2" charset="2"/>
              <a:buChar char="Ø"/>
            </a:pPr>
            <a:r>
              <a:rPr lang="en-US" sz="2300" dirty="0"/>
              <a:t>Behavioral </a:t>
            </a:r>
          </a:p>
          <a:p>
            <a:pPr marL="0" indent="-256032">
              <a:buFont typeface="Arial" panose="020B0604020202020204" pitchFamily="34" charset="0"/>
              <a:buNone/>
            </a:pPr>
            <a:r>
              <a:rPr lang="en-US" sz="2700" dirty="0"/>
              <a:t>Increased bad/nervous habits, sleep disturbances, impaired listening skills, withdrawal, aggression</a:t>
            </a:r>
          </a:p>
          <a:p>
            <a:pPr lvl="1">
              <a:buFont typeface="Wingdings" panose="05000000000000000000" pitchFamily="2" charset="2"/>
              <a:buChar char="Ø"/>
            </a:pPr>
            <a:r>
              <a:rPr lang="en-US" sz="2300" dirty="0"/>
              <a:t>Physiological</a:t>
            </a:r>
          </a:p>
          <a:p>
            <a:pPr marL="0" indent="0">
              <a:buFont typeface="Arial" panose="020B0604020202020204" pitchFamily="34" charset="0"/>
              <a:buNone/>
            </a:pPr>
            <a:r>
              <a:rPr lang="en-US" sz="2700" dirty="0"/>
              <a:t>Rapid heartbeat, increased fatigue, illnesses, stomach problems, nausea, dizziness, aches, decreased libido, headaches, difficulty breathing, sweating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937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88E9-D5AE-42A6-BBF8-BB58EA609F0F}"/>
              </a:ext>
            </a:extLst>
          </p:cNvPr>
          <p:cNvSpPr>
            <a:spLocks noGrp="1"/>
          </p:cNvSpPr>
          <p:nvPr>
            <p:ph type="title"/>
          </p:nvPr>
        </p:nvSpPr>
        <p:spPr>
          <a:xfrm>
            <a:off x="1676400" y="668337"/>
            <a:ext cx="10515600" cy="823913"/>
          </a:xfrm>
        </p:spPr>
        <p:txBody>
          <a:bodyPr/>
          <a:lstStyle/>
          <a:p>
            <a:r>
              <a:rPr lang="en-US" dirty="0"/>
              <a:t>General Sleep Stats </a:t>
            </a:r>
          </a:p>
        </p:txBody>
      </p:sp>
      <p:sp>
        <p:nvSpPr>
          <p:cNvPr id="6" name="Text Placeholder 5">
            <a:extLst>
              <a:ext uri="{FF2B5EF4-FFF2-40B4-BE49-F238E27FC236}">
                <a16:creationId xmlns:a16="http://schemas.microsoft.com/office/drawing/2014/main" id="{CC8566B8-7F9D-452D-8391-13E6693E8216}"/>
              </a:ext>
            </a:extLst>
          </p:cNvPr>
          <p:cNvSpPr>
            <a:spLocks noGrp="1"/>
          </p:cNvSpPr>
          <p:nvPr>
            <p:ph type="body" idx="1"/>
          </p:nvPr>
        </p:nvSpPr>
        <p:spPr>
          <a:xfrm>
            <a:off x="839788" y="1681163"/>
            <a:ext cx="5157787" cy="525142"/>
          </a:xfrm>
        </p:spPr>
        <p:txBody>
          <a:bodyPr/>
          <a:lstStyle/>
          <a:p>
            <a:r>
              <a:rPr lang="en-US" dirty="0"/>
              <a:t>Children and Teens </a:t>
            </a:r>
          </a:p>
        </p:txBody>
      </p:sp>
      <p:sp>
        <p:nvSpPr>
          <p:cNvPr id="7" name="Content Placeholder 6">
            <a:extLst>
              <a:ext uri="{FF2B5EF4-FFF2-40B4-BE49-F238E27FC236}">
                <a16:creationId xmlns:a16="http://schemas.microsoft.com/office/drawing/2014/main" id="{E2B34E03-456F-4CD7-886F-21F46F39F603}"/>
              </a:ext>
            </a:extLst>
          </p:cNvPr>
          <p:cNvSpPr>
            <a:spLocks noGrp="1"/>
          </p:cNvSpPr>
          <p:nvPr>
            <p:ph sz="half" idx="2"/>
          </p:nvPr>
        </p:nvSpPr>
        <p:spPr>
          <a:xfrm>
            <a:off x="1040234" y="2206305"/>
            <a:ext cx="5055765" cy="3983358"/>
          </a:xfrm>
        </p:spPr>
        <p:txBody>
          <a:bodyPr>
            <a:normAutofit fontScale="92500" lnSpcReduction="10000"/>
          </a:bodyPr>
          <a:lstStyle/>
          <a:p>
            <a:r>
              <a:rPr lang="en-US" dirty="0"/>
              <a:t>Sleep deprivation can cause you to lose 11 days of productivity </a:t>
            </a:r>
          </a:p>
          <a:p>
            <a:r>
              <a:rPr lang="en-US" dirty="0"/>
              <a:t>1/3 of teens say that stress causes them to lie awake </a:t>
            </a:r>
          </a:p>
          <a:p>
            <a:r>
              <a:rPr lang="en-US" dirty="0"/>
              <a:t>Teens that sleep 34 mins longer have 4.5% higher test scores </a:t>
            </a:r>
          </a:p>
          <a:p>
            <a:r>
              <a:rPr lang="en-US" dirty="0"/>
              <a:t>For every hour of sleep lost, sad, hopeless, and suicide increases by 38%</a:t>
            </a:r>
          </a:p>
          <a:p>
            <a:r>
              <a:rPr lang="en-US" dirty="0"/>
              <a:t>Putting down phones can help you sleep 21 mins longer </a:t>
            </a:r>
          </a:p>
          <a:p>
            <a:r>
              <a:rPr lang="en-US" dirty="0"/>
              <a:t>Blue light exposure reduces sleep by 16 mins. and cause 7.6 more sleep disruptions</a:t>
            </a:r>
          </a:p>
          <a:p>
            <a:pPr marL="0" indent="0">
              <a:buNone/>
            </a:pPr>
            <a:r>
              <a:rPr lang="en-US" dirty="0"/>
              <a:t> </a:t>
            </a:r>
            <a:r>
              <a:rPr lang="en-US" sz="1300" dirty="0"/>
              <a:t>https://casper.com/blog/sleep-statistics/</a:t>
            </a:r>
          </a:p>
        </p:txBody>
      </p:sp>
      <p:sp>
        <p:nvSpPr>
          <p:cNvPr id="8" name="Text Placeholder 7">
            <a:extLst>
              <a:ext uri="{FF2B5EF4-FFF2-40B4-BE49-F238E27FC236}">
                <a16:creationId xmlns:a16="http://schemas.microsoft.com/office/drawing/2014/main" id="{99DCEBF8-A404-4CE9-BFA0-9D4A7CFF518A}"/>
              </a:ext>
            </a:extLst>
          </p:cNvPr>
          <p:cNvSpPr>
            <a:spLocks noGrp="1"/>
          </p:cNvSpPr>
          <p:nvPr>
            <p:ph type="body" sz="quarter" idx="3"/>
          </p:nvPr>
        </p:nvSpPr>
        <p:spPr>
          <a:xfrm>
            <a:off x="6172200" y="1681163"/>
            <a:ext cx="5183188" cy="525142"/>
          </a:xfrm>
        </p:spPr>
        <p:txBody>
          <a:bodyPr/>
          <a:lstStyle/>
          <a:p>
            <a:r>
              <a:rPr lang="en-US" dirty="0"/>
              <a:t>Adults “Public Problem”</a:t>
            </a:r>
          </a:p>
        </p:txBody>
      </p:sp>
      <p:sp>
        <p:nvSpPr>
          <p:cNvPr id="9" name="Content Placeholder 8">
            <a:extLst>
              <a:ext uri="{FF2B5EF4-FFF2-40B4-BE49-F238E27FC236}">
                <a16:creationId xmlns:a16="http://schemas.microsoft.com/office/drawing/2014/main" id="{E4F4A871-5015-4BAC-BEA0-7D164B1D1EA8}"/>
              </a:ext>
            </a:extLst>
          </p:cNvPr>
          <p:cNvSpPr>
            <a:spLocks noGrp="1"/>
          </p:cNvSpPr>
          <p:nvPr>
            <p:ph sz="quarter" idx="4"/>
          </p:nvPr>
        </p:nvSpPr>
        <p:spPr>
          <a:xfrm>
            <a:off x="6536232" y="2206305"/>
            <a:ext cx="5183188" cy="3983358"/>
          </a:xfrm>
        </p:spPr>
        <p:txBody>
          <a:bodyPr>
            <a:normAutofit fontScale="92500" lnSpcReduction="10000"/>
          </a:bodyPr>
          <a:lstStyle/>
          <a:p>
            <a:r>
              <a:rPr lang="en-US" dirty="0"/>
              <a:t>68% of Americans struggle with sleep once a week </a:t>
            </a:r>
          </a:p>
          <a:p>
            <a:r>
              <a:rPr lang="en-US" dirty="0"/>
              <a:t>36.5% receive less than 7 hours, avg is 6.8</a:t>
            </a:r>
          </a:p>
          <a:p>
            <a:r>
              <a:rPr lang="en-US" dirty="0"/>
              <a:t>41% use over the counter sleep aids</a:t>
            </a:r>
          </a:p>
          <a:p>
            <a:r>
              <a:rPr lang="en-US" dirty="0"/>
              <a:t>1 in 10 put sleep at the top of the list over exercise, work, and social </a:t>
            </a:r>
          </a:p>
          <a:p>
            <a:r>
              <a:rPr lang="en-US" dirty="0"/>
              <a:t>70 Types of sleep disorders </a:t>
            </a:r>
          </a:p>
          <a:p>
            <a:r>
              <a:rPr lang="en-US" dirty="0"/>
              <a:t>Less than 7 hours of sleep, you are 4.2x more likely to get sick</a:t>
            </a:r>
          </a:p>
          <a:p>
            <a:r>
              <a:rPr lang="en-US" dirty="0"/>
              <a:t>Each child in the house increases mother’s insufficient sleep by 46%  </a:t>
            </a:r>
          </a:p>
          <a:p>
            <a:endParaRPr lang="en-US" dirty="0"/>
          </a:p>
        </p:txBody>
      </p:sp>
    </p:spTree>
    <p:extLst>
      <p:ext uri="{BB962C8B-B14F-4D97-AF65-F5344CB8AC3E}">
        <p14:creationId xmlns:p14="http://schemas.microsoft.com/office/powerpoint/2010/main" val="236502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728132" y="300510"/>
            <a:ext cx="9323664" cy="811785"/>
          </a:xfrm>
        </p:spPr>
        <p:txBody>
          <a:bodyPr>
            <a:normAutofit fontScale="90000"/>
          </a:bodyPr>
          <a:lstStyle/>
          <a:p>
            <a:r>
              <a:rPr lang="en-US" sz="4400" dirty="0">
                <a:latin typeface="+mn-lt"/>
                <a:cs typeface="Aharoni" panose="02010803020104030203" pitchFamily="2" charset="-79"/>
              </a:rPr>
              <a:t>Circadian Rhythm </a:t>
            </a:r>
            <a:br>
              <a:rPr lang="en-US" sz="4400" dirty="0">
                <a:latin typeface="Arial Rounded MT Bold" panose="020F0704030504030204" pitchFamily="34" charset="0"/>
                <a:cs typeface="Aharoni" panose="02010803020104030203" pitchFamily="2" charset="-79"/>
              </a:rPr>
            </a:br>
            <a:endParaRPr lang="en-US" dirty="0">
              <a:latin typeface="Myriad Pro Light" panose="020B0403030403020204"/>
            </a:endParaRPr>
          </a:p>
        </p:txBody>
      </p:sp>
      <p:pic>
        <p:nvPicPr>
          <p:cNvPr id="5" name="Picture 4">
            <a:extLst>
              <a:ext uri="{FF2B5EF4-FFF2-40B4-BE49-F238E27FC236}">
                <a16:creationId xmlns:a16="http://schemas.microsoft.com/office/drawing/2014/main" id="{E8E81613-6061-417A-A342-4C5363C9C4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2575" y="1112295"/>
            <a:ext cx="7683500" cy="5640415"/>
          </a:xfrm>
          <a:prstGeom prst="rect">
            <a:avLst/>
          </a:prstGeom>
        </p:spPr>
      </p:pic>
      <p:sp>
        <p:nvSpPr>
          <p:cNvPr id="6" name="TextBox 5">
            <a:extLst>
              <a:ext uri="{FF2B5EF4-FFF2-40B4-BE49-F238E27FC236}">
                <a16:creationId xmlns:a16="http://schemas.microsoft.com/office/drawing/2014/main" id="{99303532-9883-482C-90D0-3C04333E3C9A}"/>
              </a:ext>
            </a:extLst>
          </p:cNvPr>
          <p:cNvSpPr txBox="1"/>
          <p:nvPr/>
        </p:nvSpPr>
        <p:spPr>
          <a:xfrm>
            <a:off x="583243" y="6139285"/>
            <a:ext cx="7683500" cy="236715"/>
          </a:xfrm>
          <a:prstGeom prst="rect">
            <a:avLst/>
          </a:prstGeom>
          <a:noFill/>
        </p:spPr>
        <p:txBody>
          <a:bodyPr wrap="square" rtlCol="0">
            <a:spAutoFit/>
          </a:bodyPr>
          <a:lstStyle/>
          <a:p>
            <a:r>
              <a:rPr lang="en-US" sz="900" dirty="0">
                <a:hlinkClick r:id="rId3" tooltip="https://blakbin.blogspot.com/2011/08/bagaimana-jam-tubuh-manusia.html"/>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8" name="TextBox 7">
            <a:extLst>
              <a:ext uri="{FF2B5EF4-FFF2-40B4-BE49-F238E27FC236}">
                <a16:creationId xmlns:a16="http://schemas.microsoft.com/office/drawing/2014/main" id="{88B81F20-A980-41EF-8613-D283B0683934}"/>
              </a:ext>
            </a:extLst>
          </p:cNvPr>
          <p:cNvSpPr txBox="1"/>
          <p:nvPr/>
        </p:nvSpPr>
        <p:spPr>
          <a:xfrm>
            <a:off x="8266743" y="710230"/>
            <a:ext cx="3799811" cy="4955203"/>
          </a:xfrm>
          <a:prstGeom prst="rect">
            <a:avLst/>
          </a:prstGeom>
          <a:noFill/>
        </p:spPr>
        <p:txBody>
          <a:bodyPr wrap="square">
            <a:spAutoFit/>
          </a:bodyPr>
          <a:lstStyle/>
          <a:p>
            <a:pPr marL="285750" indent="-285750">
              <a:buFont typeface="Wingdings" panose="05000000000000000000" pitchFamily="2" charset="2"/>
              <a:buChar char="ü"/>
            </a:pPr>
            <a:r>
              <a:rPr lang="en-US" sz="2800" dirty="0"/>
              <a:t>83% of middle school and 93% of high school kids start school before 8:30 am </a:t>
            </a:r>
          </a:p>
          <a:p>
            <a:pPr marL="285750" indent="-285750">
              <a:buFont typeface="Wingdings" panose="05000000000000000000" pitchFamily="2" charset="2"/>
              <a:buChar char="ü"/>
            </a:pPr>
            <a:r>
              <a:rPr lang="en-US" sz="2800" dirty="0"/>
              <a:t>Melatonin hormone does not generally stop releasing till 7:30 am</a:t>
            </a:r>
          </a:p>
          <a:p>
            <a:pPr marL="285750" indent="-285750">
              <a:buFont typeface="Wingdings" panose="05000000000000000000" pitchFamily="2" charset="2"/>
              <a:buChar char="ü"/>
            </a:pPr>
            <a:r>
              <a:rPr lang="en-US" sz="2800" dirty="0"/>
              <a:t>Go with the Seasons </a:t>
            </a:r>
          </a:p>
          <a:p>
            <a:pPr marL="285750" indent="-285750">
              <a:buFont typeface="Wingdings" panose="05000000000000000000" pitchFamily="2" charset="2"/>
              <a:buChar char="ü"/>
            </a:pPr>
            <a:r>
              <a:rPr lang="en-US" sz="2800" dirty="0"/>
              <a:t>Reduce stress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117727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736521" y="458277"/>
            <a:ext cx="9608890" cy="892175"/>
          </a:xfrm>
        </p:spPr>
        <p:txBody>
          <a:bodyPr/>
          <a:lstStyle/>
          <a:p>
            <a:r>
              <a:rPr lang="en-US" dirty="0"/>
              <a:t>Time &amp; Vision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sz="half" idx="1"/>
          </p:nvPr>
        </p:nvSpPr>
        <p:spPr>
          <a:xfrm>
            <a:off x="620786" y="1602297"/>
            <a:ext cx="4312890" cy="4574666"/>
          </a:xfrm>
        </p:spPr>
        <p:txBody>
          <a:bodyPr>
            <a:normAutofit fontScale="92500"/>
          </a:bodyPr>
          <a:lstStyle/>
          <a:p>
            <a:r>
              <a:rPr lang="en-US" sz="4000" dirty="0"/>
              <a:t>Yellow Light 1-10 mins first thing in the morning </a:t>
            </a:r>
          </a:p>
          <a:p>
            <a:r>
              <a:rPr lang="en-US" sz="4000" dirty="0"/>
              <a:t>Eye Lids are Thin</a:t>
            </a:r>
          </a:p>
          <a:p>
            <a:r>
              <a:rPr lang="en-US" sz="4000" dirty="0"/>
              <a:t>Early in the day- eat, exercise, light</a:t>
            </a:r>
          </a:p>
          <a:p>
            <a:endParaRPr lang="en-US" sz="4000" dirty="0"/>
          </a:p>
        </p:txBody>
      </p:sp>
      <p:sp>
        <p:nvSpPr>
          <p:cNvPr id="5" name="Content Placeholder 4">
            <a:extLst>
              <a:ext uri="{FF2B5EF4-FFF2-40B4-BE49-F238E27FC236}">
                <a16:creationId xmlns:a16="http://schemas.microsoft.com/office/drawing/2014/main" id="{BC15BBD5-D9D4-4F75-AFB2-266E598847BC}"/>
              </a:ext>
            </a:extLst>
          </p:cNvPr>
          <p:cNvSpPr>
            <a:spLocks noGrp="1"/>
          </p:cNvSpPr>
          <p:nvPr>
            <p:ph sz="half" idx="2"/>
          </p:nvPr>
        </p:nvSpPr>
        <p:spPr>
          <a:xfrm>
            <a:off x="7357144" y="1602297"/>
            <a:ext cx="4379054" cy="4351338"/>
          </a:xfrm>
        </p:spPr>
        <p:txBody>
          <a:bodyPr>
            <a:normAutofit fontScale="92500"/>
          </a:bodyPr>
          <a:lstStyle/>
          <a:p>
            <a:r>
              <a:rPr lang="en-US" sz="4000" dirty="0"/>
              <a:t>No Blue light at night </a:t>
            </a:r>
          </a:p>
          <a:p>
            <a:r>
              <a:rPr lang="en-US" sz="4000" dirty="0"/>
              <a:t>Soft Orange Light</a:t>
            </a:r>
          </a:p>
          <a:p>
            <a:r>
              <a:rPr lang="en-US" sz="4000" dirty="0"/>
              <a:t>Salt Lamp </a:t>
            </a:r>
          </a:p>
          <a:p>
            <a:r>
              <a:rPr lang="en-US" sz="4000" dirty="0"/>
              <a:t> Relax Body </a:t>
            </a:r>
          </a:p>
          <a:p>
            <a:endParaRPr lang="en-US" dirty="0"/>
          </a:p>
        </p:txBody>
      </p:sp>
      <p:pic>
        <p:nvPicPr>
          <p:cNvPr id="4" name="Picture 3">
            <a:extLst>
              <a:ext uri="{FF2B5EF4-FFF2-40B4-BE49-F238E27FC236}">
                <a16:creationId xmlns:a16="http://schemas.microsoft.com/office/drawing/2014/main" id="{B94B8BE2-DADA-422D-AE18-CBD165FCC78C}"/>
              </a:ext>
            </a:extLst>
          </p:cNvPr>
          <p:cNvPicPr>
            <a:picLocks noChangeAspect="1"/>
          </p:cNvPicPr>
          <p:nvPr/>
        </p:nvPicPr>
        <p:blipFill>
          <a:blip r:embed="rId2"/>
          <a:stretch>
            <a:fillRect/>
          </a:stretch>
        </p:blipFill>
        <p:spPr>
          <a:xfrm>
            <a:off x="4933675" y="438174"/>
            <a:ext cx="2324649" cy="5811623"/>
          </a:xfrm>
          <a:prstGeom prst="rect">
            <a:avLst/>
          </a:prstGeom>
        </p:spPr>
      </p:pic>
    </p:spTree>
    <p:extLst>
      <p:ext uri="{BB962C8B-B14F-4D97-AF65-F5344CB8AC3E}">
        <p14:creationId xmlns:p14="http://schemas.microsoft.com/office/powerpoint/2010/main" val="29116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633" y="566460"/>
            <a:ext cx="9550167" cy="904875"/>
          </a:xfrm>
        </p:spPr>
        <p:txBody>
          <a:bodyPr/>
          <a:lstStyle/>
          <a:p>
            <a:r>
              <a:rPr lang="en-US" dirty="0">
                <a:latin typeface="+mn-lt"/>
              </a:rPr>
              <a:t>REM Sleep </a:t>
            </a:r>
          </a:p>
        </p:txBody>
      </p:sp>
      <p:sp>
        <p:nvSpPr>
          <p:cNvPr id="3" name="Content Placeholder 2"/>
          <p:cNvSpPr>
            <a:spLocks noGrp="1"/>
          </p:cNvSpPr>
          <p:nvPr>
            <p:ph idx="1"/>
          </p:nvPr>
        </p:nvSpPr>
        <p:spPr>
          <a:xfrm>
            <a:off x="897622" y="1270000"/>
            <a:ext cx="10456178" cy="5222875"/>
          </a:xfrm>
        </p:spPr>
        <p:txBody>
          <a:bodyPr>
            <a:normAutofit lnSpcReduction="10000"/>
          </a:bodyPr>
          <a:lstStyle/>
          <a:p>
            <a:r>
              <a:rPr lang="en-US" sz="2800" b="1" dirty="0"/>
              <a:t>Rapid Eye Movement (REM) Sleep:</a:t>
            </a:r>
            <a:r>
              <a:rPr lang="en-US" sz="2800" dirty="0"/>
              <a:t> You generally enter REM sleep about 90 minutes after initially falling asleep, and each REM stage can last up to an hour. An average adult has five to six REM cycles each night. During this final phase of sleep, your brain becomes more active. This is when most dreaming occurs, your eyes jerk quickly in different directions, heart rate and blood pressure increase, and breathing becomes fast, irregular, and shallow. REM sleep plays an important role in learning and memory function, since this is when your brain consolidates and processes information from the day before so that it can be stored in your long-term memory.</a:t>
            </a:r>
            <a:r>
              <a:rPr lang="en-US" sz="2800" dirty="0">
                <a:hlinkClick r:id="rId2"/>
              </a:rPr>
              <a:t> </a:t>
            </a:r>
          </a:p>
          <a:p>
            <a:pPr marL="0" indent="0">
              <a:buNone/>
            </a:pPr>
            <a:r>
              <a:rPr lang="en-US" sz="1600" dirty="0">
                <a:hlinkClick r:id="rId2"/>
              </a:rPr>
              <a:t>https://www.sleep.org/</a:t>
            </a:r>
            <a:endParaRPr lang="en-US" sz="1600" dirty="0"/>
          </a:p>
        </p:txBody>
      </p:sp>
    </p:spTree>
    <p:extLst>
      <p:ext uri="{BB962C8B-B14F-4D97-AF65-F5344CB8AC3E}">
        <p14:creationId xmlns:p14="http://schemas.microsoft.com/office/powerpoint/2010/main" val="4556357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131</TotalTime>
  <Words>2123</Words>
  <Application>Microsoft Office PowerPoint</Application>
  <PresentationFormat>Widescreen</PresentationFormat>
  <Paragraphs>214</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Algerian</vt:lpstr>
      <vt:lpstr>AR BLANCA</vt:lpstr>
      <vt:lpstr>Arial</vt:lpstr>
      <vt:lpstr>Arial Narrow</vt:lpstr>
      <vt:lpstr>Arial Rounded MT Bold</vt:lpstr>
      <vt:lpstr>Century Gothic</vt:lpstr>
      <vt:lpstr>Myriad Pro Light</vt:lpstr>
      <vt:lpstr>Wingdings</vt:lpstr>
      <vt:lpstr>Wingdings 3</vt:lpstr>
      <vt:lpstr>Wisp</vt:lpstr>
      <vt:lpstr> CARYL WARD LCMHC, CFLE  801.999.0179 cell </vt:lpstr>
      <vt:lpstr>BFF Your Sleep and Brain  </vt:lpstr>
      <vt:lpstr>Physical Balance #1</vt:lpstr>
      <vt:lpstr>Swimming in Cortisol? </vt:lpstr>
      <vt:lpstr>Stress and Burnout </vt:lpstr>
      <vt:lpstr>General Sleep Stats </vt:lpstr>
      <vt:lpstr>Circadian Rhythm  </vt:lpstr>
      <vt:lpstr>Time &amp; Vision  </vt:lpstr>
      <vt:lpstr>REM Sleep </vt:lpstr>
      <vt:lpstr>NREM Sleep</vt:lpstr>
      <vt:lpstr>How Much Sleep is Needed</vt:lpstr>
      <vt:lpstr>Supplements for Reducing Symptoms of  Anxiety and Improving Sleep </vt:lpstr>
      <vt:lpstr>Melatonin 101</vt:lpstr>
      <vt:lpstr>Sleep Deprived Consequences! </vt:lpstr>
      <vt:lpstr>You Have the Power!</vt:lpstr>
      <vt:lpstr>Mindfulness Coping </vt:lpstr>
      <vt:lpstr>Fun Sleep Tips</vt:lpstr>
      <vt:lpstr>Bedtime Routine Tips  </vt:lpstr>
      <vt:lpstr>Morning </vt:lpstr>
      <vt:lpstr>Questions to End the Day</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CARYL WARD LCMHC, CFLE  801.999.0179 cell</dc:title>
  <dc:creator>carylscottage@gmail.com</dc:creator>
  <cp:lastModifiedBy>carylscottage@gmail.com</cp:lastModifiedBy>
  <cp:revision>5</cp:revision>
  <dcterms:created xsi:type="dcterms:W3CDTF">2021-02-24T00:14:17Z</dcterms:created>
  <dcterms:modified xsi:type="dcterms:W3CDTF">2021-02-24T02:25:38Z</dcterms:modified>
</cp:coreProperties>
</file>