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3" r:id="rId2"/>
    <p:sldId id="310" r:id="rId3"/>
    <p:sldId id="304" r:id="rId4"/>
    <p:sldId id="305" r:id="rId5"/>
    <p:sldId id="313" r:id="rId6"/>
    <p:sldId id="306" r:id="rId7"/>
    <p:sldId id="312" r:id="rId8"/>
    <p:sldId id="311" r:id="rId9"/>
    <p:sldId id="307" r:id="rId10"/>
    <p:sldId id="308" r:id="rId11"/>
    <p:sldId id="314" r:id="rId12"/>
    <p:sldId id="315" r:id="rId13"/>
    <p:sldId id="316" r:id="rId14"/>
    <p:sldId id="3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DBB07-9F2A-41F6-9B77-55AFA3937CA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52B6767-0CC5-4A6E-9037-EC7FCF2C104A}">
      <dgm:prSet phldrT="[Text]"/>
      <dgm:spPr/>
      <dgm:t>
        <a:bodyPr/>
        <a:lstStyle/>
        <a:p>
          <a:r>
            <a:rPr lang="en-US" dirty="0"/>
            <a:t>Failure Thoughts</a:t>
          </a:r>
        </a:p>
      </dgm:t>
    </dgm:pt>
    <dgm:pt modelId="{FBBB00B8-3A06-4C75-BA97-B188FEEEC0A6}" type="parTrans" cxnId="{B7620089-481A-4539-B608-B65EEBEB82C1}">
      <dgm:prSet/>
      <dgm:spPr/>
      <dgm:t>
        <a:bodyPr/>
        <a:lstStyle/>
        <a:p>
          <a:endParaRPr lang="en-US"/>
        </a:p>
      </dgm:t>
    </dgm:pt>
    <dgm:pt modelId="{460359A7-19B3-44A1-ADB1-7BBAE6B96B36}" type="sibTrans" cxnId="{B7620089-481A-4539-B608-B65EEBEB82C1}">
      <dgm:prSet/>
      <dgm:spPr/>
      <dgm:t>
        <a:bodyPr/>
        <a:lstStyle/>
        <a:p>
          <a:endParaRPr lang="en-US"/>
        </a:p>
      </dgm:t>
    </dgm:pt>
    <dgm:pt modelId="{5DC04234-2D26-456B-8DFA-F7C25428864B}">
      <dgm:prSet phldrT="[Text]"/>
      <dgm:spPr/>
      <dgm:t>
        <a:bodyPr/>
        <a:lstStyle/>
        <a:p>
          <a:r>
            <a:rPr lang="en-US" dirty="0"/>
            <a:t>Under Function</a:t>
          </a:r>
        </a:p>
      </dgm:t>
    </dgm:pt>
    <dgm:pt modelId="{33B2A8F0-104E-4E81-8AEC-F8A0CF4E8924}" type="parTrans" cxnId="{B1AD6A33-47F8-45C3-A119-9AE31369BA57}">
      <dgm:prSet/>
      <dgm:spPr/>
      <dgm:t>
        <a:bodyPr/>
        <a:lstStyle/>
        <a:p>
          <a:endParaRPr lang="en-US"/>
        </a:p>
      </dgm:t>
    </dgm:pt>
    <dgm:pt modelId="{3C91254E-C301-4D69-BB82-CA0CAECF65BA}" type="sibTrans" cxnId="{B1AD6A33-47F8-45C3-A119-9AE31369BA57}">
      <dgm:prSet/>
      <dgm:spPr/>
      <dgm:t>
        <a:bodyPr/>
        <a:lstStyle/>
        <a:p>
          <a:endParaRPr lang="en-US"/>
        </a:p>
      </dgm:t>
    </dgm:pt>
    <dgm:pt modelId="{8DC74E98-508F-4CF2-BFEF-BA978E8A1F98}">
      <dgm:prSet phldrT="[Text]"/>
      <dgm:spPr/>
      <dgm:t>
        <a:bodyPr/>
        <a:lstStyle/>
        <a:p>
          <a:r>
            <a:rPr lang="en-US" dirty="0"/>
            <a:t>FFF-Stress Brain</a:t>
          </a:r>
        </a:p>
      </dgm:t>
    </dgm:pt>
    <dgm:pt modelId="{B8FC170B-4DC3-428C-AEB6-2736720E8517}" type="parTrans" cxnId="{FF20EA6C-29A5-4BCE-8B5E-4AD8F351D205}">
      <dgm:prSet/>
      <dgm:spPr/>
      <dgm:t>
        <a:bodyPr/>
        <a:lstStyle/>
        <a:p>
          <a:endParaRPr lang="en-US"/>
        </a:p>
      </dgm:t>
    </dgm:pt>
    <dgm:pt modelId="{3D6C94F2-2085-4985-B07B-7416B848F5B0}" type="sibTrans" cxnId="{FF20EA6C-29A5-4BCE-8B5E-4AD8F351D205}">
      <dgm:prSet/>
      <dgm:spPr/>
      <dgm:t>
        <a:bodyPr/>
        <a:lstStyle/>
        <a:p>
          <a:endParaRPr lang="en-US"/>
        </a:p>
      </dgm:t>
    </dgm:pt>
    <dgm:pt modelId="{E0C937CC-CDC3-4884-9601-766CD94B6410}">
      <dgm:prSet phldrT="[Text]"/>
      <dgm:spPr/>
      <dgm:t>
        <a:bodyPr/>
        <a:lstStyle/>
        <a:p>
          <a:r>
            <a:rPr lang="en-US" dirty="0"/>
            <a:t>Low Self Esteem</a:t>
          </a:r>
        </a:p>
      </dgm:t>
    </dgm:pt>
    <dgm:pt modelId="{8B1C9ABA-B99D-4F4F-9B17-5C1E4BBB77BE}" type="parTrans" cxnId="{231DFC1F-98EC-43DE-91C4-86D39BC4F4EB}">
      <dgm:prSet/>
      <dgm:spPr/>
      <dgm:t>
        <a:bodyPr/>
        <a:lstStyle/>
        <a:p>
          <a:endParaRPr lang="en-US"/>
        </a:p>
      </dgm:t>
    </dgm:pt>
    <dgm:pt modelId="{FE1E3B97-A8DD-4586-AE8C-54C6468D49B7}" type="sibTrans" cxnId="{231DFC1F-98EC-43DE-91C4-86D39BC4F4EB}">
      <dgm:prSet/>
      <dgm:spPr/>
      <dgm:t>
        <a:bodyPr/>
        <a:lstStyle/>
        <a:p>
          <a:endParaRPr lang="en-US"/>
        </a:p>
      </dgm:t>
    </dgm:pt>
    <dgm:pt modelId="{5022EE6A-6DDE-4430-BAF7-CDAD413DC66C}">
      <dgm:prSet phldrT="[Text]"/>
      <dgm:spPr/>
      <dgm:t>
        <a:bodyPr/>
        <a:lstStyle/>
        <a:p>
          <a:r>
            <a:rPr lang="en-US" dirty="0"/>
            <a:t>Set Backs</a:t>
          </a:r>
        </a:p>
      </dgm:t>
    </dgm:pt>
    <dgm:pt modelId="{1B80AEE9-6970-48D4-866F-9953A2720270}" type="parTrans" cxnId="{0C54831C-3A56-4E32-8059-8F06D052714D}">
      <dgm:prSet/>
      <dgm:spPr/>
      <dgm:t>
        <a:bodyPr/>
        <a:lstStyle/>
        <a:p>
          <a:endParaRPr lang="en-US"/>
        </a:p>
      </dgm:t>
    </dgm:pt>
    <dgm:pt modelId="{764DB9C1-F819-4DFF-96B1-4F1DCA1B2E39}" type="sibTrans" cxnId="{0C54831C-3A56-4E32-8059-8F06D052714D}">
      <dgm:prSet/>
      <dgm:spPr/>
      <dgm:t>
        <a:bodyPr/>
        <a:lstStyle/>
        <a:p>
          <a:endParaRPr lang="en-US"/>
        </a:p>
      </dgm:t>
    </dgm:pt>
    <dgm:pt modelId="{0AC21330-4382-4FC0-A317-47763D734082}" type="pres">
      <dgm:prSet presAssocID="{181DBB07-9F2A-41F6-9B77-55AFA3937CA9}" presName="cycle" presStyleCnt="0">
        <dgm:presLayoutVars>
          <dgm:dir/>
          <dgm:resizeHandles val="exact"/>
        </dgm:presLayoutVars>
      </dgm:prSet>
      <dgm:spPr/>
    </dgm:pt>
    <dgm:pt modelId="{3A1BE9F5-161B-456E-8F70-9E221ED103AF}" type="pres">
      <dgm:prSet presAssocID="{C52B6767-0CC5-4A6E-9037-EC7FCF2C104A}" presName="node" presStyleLbl="node1" presStyleIdx="0" presStyleCnt="5">
        <dgm:presLayoutVars>
          <dgm:bulletEnabled val="1"/>
        </dgm:presLayoutVars>
      </dgm:prSet>
      <dgm:spPr/>
    </dgm:pt>
    <dgm:pt modelId="{A07A5273-E8FA-4FB4-B8B7-4A7C7A8C2157}" type="pres">
      <dgm:prSet presAssocID="{460359A7-19B3-44A1-ADB1-7BBAE6B96B36}" presName="sibTrans" presStyleLbl="sibTrans2D1" presStyleIdx="0" presStyleCnt="5"/>
      <dgm:spPr/>
    </dgm:pt>
    <dgm:pt modelId="{F87D57AB-29A1-40F7-A9A6-B8CAF620233B}" type="pres">
      <dgm:prSet presAssocID="{460359A7-19B3-44A1-ADB1-7BBAE6B96B36}" presName="connectorText" presStyleLbl="sibTrans2D1" presStyleIdx="0" presStyleCnt="5"/>
      <dgm:spPr/>
    </dgm:pt>
    <dgm:pt modelId="{7F374940-BDE7-45FE-8DB2-69981FD16BD0}" type="pres">
      <dgm:prSet presAssocID="{5DC04234-2D26-456B-8DFA-F7C25428864B}" presName="node" presStyleLbl="node1" presStyleIdx="1" presStyleCnt="5">
        <dgm:presLayoutVars>
          <dgm:bulletEnabled val="1"/>
        </dgm:presLayoutVars>
      </dgm:prSet>
      <dgm:spPr/>
    </dgm:pt>
    <dgm:pt modelId="{735FDE64-9B83-4C6D-A2A0-0E006199B85E}" type="pres">
      <dgm:prSet presAssocID="{3C91254E-C301-4D69-BB82-CA0CAECF65BA}" presName="sibTrans" presStyleLbl="sibTrans2D1" presStyleIdx="1" presStyleCnt="5"/>
      <dgm:spPr/>
    </dgm:pt>
    <dgm:pt modelId="{AA8D4309-03E8-4153-BE52-846F20581860}" type="pres">
      <dgm:prSet presAssocID="{3C91254E-C301-4D69-BB82-CA0CAECF65BA}" presName="connectorText" presStyleLbl="sibTrans2D1" presStyleIdx="1" presStyleCnt="5"/>
      <dgm:spPr/>
    </dgm:pt>
    <dgm:pt modelId="{5A58ACE8-B5D8-4C26-877D-F53338889EF3}" type="pres">
      <dgm:prSet presAssocID="{8DC74E98-508F-4CF2-BFEF-BA978E8A1F98}" presName="node" presStyleLbl="node1" presStyleIdx="2" presStyleCnt="5">
        <dgm:presLayoutVars>
          <dgm:bulletEnabled val="1"/>
        </dgm:presLayoutVars>
      </dgm:prSet>
      <dgm:spPr/>
    </dgm:pt>
    <dgm:pt modelId="{EA93000E-FF6F-4A08-AD2A-3C80740F9319}" type="pres">
      <dgm:prSet presAssocID="{3D6C94F2-2085-4985-B07B-7416B848F5B0}" presName="sibTrans" presStyleLbl="sibTrans2D1" presStyleIdx="2" presStyleCnt="5"/>
      <dgm:spPr/>
    </dgm:pt>
    <dgm:pt modelId="{507EDF4C-D5C6-48B3-9E99-0E4C468F0A10}" type="pres">
      <dgm:prSet presAssocID="{3D6C94F2-2085-4985-B07B-7416B848F5B0}" presName="connectorText" presStyleLbl="sibTrans2D1" presStyleIdx="2" presStyleCnt="5"/>
      <dgm:spPr/>
    </dgm:pt>
    <dgm:pt modelId="{47D2B9CC-3ACE-479A-AA7B-1C5F72EB04E6}" type="pres">
      <dgm:prSet presAssocID="{E0C937CC-CDC3-4884-9601-766CD94B6410}" presName="node" presStyleLbl="node1" presStyleIdx="3" presStyleCnt="5">
        <dgm:presLayoutVars>
          <dgm:bulletEnabled val="1"/>
        </dgm:presLayoutVars>
      </dgm:prSet>
      <dgm:spPr/>
    </dgm:pt>
    <dgm:pt modelId="{4E65E5F1-3C60-42CE-BDC1-A8F21397A91F}" type="pres">
      <dgm:prSet presAssocID="{FE1E3B97-A8DD-4586-AE8C-54C6468D49B7}" presName="sibTrans" presStyleLbl="sibTrans2D1" presStyleIdx="3" presStyleCnt="5"/>
      <dgm:spPr/>
    </dgm:pt>
    <dgm:pt modelId="{B5C272C4-8180-4C6F-957C-130BFA6B2081}" type="pres">
      <dgm:prSet presAssocID="{FE1E3B97-A8DD-4586-AE8C-54C6468D49B7}" presName="connectorText" presStyleLbl="sibTrans2D1" presStyleIdx="3" presStyleCnt="5"/>
      <dgm:spPr/>
    </dgm:pt>
    <dgm:pt modelId="{15ABEFDC-48FD-421F-93F5-610492D293E2}" type="pres">
      <dgm:prSet presAssocID="{5022EE6A-6DDE-4430-BAF7-CDAD413DC66C}" presName="node" presStyleLbl="node1" presStyleIdx="4" presStyleCnt="5">
        <dgm:presLayoutVars>
          <dgm:bulletEnabled val="1"/>
        </dgm:presLayoutVars>
      </dgm:prSet>
      <dgm:spPr/>
    </dgm:pt>
    <dgm:pt modelId="{7850DE3D-BDCB-492B-93BD-902A8E3073C7}" type="pres">
      <dgm:prSet presAssocID="{764DB9C1-F819-4DFF-96B1-4F1DCA1B2E39}" presName="sibTrans" presStyleLbl="sibTrans2D1" presStyleIdx="4" presStyleCnt="5"/>
      <dgm:spPr/>
    </dgm:pt>
    <dgm:pt modelId="{BD95C350-AC7A-4433-B74F-DE8A6E083AC6}" type="pres">
      <dgm:prSet presAssocID="{764DB9C1-F819-4DFF-96B1-4F1DCA1B2E39}" presName="connectorText" presStyleLbl="sibTrans2D1" presStyleIdx="4" presStyleCnt="5"/>
      <dgm:spPr/>
    </dgm:pt>
  </dgm:ptLst>
  <dgm:cxnLst>
    <dgm:cxn modelId="{7C467B00-AB94-4553-8872-EE863D7AC0E3}" type="presOf" srcId="{460359A7-19B3-44A1-ADB1-7BBAE6B96B36}" destId="{A07A5273-E8FA-4FB4-B8B7-4A7C7A8C2157}" srcOrd="0" destOrd="0" presId="urn:microsoft.com/office/officeart/2005/8/layout/cycle2"/>
    <dgm:cxn modelId="{B2355F1B-FF9E-495C-BFD7-D4634B893F05}" type="presOf" srcId="{FE1E3B97-A8DD-4586-AE8C-54C6468D49B7}" destId="{4E65E5F1-3C60-42CE-BDC1-A8F21397A91F}" srcOrd="0" destOrd="0" presId="urn:microsoft.com/office/officeart/2005/8/layout/cycle2"/>
    <dgm:cxn modelId="{0C54831C-3A56-4E32-8059-8F06D052714D}" srcId="{181DBB07-9F2A-41F6-9B77-55AFA3937CA9}" destId="{5022EE6A-6DDE-4430-BAF7-CDAD413DC66C}" srcOrd="4" destOrd="0" parTransId="{1B80AEE9-6970-48D4-866F-9953A2720270}" sibTransId="{764DB9C1-F819-4DFF-96B1-4F1DCA1B2E39}"/>
    <dgm:cxn modelId="{231DFC1F-98EC-43DE-91C4-86D39BC4F4EB}" srcId="{181DBB07-9F2A-41F6-9B77-55AFA3937CA9}" destId="{E0C937CC-CDC3-4884-9601-766CD94B6410}" srcOrd="3" destOrd="0" parTransId="{8B1C9ABA-B99D-4F4F-9B17-5C1E4BBB77BE}" sibTransId="{FE1E3B97-A8DD-4586-AE8C-54C6468D49B7}"/>
    <dgm:cxn modelId="{B1AD6A33-47F8-45C3-A119-9AE31369BA57}" srcId="{181DBB07-9F2A-41F6-9B77-55AFA3937CA9}" destId="{5DC04234-2D26-456B-8DFA-F7C25428864B}" srcOrd="1" destOrd="0" parTransId="{33B2A8F0-104E-4E81-8AEC-F8A0CF4E8924}" sibTransId="{3C91254E-C301-4D69-BB82-CA0CAECF65BA}"/>
    <dgm:cxn modelId="{6284E73E-14CE-40A6-885A-BB1FE39A3BBE}" type="presOf" srcId="{460359A7-19B3-44A1-ADB1-7BBAE6B96B36}" destId="{F87D57AB-29A1-40F7-A9A6-B8CAF620233B}" srcOrd="1" destOrd="0" presId="urn:microsoft.com/office/officeart/2005/8/layout/cycle2"/>
    <dgm:cxn modelId="{FF20EA6C-29A5-4BCE-8B5E-4AD8F351D205}" srcId="{181DBB07-9F2A-41F6-9B77-55AFA3937CA9}" destId="{8DC74E98-508F-4CF2-BFEF-BA978E8A1F98}" srcOrd="2" destOrd="0" parTransId="{B8FC170B-4DC3-428C-AEB6-2736720E8517}" sibTransId="{3D6C94F2-2085-4985-B07B-7416B848F5B0}"/>
    <dgm:cxn modelId="{EF94BE59-3658-4AE6-9BC6-33BCF82204DC}" type="presOf" srcId="{5022EE6A-6DDE-4430-BAF7-CDAD413DC66C}" destId="{15ABEFDC-48FD-421F-93F5-610492D293E2}" srcOrd="0" destOrd="0" presId="urn:microsoft.com/office/officeart/2005/8/layout/cycle2"/>
    <dgm:cxn modelId="{B7620089-481A-4539-B608-B65EEBEB82C1}" srcId="{181DBB07-9F2A-41F6-9B77-55AFA3937CA9}" destId="{C52B6767-0CC5-4A6E-9037-EC7FCF2C104A}" srcOrd="0" destOrd="0" parTransId="{FBBB00B8-3A06-4C75-BA97-B188FEEEC0A6}" sibTransId="{460359A7-19B3-44A1-ADB1-7BBAE6B96B36}"/>
    <dgm:cxn modelId="{7008148C-D1EA-4B4B-8767-1117CEF5B86D}" type="presOf" srcId="{3C91254E-C301-4D69-BB82-CA0CAECF65BA}" destId="{AA8D4309-03E8-4153-BE52-846F20581860}" srcOrd="1" destOrd="0" presId="urn:microsoft.com/office/officeart/2005/8/layout/cycle2"/>
    <dgm:cxn modelId="{1191AB93-F6D1-48C3-A188-A343E276DCB1}" type="presOf" srcId="{3D6C94F2-2085-4985-B07B-7416B848F5B0}" destId="{507EDF4C-D5C6-48B3-9E99-0E4C468F0A10}" srcOrd="1" destOrd="0" presId="urn:microsoft.com/office/officeart/2005/8/layout/cycle2"/>
    <dgm:cxn modelId="{59ED36A4-F48A-48CE-AD85-B0F6CB632A02}" type="presOf" srcId="{FE1E3B97-A8DD-4586-AE8C-54C6468D49B7}" destId="{B5C272C4-8180-4C6F-957C-130BFA6B2081}" srcOrd="1" destOrd="0" presId="urn:microsoft.com/office/officeart/2005/8/layout/cycle2"/>
    <dgm:cxn modelId="{0C82D1A5-3162-4BD8-84FD-80BCC7974372}" type="presOf" srcId="{181DBB07-9F2A-41F6-9B77-55AFA3937CA9}" destId="{0AC21330-4382-4FC0-A317-47763D734082}" srcOrd="0" destOrd="0" presId="urn:microsoft.com/office/officeart/2005/8/layout/cycle2"/>
    <dgm:cxn modelId="{27A9A8B2-0E3D-4125-9712-7138202FA2AE}" type="presOf" srcId="{E0C937CC-CDC3-4884-9601-766CD94B6410}" destId="{47D2B9CC-3ACE-479A-AA7B-1C5F72EB04E6}" srcOrd="0" destOrd="0" presId="urn:microsoft.com/office/officeart/2005/8/layout/cycle2"/>
    <dgm:cxn modelId="{FADC32B6-4C4D-45AE-AF93-500D6A13600D}" type="presOf" srcId="{C52B6767-0CC5-4A6E-9037-EC7FCF2C104A}" destId="{3A1BE9F5-161B-456E-8F70-9E221ED103AF}" srcOrd="0" destOrd="0" presId="urn:microsoft.com/office/officeart/2005/8/layout/cycle2"/>
    <dgm:cxn modelId="{B42C97BF-D1A6-4F00-9597-78B5BE259E5F}" type="presOf" srcId="{764DB9C1-F819-4DFF-96B1-4F1DCA1B2E39}" destId="{BD95C350-AC7A-4433-B74F-DE8A6E083AC6}" srcOrd="1" destOrd="0" presId="urn:microsoft.com/office/officeart/2005/8/layout/cycle2"/>
    <dgm:cxn modelId="{89AA42D7-3BC8-462B-A684-4ACD9E07C359}" type="presOf" srcId="{3C91254E-C301-4D69-BB82-CA0CAECF65BA}" destId="{735FDE64-9B83-4C6D-A2A0-0E006199B85E}" srcOrd="0" destOrd="0" presId="urn:microsoft.com/office/officeart/2005/8/layout/cycle2"/>
    <dgm:cxn modelId="{151EC6DB-B3BA-4351-AE19-4C2A79FBC351}" type="presOf" srcId="{764DB9C1-F819-4DFF-96B1-4F1DCA1B2E39}" destId="{7850DE3D-BDCB-492B-93BD-902A8E3073C7}" srcOrd="0" destOrd="0" presId="urn:microsoft.com/office/officeart/2005/8/layout/cycle2"/>
    <dgm:cxn modelId="{A5B436DC-47C5-4790-97DE-02AF40379038}" type="presOf" srcId="{3D6C94F2-2085-4985-B07B-7416B848F5B0}" destId="{EA93000E-FF6F-4A08-AD2A-3C80740F9319}" srcOrd="0" destOrd="0" presId="urn:microsoft.com/office/officeart/2005/8/layout/cycle2"/>
    <dgm:cxn modelId="{442AE5DD-E85C-4126-A2FA-867D3F8F3C93}" type="presOf" srcId="{5DC04234-2D26-456B-8DFA-F7C25428864B}" destId="{7F374940-BDE7-45FE-8DB2-69981FD16BD0}" srcOrd="0" destOrd="0" presId="urn:microsoft.com/office/officeart/2005/8/layout/cycle2"/>
    <dgm:cxn modelId="{16AF49E4-4141-43D6-8A66-B7836905D076}" type="presOf" srcId="{8DC74E98-508F-4CF2-BFEF-BA978E8A1F98}" destId="{5A58ACE8-B5D8-4C26-877D-F53338889EF3}" srcOrd="0" destOrd="0" presId="urn:microsoft.com/office/officeart/2005/8/layout/cycle2"/>
    <dgm:cxn modelId="{76C15249-AA10-4D02-B070-CC53287F763E}" type="presParOf" srcId="{0AC21330-4382-4FC0-A317-47763D734082}" destId="{3A1BE9F5-161B-456E-8F70-9E221ED103AF}" srcOrd="0" destOrd="0" presId="urn:microsoft.com/office/officeart/2005/8/layout/cycle2"/>
    <dgm:cxn modelId="{A664DC7B-3DF7-4672-9E1D-C1A15A40082F}" type="presParOf" srcId="{0AC21330-4382-4FC0-A317-47763D734082}" destId="{A07A5273-E8FA-4FB4-B8B7-4A7C7A8C2157}" srcOrd="1" destOrd="0" presId="urn:microsoft.com/office/officeart/2005/8/layout/cycle2"/>
    <dgm:cxn modelId="{1C876977-511A-4F53-89CC-49A5DBE6F8FC}" type="presParOf" srcId="{A07A5273-E8FA-4FB4-B8B7-4A7C7A8C2157}" destId="{F87D57AB-29A1-40F7-A9A6-B8CAF620233B}" srcOrd="0" destOrd="0" presId="urn:microsoft.com/office/officeart/2005/8/layout/cycle2"/>
    <dgm:cxn modelId="{46CA267A-A236-4AF8-AF49-6598FF265E3A}" type="presParOf" srcId="{0AC21330-4382-4FC0-A317-47763D734082}" destId="{7F374940-BDE7-45FE-8DB2-69981FD16BD0}" srcOrd="2" destOrd="0" presId="urn:microsoft.com/office/officeart/2005/8/layout/cycle2"/>
    <dgm:cxn modelId="{901A3CE1-B709-442B-BA77-4B33BA8DA0BD}" type="presParOf" srcId="{0AC21330-4382-4FC0-A317-47763D734082}" destId="{735FDE64-9B83-4C6D-A2A0-0E006199B85E}" srcOrd="3" destOrd="0" presId="urn:microsoft.com/office/officeart/2005/8/layout/cycle2"/>
    <dgm:cxn modelId="{58B88BC7-7EF6-439D-875C-77E5E2DCBB64}" type="presParOf" srcId="{735FDE64-9B83-4C6D-A2A0-0E006199B85E}" destId="{AA8D4309-03E8-4153-BE52-846F20581860}" srcOrd="0" destOrd="0" presId="urn:microsoft.com/office/officeart/2005/8/layout/cycle2"/>
    <dgm:cxn modelId="{361B5952-4485-4A80-974C-CF5FBBA70F31}" type="presParOf" srcId="{0AC21330-4382-4FC0-A317-47763D734082}" destId="{5A58ACE8-B5D8-4C26-877D-F53338889EF3}" srcOrd="4" destOrd="0" presId="urn:microsoft.com/office/officeart/2005/8/layout/cycle2"/>
    <dgm:cxn modelId="{52392F65-F327-4B98-BD62-F132219D9553}" type="presParOf" srcId="{0AC21330-4382-4FC0-A317-47763D734082}" destId="{EA93000E-FF6F-4A08-AD2A-3C80740F9319}" srcOrd="5" destOrd="0" presId="urn:microsoft.com/office/officeart/2005/8/layout/cycle2"/>
    <dgm:cxn modelId="{DC34277A-2CF6-4CB8-9024-B5111CA62ADD}" type="presParOf" srcId="{EA93000E-FF6F-4A08-AD2A-3C80740F9319}" destId="{507EDF4C-D5C6-48B3-9E99-0E4C468F0A10}" srcOrd="0" destOrd="0" presId="urn:microsoft.com/office/officeart/2005/8/layout/cycle2"/>
    <dgm:cxn modelId="{600EEF3A-4847-4CAA-A7C6-15E6A65B7EA0}" type="presParOf" srcId="{0AC21330-4382-4FC0-A317-47763D734082}" destId="{47D2B9CC-3ACE-479A-AA7B-1C5F72EB04E6}" srcOrd="6" destOrd="0" presId="urn:microsoft.com/office/officeart/2005/8/layout/cycle2"/>
    <dgm:cxn modelId="{276D9414-4891-44EE-9216-F9524CA0C448}" type="presParOf" srcId="{0AC21330-4382-4FC0-A317-47763D734082}" destId="{4E65E5F1-3C60-42CE-BDC1-A8F21397A91F}" srcOrd="7" destOrd="0" presId="urn:microsoft.com/office/officeart/2005/8/layout/cycle2"/>
    <dgm:cxn modelId="{00C4B8ED-6732-4298-9F2D-61B1F32FD8AB}" type="presParOf" srcId="{4E65E5F1-3C60-42CE-BDC1-A8F21397A91F}" destId="{B5C272C4-8180-4C6F-957C-130BFA6B2081}" srcOrd="0" destOrd="0" presId="urn:microsoft.com/office/officeart/2005/8/layout/cycle2"/>
    <dgm:cxn modelId="{BCE104E4-55EC-4B39-87DF-64F0FE81FA4B}" type="presParOf" srcId="{0AC21330-4382-4FC0-A317-47763D734082}" destId="{15ABEFDC-48FD-421F-93F5-610492D293E2}" srcOrd="8" destOrd="0" presId="urn:microsoft.com/office/officeart/2005/8/layout/cycle2"/>
    <dgm:cxn modelId="{369730B7-5F81-41BD-A7EB-14744C28FDC0}" type="presParOf" srcId="{0AC21330-4382-4FC0-A317-47763D734082}" destId="{7850DE3D-BDCB-492B-93BD-902A8E3073C7}" srcOrd="9" destOrd="0" presId="urn:microsoft.com/office/officeart/2005/8/layout/cycle2"/>
    <dgm:cxn modelId="{0EE2B8B2-7FC0-4B25-A1E2-B3C8DF05E5E4}" type="presParOf" srcId="{7850DE3D-BDCB-492B-93BD-902A8E3073C7}" destId="{BD95C350-AC7A-4433-B74F-DE8A6E083AC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BE9F5-161B-456E-8F70-9E221ED103AF}">
      <dsp:nvSpPr>
        <dsp:cNvPr id="0" name=""/>
        <dsp:cNvSpPr/>
      </dsp:nvSpPr>
      <dsp:spPr>
        <a:xfrm>
          <a:off x="3341687" y="957"/>
          <a:ext cx="1444624" cy="144462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Failure Thoughts</a:t>
          </a:r>
        </a:p>
      </dsp:txBody>
      <dsp:txXfrm>
        <a:off x="3553247" y="212517"/>
        <a:ext cx="1021504" cy="1021504"/>
      </dsp:txXfrm>
    </dsp:sp>
    <dsp:sp modelId="{A07A5273-E8FA-4FB4-B8B7-4A7C7A8C2157}">
      <dsp:nvSpPr>
        <dsp:cNvPr id="0" name=""/>
        <dsp:cNvSpPr/>
      </dsp:nvSpPr>
      <dsp:spPr>
        <a:xfrm rot="2160000">
          <a:off x="4740896" y="1111153"/>
          <a:ext cx="385030" cy="487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51926" y="1174718"/>
        <a:ext cx="269521" cy="292536"/>
      </dsp:txXfrm>
    </dsp:sp>
    <dsp:sp modelId="{7F374940-BDE7-45FE-8DB2-69981FD16BD0}">
      <dsp:nvSpPr>
        <dsp:cNvPr id="0" name=""/>
        <dsp:cNvSpPr/>
      </dsp:nvSpPr>
      <dsp:spPr>
        <a:xfrm>
          <a:off x="5098141" y="1277096"/>
          <a:ext cx="1444624" cy="144462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Under Function</a:t>
          </a:r>
        </a:p>
      </dsp:txBody>
      <dsp:txXfrm>
        <a:off x="5309701" y="1488656"/>
        <a:ext cx="1021504" cy="1021504"/>
      </dsp:txXfrm>
    </dsp:sp>
    <dsp:sp modelId="{735FDE64-9B83-4C6D-A2A0-0E006199B85E}">
      <dsp:nvSpPr>
        <dsp:cNvPr id="0" name=""/>
        <dsp:cNvSpPr/>
      </dsp:nvSpPr>
      <dsp:spPr>
        <a:xfrm rot="6480000">
          <a:off x="5295853" y="2777682"/>
          <a:ext cx="385030" cy="487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371455" y="2820266"/>
        <a:ext cx="269521" cy="292536"/>
      </dsp:txXfrm>
    </dsp:sp>
    <dsp:sp modelId="{5A58ACE8-B5D8-4C26-877D-F53338889EF3}">
      <dsp:nvSpPr>
        <dsp:cNvPr id="0" name=""/>
        <dsp:cNvSpPr/>
      </dsp:nvSpPr>
      <dsp:spPr>
        <a:xfrm>
          <a:off x="4427235" y="3341932"/>
          <a:ext cx="1444624" cy="144462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FFF-Stress Brain</a:t>
          </a:r>
        </a:p>
      </dsp:txBody>
      <dsp:txXfrm>
        <a:off x="4638795" y="3553492"/>
        <a:ext cx="1021504" cy="1021504"/>
      </dsp:txXfrm>
    </dsp:sp>
    <dsp:sp modelId="{EA93000E-FF6F-4A08-AD2A-3C80740F9319}">
      <dsp:nvSpPr>
        <dsp:cNvPr id="0" name=""/>
        <dsp:cNvSpPr/>
      </dsp:nvSpPr>
      <dsp:spPr>
        <a:xfrm rot="10800000">
          <a:off x="3882382" y="3820464"/>
          <a:ext cx="385030" cy="487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997891" y="3917976"/>
        <a:ext cx="269521" cy="292536"/>
      </dsp:txXfrm>
    </dsp:sp>
    <dsp:sp modelId="{47D2B9CC-3ACE-479A-AA7B-1C5F72EB04E6}">
      <dsp:nvSpPr>
        <dsp:cNvPr id="0" name=""/>
        <dsp:cNvSpPr/>
      </dsp:nvSpPr>
      <dsp:spPr>
        <a:xfrm>
          <a:off x="2256139" y="3341932"/>
          <a:ext cx="1444624" cy="144462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Low Self Esteem</a:t>
          </a:r>
        </a:p>
      </dsp:txBody>
      <dsp:txXfrm>
        <a:off x="2467699" y="3553492"/>
        <a:ext cx="1021504" cy="1021504"/>
      </dsp:txXfrm>
    </dsp:sp>
    <dsp:sp modelId="{4E65E5F1-3C60-42CE-BDC1-A8F21397A91F}">
      <dsp:nvSpPr>
        <dsp:cNvPr id="0" name=""/>
        <dsp:cNvSpPr/>
      </dsp:nvSpPr>
      <dsp:spPr>
        <a:xfrm rot="15120000">
          <a:off x="2453850" y="2798410"/>
          <a:ext cx="385030" cy="487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529452" y="2950850"/>
        <a:ext cx="269521" cy="292536"/>
      </dsp:txXfrm>
    </dsp:sp>
    <dsp:sp modelId="{15ABEFDC-48FD-421F-93F5-610492D293E2}">
      <dsp:nvSpPr>
        <dsp:cNvPr id="0" name=""/>
        <dsp:cNvSpPr/>
      </dsp:nvSpPr>
      <dsp:spPr>
        <a:xfrm>
          <a:off x="1585233" y="1277096"/>
          <a:ext cx="1444624" cy="144462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Set Backs</a:t>
          </a:r>
        </a:p>
      </dsp:txBody>
      <dsp:txXfrm>
        <a:off x="1796793" y="1488656"/>
        <a:ext cx="1021504" cy="1021504"/>
      </dsp:txXfrm>
    </dsp:sp>
    <dsp:sp modelId="{7850DE3D-BDCB-492B-93BD-902A8E3073C7}">
      <dsp:nvSpPr>
        <dsp:cNvPr id="0" name=""/>
        <dsp:cNvSpPr/>
      </dsp:nvSpPr>
      <dsp:spPr>
        <a:xfrm rot="19440000">
          <a:off x="2984441" y="1123964"/>
          <a:ext cx="385030" cy="487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995471" y="1255423"/>
        <a:ext cx="269521" cy="29253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9163BF2-05CE-4440-83BB-ED7554161BA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41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3558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67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30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168623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912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26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194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59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80494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50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07510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6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47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67EF-29E0-447D-9372-52175DF65424}"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62177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01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31881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2B67EF-29E0-447D-9372-52175DF65424}" type="datetimeFigureOut">
              <a:rPr lang="en-US" smtClean="0"/>
              <a:t>11/29/2022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163BF2-05CE-4440-83BB-ED7554161BA6}" type="slidenum">
              <a:rPr lang="en-US" smtClean="0"/>
              <a:t>‹#›</a:t>
            </a:fld>
            <a:endParaRPr lang="en-US"/>
          </a:p>
        </p:txBody>
      </p:sp>
    </p:spTree>
    <p:extLst>
      <p:ext uri="{BB962C8B-B14F-4D97-AF65-F5344CB8AC3E}">
        <p14:creationId xmlns:p14="http://schemas.microsoft.com/office/powerpoint/2010/main" val="12933333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ylscounsel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ivingwell.org.au/mindfulness-exercises-3/8-mindfulness-of-thoughts/" TargetMode="External"/><Relationship Id="rId2" Type="http://schemas.openxmlformats.org/officeDocument/2006/relationships/hyperlink" Target="http://www.freemindfulness.org/download"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nxieties.com/156/selective-serotonin-reuptake-inhibitors-ssri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sychologytoday.com/us/basics/vagus-nerve" TargetMode="External"/><Relationship Id="rId2" Type="http://schemas.openxmlformats.org/officeDocument/2006/relationships/hyperlink" Target="https://www.ted.com/talks/guy_winch_why_we_all_need_to_practice_emotional_first_aid#t-114681" TargetMode="External"/><Relationship Id="rId1" Type="http://schemas.openxmlformats.org/officeDocument/2006/relationships/slideLayout" Target="../slideLayouts/slideLayout2.xml"/><Relationship Id="rId4" Type="http://schemas.openxmlformats.org/officeDocument/2006/relationships/hyperlink" Target="https://www.cdc.gov/coronavirus/2019-ncov/daily-life-coping/managing-stress-anxiety.html?CDC_AA_refVal=https://www.cdc.gov/coronavirus/2019-ncov/prepare/managing-stress-anxiety.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sychologytoday.com/us/basics/vagus-nerv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2A38-E269-407B-9551-269CEE9061BA}"/>
              </a:ext>
            </a:extLst>
          </p:cNvPr>
          <p:cNvSpPr>
            <a:spLocks noGrp="1"/>
          </p:cNvSpPr>
          <p:nvPr>
            <p:ph type="ctrTitle"/>
          </p:nvPr>
        </p:nvSpPr>
        <p:spPr>
          <a:xfrm>
            <a:off x="1891430" y="4121062"/>
            <a:ext cx="8267178" cy="1277655"/>
          </a:xfrm>
        </p:spPr>
        <p:txBody>
          <a:bodyPr>
            <a:normAutofit fontScale="90000"/>
          </a:bodyPr>
          <a:lstStyle/>
          <a:p>
            <a:br>
              <a:rPr lang="en-US" dirty="0"/>
            </a:br>
            <a:br>
              <a:rPr lang="en-US" dirty="0"/>
            </a:br>
            <a:r>
              <a:rPr lang="en-US" dirty="0"/>
              <a:t>Anxiety 101:How to Reduce the Anxious Brain </a:t>
            </a:r>
            <a:br>
              <a:rPr lang="en-US" dirty="0"/>
            </a:br>
            <a:r>
              <a:rPr lang="en-US" sz="4400" dirty="0">
                <a:latin typeface="AR BLANCA" panose="02000000000000000000" pitchFamily="2" charset="0"/>
              </a:rPr>
              <a:t>CARYL ANN DUVALL LCMHC CFLE </a:t>
            </a:r>
            <a:br>
              <a:rPr lang="en-US" sz="4400" dirty="0">
                <a:latin typeface="AR BLANCA" panose="02000000000000000000" pitchFamily="2" charset="0"/>
              </a:rPr>
            </a:br>
            <a:r>
              <a:rPr lang="en-US" sz="4400" dirty="0">
                <a:latin typeface="AR BLANCA" panose="02000000000000000000" pitchFamily="2" charset="0"/>
                <a:hlinkClick r:id="rId2"/>
              </a:rPr>
              <a:t>carylscounseling@gmail.com</a:t>
            </a:r>
            <a:br>
              <a:rPr lang="en-US" sz="4400" dirty="0">
                <a:latin typeface="AR BLANCA" panose="02000000000000000000" pitchFamily="2" charset="0"/>
              </a:rPr>
            </a:br>
            <a:r>
              <a:rPr lang="en-US" sz="4400" dirty="0">
                <a:latin typeface="AR BLANCA" panose="02000000000000000000" pitchFamily="2" charset="0"/>
              </a:rPr>
              <a:t>801.999.0179 cell</a:t>
            </a:r>
            <a:br>
              <a:rPr lang="en-US" sz="4400" dirty="0">
                <a:latin typeface="AR BLANCA" panose="02000000000000000000" pitchFamily="2" charset="0"/>
              </a:rPr>
            </a:br>
            <a:endParaRPr lang="en-US" sz="4400" dirty="0">
              <a:solidFill>
                <a:schemeClr val="accent1"/>
              </a:solidFill>
              <a:latin typeface="AR BLANCA" panose="02000000000000000000" pitchFamily="2" charset="0"/>
            </a:endParaRPr>
          </a:p>
        </p:txBody>
      </p:sp>
    </p:spTree>
    <p:extLst>
      <p:ext uri="{BB962C8B-B14F-4D97-AF65-F5344CB8AC3E}">
        <p14:creationId xmlns:p14="http://schemas.microsoft.com/office/powerpoint/2010/main" val="72428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3930"/>
            <a:ext cx="9601196" cy="1009506"/>
          </a:xfrm>
        </p:spPr>
        <p:txBody>
          <a:bodyPr>
            <a:normAutofit/>
          </a:bodyPr>
          <a:lstStyle/>
          <a:p>
            <a:r>
              <a:rPr lang="en-US" dirty="0"/>
              <a:t>Mindfulness Coping </a:t>
            </a:r>
          </a:p>
        </p:txBody>
      </p:sp>
      <p:sp>
        <p:nvSpPr>
          <p:cNvPr id="3" name="Content Placeholder 2"/>
          <p:cNvSpPr>
            <a:spLocks noGrp="1"/>
          </p:cNvSpPr>
          <p:nvPr>
            <p:ph idx="1"/>
          </p:nvPr>
        </p:nvSpPr>
        <p:spPr>
          <a:xfrm>
            <a:off x="563671" y="1653436"/>
            <a:ext cx="11336055" cy="4842163"/>
          </a:xfrm>
        </p:spPr>
        <p:txBody>
          <a:bodyPr>
            <a:normAutofit fontScale="25000" lnSpcReduction="20000"/>
          </a:bodyPr>
          <a:lstStyle/>
          <a:p>
            <a:pPr marL="0" indent="0">
              <a:buNone/>
            </a:pPr>
            <a:r>
              <a:rPr lang="en-US" sz="6300" dirty="0"/>
              <a:t>The </a:t>
            </a:r>
            <a:r>
              <a:rPr lang="en-US" sz="6300" dirty="0">
                <a:solidFill>
                  <a:srgbClr val="FF0000"/>
                </a:solidFill>
              </a:rPr>
              <a:t>focus </a:t>
            </a:r>
            <a:r>
              <a:rPr lang="en-US" sz="6300" dirty="0"/>
              <a:t>on what’s right in front of you, turning to your physical sensations with full awareness. Letting go of thoughts of the past or future without judgment. </a:t>
            </a:r>
          </a:p>
          <a:p>
            <a:pPr marL="228600" lvl="1">
              <a:spcBef>
                <a:spcPts val="1000"/>
              </a:spcBef>
              <a:buFont typeface="Wingdings" panose="05000000000000000000" pitchFamily="2" charset="2"/>
              <a:buChar char="ü"/>
            </a:pPr>
            <a:endParaRPr lang="en-US" sz="6000" dirty="0"/>
          </a:p>
          <a:p>
            <a:pPr marL="228600" lvl="1">
              <a:spcBef>
                <a:spcPts val="1000"/>
              </a:spcBef>
              <a:buFont typeface="Wingdings" panose="05000000000000000000" pitchFamily="2" charset="2"/>
              <a:buChar char="ü"/>
            </a:pPr>
            <a:r>
              <a:rPr lang="en-US" sz="6000" dirty="0"/>
              <a:t>2-10 Minute Distraction to Break the Urge </a:t>
            </a:r>
          </a:p>
          <a:p>
            <a:pPr lvl="1">
              <a:buFont typeface="Wingdings" panose="05000000000000000000" pitchFamily="2" charset="2"/>
              <a:buChar char="ü"/>
            </a:pPr>
            <a:r>
              <a:rPr lang="en-US" sz="6000" dirty="0"/>
              <a:t>Pause throughout the day with present mindfulness, walking, eating, imagery, or body scan</a:t>
            </a:r>
          </a:p>
          <a:p>
            <a:pPr>
              <a:buFont typeface="Wingdings" panose="05000000000000000000" pitchFamily="2" charset="2"/>
              <a:buChar char="ü"/>
            </a:pPr>
            <a:r>
              <a:rPr lang="en-US" sz="6000" dirty="0"/>
              <a:t>Ways to </a:t>
            </a:r>
            <a:r>
              <a:rPr lang="en-US" sz="6000" dirty="0">
                <a:solidFill>
                  <a:srgbClr val="FF0000"/>
                </a:solidFill>
              </a:rPr>
              <a:t>Calm</a:t>
            </a:r>
            <a:r>
              <a:rPr lang="en-US" sz="6000" dirty="0"/>
              <a:t> the Autonomic (Sympathetic) Nervous System </a:t>
            </a:r>
          </a:p>
          <a:p>
            <a:pPr lvl="1">
              <a:buFont typeface="Wingdings" panose="05000000000000000000" pitchFamily="2" charset="2"/>
              <a:buChar char="ü"/>
            </a:pPr>
            <a:r>
              <a:rPr lang="en-US" sz="6000" dirty="0"/>
              <a:t>Four Square Breathing</a:t>
            </a:r>
          </a:p>
          <a:p>
            <a:pPr lvl="1">
              <a:buFont typeface="Wingdings" panose="05000000000000000000" pitchFamily="2" charset="2"/>
              <a:buChar char="ü"/>
            </a:pPr>
            <a:r>
              <a:rPr lang="en-US" sz="6000" dirty="0"/>
              <a:t>Trace or Color or Record Feelings</a:t>
            </a:r>
          </a:p>
          <a:p>
            <a:pPr lvl="1">
              <a:buFont typeface="Wingdings" panose="05000000000000000000" pitchFamily="2" charset="2"/>
              <a:buChar char="ü"/>
            </a:pPr>
            <a:r>
              <a:rPr lang="en-US" sz="6000" dirty="0"/>
              <a:t>Focus Point </a:t>
            </a:r>
            <a:r>
              <a:rPr lang="en-US" sz="4000" dirty="0"/>
              <a:t>(hold a pen 6 inches from eyes)</a:t>
            </a:r>
          </a:p>
          <a:p>
            <a:pPr lvl="1">
              <a:buFont typeface="Wingdings" panose="05000000000000000000" pitchFamily="2" charset="2"/>
              <a:buChar char="ü"/>
            </a:pPr>
            <a:r>
              <a:rPr lang="en-US" sz="6000" dirty="0"/>
              <a:t>Call Someone</a:t>
            </a:r>
          </a:p>
          <a:p>
            <a:pPr lvl="1">
              <a:buFont typeface="Wingdings" panose="05000000000000000000" pitchFamily="2" charset="2"/>
              <a:buChar char="ü"/>
            </a:pPr>
            <a:r>
              <a:rPr lang="en-US" sz="6000" dirty="0"/>
              <a:t>Room Scan and Use 5 senses </a:t>
            </a:r>
            <a:r>
              <a:rPr lang="en-US" sz="3500" dirty="0"/>
              <a:t>(point out what you see etc.)</a:t>
            </a:r>
          </a:p>
          <a:p>
            <a:pPr lvl="1">
              <a:buFont typeface="Wingdings" panose="05000000000000000000" pitchFamily="2" charset="2"/>
              <a:buChar char="ü"/>
            </a:pPr>
            <a:r>
              <a:rPr lang="en-US" sz="6000" dirty="0"/>
              <a:t>Worry Bag </a:t>
            </a:r>
            <a:r>
              <a:rPr lang="en-US" sz="3500" dirty="0"/>
              <a:t>(to take with you places) </a:t>
            </a:r>
          </a:p>
          <a:p>
            <a:pPr marL="457200" lvl="1" indent="0">
              <a:buNone/>
            </a:pPr>
            <a:endParaRPr lang="en-US" sz="2600" dirty="0"/>
          </a:p>
          <a:p>
            <a:pPr marL="201168" lvl="1" indent="0">
              <a:buNone/>
            </a:pPr>
            <a:endParaRPr lang="en-US" dirty="0"/>
          </a:p>
          <a:p>
            <a:pPr marL="0" indent="0">
              <a:buNone/>
            </a:pPr>
            <a:r>
              <a:rPr lang="en-US" sz="3500" dirty="0">
                <a:hlinkClick r:id="rId2"/>
              </a:rPr>
              <a:t>http://www.freemindfulness.org/download</a:t>
            </a:r>
            <a:endParaRPr lang="en-US" sz="3500" dirty="0"/>
          </a:p>
          <a:p>
            <a:pPr marL="0" indent="0">
              <a:buNone/>
            </a:pPr>
            <a:r>
              <a:rPr lang="en-US" sz="3500" dirty="0">
                <a:hlinkClick r:id="rId3"/>
              </a:rPr>
              <a:t>http://www.livingwell.org.au/mindfulness-exercises-3/8-mindfulness-of-thoughts/</a:t>
            </a:r>
            <a:endParaRPr lang="en-US" sz="3500" dirty="0"/>
          </a:p>
          <a:p>
            <a:endParaRPr lang="en-US" sz="35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107" y="3308786"/>
            <a:ext cx="3851496" cy="2557634"/>
          </a:xfrm>
          <a:prstGeom prst="rect">
            <a:avLst/>
          </a:prstGeom>
        </p:spPr>
      </p:pic>
    </p:spTree>
    <p:extLst>
      <p:ext uri="{BB962C8B-B14F-4D97-AF65-F5344CB8AC3E}">
        <p14:creationId xmlns:p14="http://schemas.microsoft.com/office/powerpoint/2010/main" val="263331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663" y="386821"/>
            <a:ext cx="9601196" cy="1303867"/>
          </a:xfrm>
        </p:spPr>
        <p:txBody>
          <a:bodyPr/>
          <a:lstStyle/>
          <a:p>
            <a:r>
              <a:rPr lang="en-US" dirty="0"/>
              <a:t>5 Steps of Emotional Coaching</a:t>
            </a:r>
          </a:p>
        </p:txBody>
      </p:sp>
      <p:sp>
        <p:nvSpPr>
          <p:cNvPr id="3" name="Content Placeholder 2"/>
          <p:cNvSpPr>
            <a:spLocks noGrp="1"/>
          </p:cNvSpPr>
          <p:nvPr>
            <p:ph idx="1"/>
          </p:nvPr>
        </p:nvSpPr>
        <p:spPr>
          <a:xfrm>
            <a:off x="838200" y="1390390"/>
            <a:ext cx="11061526" cy="4786574"/>
          </a:xfrm>
        </p:spPr>
        <p:txBody>
          <a:bodyPr>
            <a:normAutofit fontScale="77500" lnSpcReduction="20000"/>
          </a:bodyPr>
          <a:lstStyle/>
          <a:p>
            <a:pPr marL="514350" indent="-514350">
              <a:buFont typeface="+mj-lt"/>
              <a:buAutoNum type="arabicPeriod"/>
            </a:pPr>
            <a:endParaRPr lang="en-US" sz="3600" dirty="0">
              <a:latin typeface="Arial Rounded MT Bold" panose="020F0704030504030204" pitchFamily="34" charset="0"/>
            </a:endParaRPr>
          </a:p>
          <a:p>
            <a:pPr marL="514350" indent="-514350">
              <a:buFont typeface="+mj-lt"/>
              <a:buAutoNum type="arabicPeriod"/>
            </a:pPr>
            <a:endParaRPr lang="en-US" sz="3600" dirty="0">
              <a:latin typeface="Arial Rounded MT Bold" panose="020F0704030504030204" pitchFamily="34" charset="0"/>
            </a:endParaRPr>
          </a:p>
          <a:p>
            <a:pPr marL="514350" indent="-514350">
              <a:buFont typeface="+mj-lt"/>
              <a:buAutoNum type="arabicPeriod"/>
            </a:pPr>
            <a:r>
              <a:rPr lang="en-US" sz="3600" dirty="0">
                <a:latin typeface="Arial Rounded MT Bold" panose="020F0704030504030204" pitchFamily="34" charset="0"/>
              </a:rPr>
              <a:t>Become Aware and Intelligent of ALL Emotions </a:t>
            </a:r>
          </a:p>
          <a:p>
            <a:pPr marL="514350" indent="-514350">
              <a:buFont typeface="+mj-lt"/>
              <a:buAutoNum type="arabicPeriod"/>
            </a:pPr>
            <a:r>
              <a:rPr lang="en-US" sz="3600" dirty="0">
                <a:latin typeface="Arial Rounded MT Bold" panose="020F0704030504030204" pitchFamily="34" charset="0"/>
              </a:rPr>
              <a:t>Recognize an Opportunity for Teaching and Intimacy</a:t>
            </a:r>
          </a:p>
          <a:p>
            <a:pPr marL="514350" indent="-514350">
              <a:buFont typeface="+mj-lt"/>
              <a:buAutoNum type="arabicPeriod"/>
            </a:pPr>
            <a:r>
              <a:rPr lang="en-US" sz="3600" dirty="0">
                <a:latin typeface="Arial Rounded MT Bold" panose="020F0704030504030204" pitchFamily="34" charset="0"/>
              </a:rPr>
              <a:t>Listen, Validate, and Reflect </a:t>
            </a:r>
          </a:p>
          <a:p>
            <a:pPr marL="514350" indent="-514350">
              <a:buFont typeface="+mj-lt"/>
              <a:buAutoNum type="arabicPeriod"/>
            </a:pPr>
            <a:r>
              <a:rPr lang="en-US" sz="3600" dirty="0">
                <a:latin typeface="Arial Rounded MT Bold" panose="020F0704030504030204" pitchFamily="34" charset="0"/>
              </a:rPr>
              <a:t>Coach the Child to Label How They Feel</a:t>
            </a:r>
          </a:p>
          <a:p>
            <a:pPr lvl="1"/>
            <a:r>
              <a:rPr lang="en-US" sz="2200" dirty="0">
                <a:latin typeface="Arial Rounded MT Bold" panose="020F0704030504030204" pitchFamily="34" charset="0"/>
              </a:rPr>
              <a:t>Accept -communicate your understanding and acceptance of the emotion through empathy </a:t>
            </a:r>
          </a:p>
          <a:p>
            <a:pPr marL="514350" indent="-514350">
              <a:buFont typeface="+mj-lt"/>
              <a:buAutoNum type="arabicPeriod"/>
            </a:pPr>
            <a:r>
              <a:rPr lang="en-US" sz="3600" dirty="0">
                <a:latin typeface="Arial Rounded MT Bold" panose="020F0704030504030204" pitchFamily="34" charset="0"/>
              </a:rPr>
              <a:t>Set Limits and Problem Solve Accordingly to your Family Values</a:t>
            </a:r>
          </a:p>
          <a:p>
            <a:pPr marL="0" indent="0">
              <a:buNone/>
            </a:pPr>
            <a:r>
              <a:rPr lang="en-US" sz="1500" dirty="0">
                <a:latin typeface="Arial Rounded MT Bold" panose="020F0704030504030204" pitchFamily="34" charset="0"/>
              </a:rPr>
              <a:t>										(Gottman 1997) </a:t>
            </a:r>
          </a:p>
          <a:p>
            <a:endParaRPr lang="en-US" dirty="0"/>
          </a:p>
        </p:txBody>
      </p:sp>
    </p:spTree>
    <p:extLst>
      <p:ext uri="{BB962C8B-B14F-4D97-AF65-F5344CB8AC3E}">
        <p14:creationId xmlns:p14="http://schemas.microsoft.com/office/powerpoint/2010/main" val="72937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056" y="493617"/>
            <a:ext cx="9601196" cy="1303867"/>
          </a:xfrm>
        </p:spPr>
        <p:txBody>
          <a:bodyPr/>
          <a:lstStyle/>
          <a:p>
            <a:r>
              <a:rPr lang="en-US" dirty="0"/>
              <a:t>Medications </a:t>
            </a:r>
          </a:p>
        </p:txBody>
      </p:sp>
      <p:sp>
        <p:nvSpPr>
          <p:cNvPr id="3" name="Content Placeholder 2"/>
          <p:cNvSpPr>
            <a:spLocks noGrp="1"/>
          </p:cNvSpPr>
          <p:nvPr>
            <p:ph idx="1"/>
          </p:nvPr>
        </p:nvSpPr>
        <p:spPr>
          <a:xfrm>
            <a:off x="838199" y="1517072"/>
            <a:ext cx="11152910" cy="4883727"/>
          </a:xfrm>
        </p:spPr>
        <p:txBody>
          <a:bodyPr>
            <a:normAutofit fontScale="62500" lnSpcReduction="20000"/>
          </a:bodyPr>
          <a:lstStyle/>
          <a:p>
            <a:r>
              <a:rPr lang="en-US" sz="3400" dirty="0"/>
              <a:t>Selective serotonin reuptake inhibitors (SSRIs) are a class of drugs that are typically used as antidepressants in the treatment of major depressive disorder and anxiety disorders.</a:t>
            </a:r>
          </a:p>
          <a:p>
            <a:r>
              <a:rPr lang="en-US" sz="3400" dirty="0"/>
              <a:t>SSRIs function by increasing the extracellular level of the neurotransmitter serotonin by limiting its reabsorption (reuptake) into the presynaptic cell, increasing the level of serotonin in the synaptic cleft available to bind to the postsynaptic receptor.</a:t>
            </a:r>
          </a:p>
          <a:p>
            <a:r>
              <a:rPr lang="en-US" sz="3400" dirty="0"/>
              <a:t> They have varying degrees of selectivity for the other monoamine transporters, with pure SSRIs having only weak affinity for the norepinephrine and dopamine transporters.</a:t>
            </a:r>
          </a:p>
          <a:p>
            <a:r>
              <a:rPr lang="en-US" sz="3400" dirty="0"/>
              <a:t>Studies question the efficacy of treating anxiety with an antidepressant. Doctors often prescribe antidepressants, such as paroxetine (Paxil), fluvoxamine (</a:t>
            </a:r>
            <a:r>
              <a:rPr lang="en-US" sz="3400" dirty="0" err="1"/>
              <a:t>Luvox</a:t>
            </a:r>
            <a:r>
              <a:rPr lang="en-US" sz="3400" dirty="0"/>
              <a:t>), or sertraline (Zoloft), for the treatment of anxiety</a:t>
            </a:r>
          </a:p>
          <a:p>
            <a:r>
              <a:rPr lang="en-US" sz="3400" dirty="0"/>
              <a:t>SSRIs can be helpful for depression, panic disorder, social anxiety, obsessive compulsive disorder, generalized anxiety and PTSD</a:t>
            </a:r>
          </a:p>
          <a:p>
            <a:endParaRPr lang="en-US" dirty="0"/>
          </a:p>
          <a:p>
            <a:pPr marL="0" indent="0">
              <a:buNone/>
            </a:pPr>
            <a:r>
              <a:rPr lang="en-US" dirty="0"/>
              <a:t> </a:t>
            </a:r>
            <a:r>
              <a:rPr lang="en-US" dirty="0">
                <a:hlinkClick r:id="rId2"/>
              </a:rPr>
              <a:t>https://www.anxieties.com/156/selective-serotonin-reuptake-inhibitors-ssris</a:t>
            </a:r>
            <a:endParaRPr lang="en-US" dirty="0"/>
          </a:p>
          <a:p>
            <a:endParaRPr lang="en-US" dirty="0"/>
          </a:p>
        </p:txBody>
      </p:sp>
    </p:spTree>
    <p:extLst>
      <p:ext uri="{BB962C8B-B14F-4D97-AF65-F5344CB8AC3E}">
        <p14:creationId xmlns:p14="http://schemas.microsoft.com/office/powerpoint/2010/main" val="366595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Signs…To Body and Mind</a:t>
            </a:r>
          </a:p>
        </p:txBody>
      </p:sp>
      <p:sp>
        <p:nvSpPr>
          <p:cNvPr id="3" name="Content Placeholder 2"/>
          <p:cNvSpPr>
            <a:spLocks noGrp="1"/>
          </p:cNvSpPr>
          <p:nvPr>
            <p:ph idx="1"/>
          </p:nvPr>
        </p:nvSpPr>
        <p:spPr>
          <a:xfrm>
            <a:off x="1295400" y="2556932"/>
            <a:ext cx="10416435" cy="3318936"/>
          </a:xfrm>
        </p:spPr>
        <p:txBody>
          <a:bodyPr>
            <a:normAutofit fontScale="70000" lnSpcReduction="20000"/>
          </a:bodyPr>
          <a:lstStyle/>
          <a:p>
            <a:pPr marL="742950" lvl="1" indent="-285750" defTabSz="457200">
              <a:lnSpc>
                <a:spcPct val="100000"/>
              </a:lnSpc>
              <a:spcBef>
                <a:spcPts val="1000"/>
              </a:spcBef>
              <a:buClr>
                <a:srgbClr val="5FCBEF"/>
              </a:buClr>
              <a:buSzPct val="80000"/>
              <a:buFont typeface="Wingdings" panose="05000000000000000000" pitchFamily="2" charset="2"/>
              <a:buChar char="Ø"/>
            </a:pPr>
            <a:r>
              <a:rPr lang="en-US" sz="2200" dirty="0">
                <a:solidFill>
                  <a:srgbClr val="2E83C3"/>
                </a:solidFill>
                <a:latin typeface="Trebuchet MS" panose="020B0603020202020204"/>
              </a:rPr>
              <a:t>Cognitive </a:t>
            </a:r>
          </a:p>
          <a:p>
            <a:pPr marL="201168" lvl="1" indent="0" defTabSz="457200">
              <a:lnSpc>
                <a:spcPct val="100000"/>
              </a:lnSpc>
              <a:spcBef>
                <a:spcPts val="1000"/>
              </a:spcBef>
              <a:buClr>
                <a:srgbClr val="5FCBEF"/>
              </a:buClr>
              <a:buSzPct val="80000"/>
              <a:buNone/>
            </a:pPr>
            <a:r>
              <a:rPr lang="en-US" sz="1600" dirty="0">
                <a:solidFill>
                  <a:prstClr val="black">
                    <a:lumMod val="75000"/>
                    <a:lumOff val="25000"/>
                  </a:prstClr>
                </a:solidFill>
                <a:latin typeface="Trebuchet MS" panose="020B0603020202020204"/>
              </a:rPr>
              <a:t>	</a:t>
            </a:r>
            <a:r>
              <a:rPr lang="en-US" sz="1800" dirty="0">
                <a:solidFill>
                  <a:prstClr val="black">
                    <a:lumMod val="75000"/>
                    <a:lumOff val="25000"/>
                  </a:prstClr>
                </a:solidFill>
                <a:latin typeface="Trebuchet MS" panose="020B0603020202020204"/>
              </a:rPr>
              <a:t>Attention &amp; processing reduces, short-term memory problems, judgment impaired, racing thoughts, ridged thinking, focus on the negative</a:t>
            </a:r>
          </a:p>
          <a:p>
            <a:pPr marL="742950" lvl="1" indent="-285750" defTabSz="457200">
              <a:lnSpc>
                <a:spcPct val="100000"/>
              </a:lnSpc>
              <a:spcBef>
                <a:spcPts val="1000"/>
              </a:spcBef>
              <a:buClr>
                <a:srgbClr val="5FCBEF"/>
              </a:buClr>
              <a:buSzPct val="80000"/>
              <a:buFont typeface="Wingdings" panose="05000000000000000000" pitchFamily="2" charset="2"/>
              <a:buChar char="Ø"/>
            </a:pPr>
            <a:r>
              <a:rPr lang="en-US" dirty="0">
                <a:solidFill>
                  <a:srgbClr val="2E83C3"/>
                </a:solidFill>
                <a:latin typeface="Trebuchet MS" panose="020B0603020202020204"/>
              </a:rPr>
              <a:t>Emotional </a:t>
            </a:r>
          </a:p>
          <a:p>
            <a:pPr marL="201168" lvl="1" indent="0" defTabSz="457200">
              <a:lnSpc>
                <a:spcPct val="100000"/>
              </a:lnSpc>
              <a:spcBef>
                <a:spcPts val="1000"/>
              </a:spcBef>
              <a:buClr>
                <a:srgbClr val="5FCBEF"/>
              </a:buClr>
              <a:buSzPct val="80000"/>
              <a:buNone/>
            </a:pPr>
            <a:r>
              <a:rPr lang="en-US" sz="1600" dirty="0">
                <a:solidFill>
                  <a:prstClr val="black">
                    <a:lumMod val="75000"/>
                    <a:lumOff val="25000"/>
                  </a:prstClr>
                </a:solidFill>
                <a:latin typeface="Trebuchet MS" panose="020B0603020202020204"/>
              </a:rPr>
              <a:t>	</a:t>
            </a:r>
            <a:r>
              <a:rPr lang="en-US" sz="1800" dirty="0">
                <a:solidFill>
                  <a:prstClr val="black">
                    <a:lumMod val="75000"/>
                    <a:lumOff val="25000"/>
                  </a:prstClr>
                </a:solidFill>
                <a:latin typeface="Trebuchet MS" panose="020B0603020202020204"/>
              </a:rPr>
              <a:t>Increased irritability, frustration, impatience, depression, anxiety, hopelessness, confusion, numbness</a:t>
            </a:r>
          </a:p>
          <a:p>
            <a:pPr marL="742950" lvl="1" indent="-285750" defTabSz="457200">
              <a:lnSpc>
                <a:spcPct val="100000"/>
              </a:lnSpc>
              <a:spcBef>
                <a:spcPts val="1000"/>
              </a:spcBef>
              <a:buClr>
                <a:srgbClr val="5FCBEF"/>
              </a:buClr>
              <a:buSzPct val="80000"/>
              <a:buFont typeface="Wingdings" panose="05000000000000000000" pitchFamily="2" charset="2"/>
              <a:buChar char="Ø"/>
            </a:pPr>
            <a:r>
              <a:rPr lang="en-US" dirty="0">
                <a:solidFill>
                  <a:srgbClr val="2E83C3"/>
                </a:solidFill>
                <a:latin typeface="Trebuchet MS" panose="020B0603020202020204"/>
              </a:rPr>
              <a:t>Behavioral </a:t>
            </a:r>
          </a:p>
          <a:p>
            <a:pPr marL="201168" lvl="1" indent="0" defTabSz="457200">
              <a:lnSpc>
                <a:spcPct val="100000"/>
              </a:lnSpc>
              <a:spcBef>
                <a:spcPts val="1000"/>
              </a:spcBef>
              <a:buClr>
                <a:srgbClr val="5FCBEF"/>
              </a:buClr>
              <a:buSzPct val="80000"/>
              <a:buNone/>
            </a:pPr>
            <a:r>
              <a:rPr lang="en-US" sz="1600" dirty="0">
                <a:solidFill>
                  <a:prstClr val="black">
                    <a:lumMod val="75000"/>
                    <a:lumOff val="25000"/>
                  </a:prstClr>
                </a:solidFill>
                <a:latin typeface="Trebuchet MS" panose="020B0603020202020204"/>
              </a:rPr>
              <a:t>	</a:t>
            </a:r>
            <a:r>
              <a:rPr lang="en-US" sz="1800" dirty="0">
                <a:solidFill>
                  <a:prstClr val="black">
                    <a:lumMod val="75000"/>
                    <a:lumOff val="25000"/>
                  </a:prstClr>
                </a:solidFill>
                <a:latin typeface="Trebuchet MS" panose="020B0603020202020204"/>
              </a:rPr>
              <a:t>Increased bad/nervous habits, sleep disturbances, impaired listening skills, withdrawal, aggression</a:t>
            </a:r>
          </a:p>
          <a:p>
            <a:pPr marL="742950" lvl="1" indent="-285750" defTabSz="457200">
              <a:lnSpc>
                <a:spcPct val="100000"/>
              </a:lnSpc>
              <a:spcBef>
                <a:spcPts val="1000"/>
              </a:spcBef>
              <a:buClr>
                <a:srgbClr val="5FCBEF"/>
              </a:buClr>
              <a:buSzPct val="80000"/>
              <a:buFont typeface="Wingdings" panose="05000000000000000000" pitchFamily="2" charset="2"/>
              <a:buChar char="Ø"/>
            </a:pPr>
            <a:r>
              <a:rPr lang="en-US" dirty="0">
                <a:solidFill>
                  <a:srgbClr val="2E83C3"/>
                </a:solidFill>
                <a:latin typeface="Trebuchet MS" panose="020B0603020202020204"/>
              </a:rPr>
              <a:t>Physiological</a:t>
            </a:r>
          </a:p>
          <a:p>
            <a:pPr marL="457200" lvl="1" indent="0" defTabSz="457200">
              <a:lnSpc>
                <a:spcPct val="100000"/>
              </a:lnSpc>
              <a:spcBef>
                <a:spcPts val="1000"/>
              </a:spcBef>
              <a:buClr>
                <a:srgbClr val="5FCBEF"/>
              </a:buClr>
              <a:buSzPct val="80000"/>
              <a:buNone/>
            </a:pPr>
            <a:r>
              <a:rPr lang="en-US" sz="1800" dirty="0">
                <a:solidFill>
                  <a:prstClr val="black">
                    <a:lumMod val="75000"/>
                    <a:lumOff val="25000"/>
                  </a:prstClr>
                </a:solidFill>
                <a:latin typeface="Trebuchet MS" panose="020B0603020202020204"/>
              </a:rPr>
              <a:t>Rapid heartbeat, increased fatigue, illnesses, stomach problems, nausea, dizziness, aches, decreased libido, headaches, difficulty breathing, sweating </a:t>
            </a:r>
          </a:p>
          <a:p>
            <a:pPr marL="342900" lvl="0" indent="-342900" defTabSz="457200">
              <a:lnSpc>
                <a:spcPct val="100000"/>
              </a:lnSpc>
              <a:buClr>
                <a:srgbClr val="5FCBEF"/>
              </a:buClr>
              <a:buSzPct val="80000"/>
              <a:buFont typeface="Wingdings 3" charset="2"/>
              <a:buChar char=""/>
            </a:pPr>
            <a:endParaRPr lang="en-US" sz="1800" dirty="0">
              <a:solidFill>
                <a:prstClr val="black">
                  <a:lumMod val="75000"/>
                  <a:lumOff val="25000"/>
                </a:prstClr>
              </a:solidFill>
              <a:latin typeface="Trebuchet MS" panose="020B0603020202020204"/>
            </a:endParaRPr>
          </a:p>
          <a:p>
            <a:endParaRPr lang="en-US" dirty="0"/>
          </a:p>
        </p:txBody>
      </p:sp>
    </p:spTree>
    <p:extLst>
      <p:ext uri="{BB962C8B-B14F-4D97-AF65-F5344CB8AC3E}">
        <p14:creationId xmlns:p14="http://schemas.microsoft.com/office/powerpoint/2010/main" val="64490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92500" lnSpcReduction="10000"/>
          </a:bodyPr>
          <a:lstStyle/>
          <a:p>
            <a:pPr lvl="0"/>
            <a:r>
              <a:rPr lang="en-US" dirty="0">
                <a:latin typeface="Times New Roman" panose="02020603050405020304" pitchFamily="18" charset="0"/>
                <a:ea typeface="Calibri" panose="020F0502020204030204" pitchFamily="34" charset="0"/>
                <a:cs typeface="Times New Roman" panose="02020603050405020304" pitchFamily="18" charset="0"/>
              </a:rPr>
              <a:t>Gottman (1997) </a:t>
            </a:r>
            <a:r>
              <a:rPr lang="en-US" i="1" dirty="0">
                <a:latin typeface="Times New Roman" panose="02020603050405020304" pitchFamily="18" charset="0"/>
                <a:ea typeface="Calibri" panose="020F0502020204030204" pitchFamily="34" charset="0"/>
                <a:cs typeface="Times New Roman" panose="02020603050405020304" pitchFamily="18" charset="0"/>
              </a:rPr>
              <a:t>Raising An Emotionally Intelligent Child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hlinkClick r:id="rId2"/>
              </a:rPr>
              <a:t>https://www.ted.com/talks/guy_winch_why_we_all_need_to_practice_emotional_first_aid#t-114681</a:t>
            </a:r>
            <a:endParaRPr lang="en-US" dirty="0"/>
          </a:p>
          <a:p>
            <a:r>
              <a:rPr lang="en-US" dirty="0">
                <a:hlinkClick r:id="rId3"/>
              </a:rPr>
              <a:t>https://www.psychologytoday.com/us/basics/vagus-nerve</a:t>
            </a:r>
            <a:endParaRPr lang="en-US" dirty="0"/>
          </a:p>
          <a:p>
            <a:endParaRPr lang="en-US" dirty="0"/>
          </a:p>
          <a:p>
            <a:r>
              <a:rPr lang="en-US" dirty="0">
                <a:hlinkClick r:id="rId4"/>
              </a:rPr>
              <a:t>https://www.cdc.gov/coronavirus/2019-ncov/daily-life-coping/managing-stress-anxiety.html?CDC_AA_refVal=https%3A%2F%2Fwww.cdc.gov%2Fcoronavirus%2F2019-ncov%2Fprepare%2Fmanaging-stress-anxiety.html</a:t>
            </a:r>
            <a:endParaRPr lang="en-US" dirty="0"/>
          </a:p>
        </p:txBody>
      </p:sp>
    </p:spTree>
    <p:extLst>
      <p:ext uri="{BB962C8B-B14F-4D97-AF65-F5344CB8AC3E}">
        <p14:creationId xmlns:p14="http://schemas.microsoft.com/office/powerpoint/2010/main" val="17881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2" y="982133"/>
            <a:ext cx="9601196" cy="1335182"/>
          </a:xfrm>
        </p:spPr>
        <p:txBody>
          <a:bodyPr/>
          <a:lstStyle/>
          <a:p>
            <a:r>
              <a:rPr lang="en-US" dirty="0"/>
              <a:t>Unknown or Unseen Trauma’s</a:t>
            </a:r>
          </a:p>
        </p:txBody>
      </p:sp>
      <p:pic>
        <p:nvPicPr>
          <p:cNvPr id="4" name="Content Placeholder 3"/>
          <p:cNvPicPr>
            <a:picLocks noGrp="1" noChangeAspect="1"/>
          </p:cNvPicPr>
          <p:nvPr>
            <p:ph sz="half" idx="1"/>
          </p:nvPr>
        </p:nvPicPr>
        <p:blipFill>
          <a:blip r:embed="rId2"/>
          <a:stretch>
            <a:fillRect/>
          </a:stretch>
        </p:blipFill>
        <p:spPr>
          <a:xfrm>
            <a:off x="2000274" y="2560638"/>
            <a:ext cx="3314651" cy="3309937"/>
          </a:xfrm>
          <a:prstGeom prst="rect">
            <a:avLst/>
          </a:prstGeom>
        </p:spPr>
      </p:pic>
      <p:sp>
        <p:nvSpPr>
          <p:cNvPr id="7" name="Content Placeholder 6"/>
          <p:cNvSpPr>
            <a:spLocks noGrp="1"/>
          </p:cNvSpPr>
          <p:nvPr>
            <p:ph sz="half" idx="2"/>
          </p:nvPr>
        </p:nvSpPr>
        <p:spPr>
          <a:xfrm>
            <a:off x="5473874" y="2560637"/>
            <a:ext cx="6371762" cy="3616325"/>
          </a:xfrm>
        </p:spPr>
        <p:txBody>
          <a:bodyPr>
            <a:normAutofit fontScale="92500" lnSpcReduction="10000"/>
          </a:bodyPr>
          <a:lstStyle/>
          <a:p>
            <a:r>
              <a:rPr lang="en-US" dirty="0"/>
              <a:t>Traumatic Events </a:t>
            </a:r>
          </a:p>
          <a:p>
            <a:pPr lvl="1"/>
            <a:r>
              <a:rPr lang="en-US" dirty="0"/>
              <a:t>Acute Stress</a:t>
            </a:r>
          </a:p>
          <a:p>
            <a:pPr lvl="2"/>
            <a:r>
              <a:rPr lang="en-US" dirty="0"/>
              <a:t>One Month, Short Term</a:t>
            </a:r>
          </a:p>
          <a:p>
            <a:pPr lvl="1"/>
            <a:r>
              <a:rPr lang="en-US" dirty="0"/>
              <a:t>Adjustment </a:t>
            </a:r>
          </a:p>
          <a:p>
            <a:pPr lvl="2"/>
            <a:r>
              <a:rPr lang="en-US" dirty="0"/>
              <a:t>Six Months</a:t>
            </a:r>
          </a:p>
          <a:p>
            <a:pPr lvl="1"/>
            <a:r>
              <a:rPr lang="en-US" dirty="0"/>
              <a:t>Post Traumatic </a:t>
            </a:r>
          </a:p>
          <a:p>
            <a:pPr lvl="2"/>
            <a:r>
              <a:rPr lang="en-US" dirty="0"/>
              <a:t>Three-Six Months Plus, Long Term </a:t>
            </a:r>
          </a:p>
          <a:p>
            <a:r>
              <a:rPr lang="en-US" dirty="0"/>
              <a:t>Trauma Emotions of Loss, Grief, Powerless </a:t>
            </a:r>
          </a:p>
          <a:p>
            <a:pPr lvl="1"/>
            <a:r>
              <a:rPr lang="en-US" dirty="0"/>
              <a:t>Unseen vs. Seen </a:t>
            </a:r>
          </a:p>
          <a:p>
            <a:pPr lvl="1"/>
            <a:endParaRPr lang="en-US" dirty="0"/>
          </a:p>
          <a:p>
            <a:endParaRPr lang="en-US" dirty="0"/>
          </a:p>
        </p:txBody>
      </p:sp>
    </p:spTree>
    <p:extLst>
      <p:ext uri="{BB962C8B-B14F-4D97-AF65-F5344CB8AC3E}">
        <p14:creationId xmlns:p14="http://schemas.microsoft.com/office/powerpoint/2010/main" val="107055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08882"/>
          </a:xfrm>
        </p:spPr>
        <p:txBody>
          <a:bodyPr>
            <a:normAutofit fontScale="90000"/>
          </a:bodyPr>
          <a:lstStyle/>
          <a:p>
            <a:r>
              <a:rPr lang="en-US" dirty="0"/>
              <a:t>Fear of the Future…?</a:t>
            </a:r>
          </a:p>
        </p:txBody>
      </p:sp>
      <p:sp>
        <p:nvSpPr>
          <p:cNvPr id="4" name="Text Placeholder 3"/>
          <p:cNvSpPr>
            <a:spLocks noGrp="1"/>
          </p:cNvSpPr>
          <p:nvPr>
            <p:ph type="body" idx="1"/>
          </p:nvPr>
        </p:nvSpPr>
        <p:spPr>
          <a:xfrm>
            <a:off x="839788" y="1413165"/>
            <a:ext cx="5157787" cy="935180"/>
          </a:xfrm>
        </p:spPr>
        <p:txBody>
          <a:bodyPr>
            <a:normAutofit fontScale="25000" lnSpcReduction="20000"/>
          </a:bodyPr>
          <a:lstStyle/>
          <a:p>
            <a:endParaRPr lang="en-US" sz="4000" dirty="0"/>
          </a:p>
          <a:p>
            <a:r>
              <a:rPr lang="en-US" sz="16000" dirty="0"/>
              <a:t>Worry</a:t>
            </a:r>
          </a:p>
          <a:p>
            <a:endParaRPr lang="en-US" dirty="0"/>
          </a:p>
        </p:txBody>
      </p:sp>
      <p:sp>
        <p:nvSpPr>
          <p:cNvPr id="3" name="Content Placeholder 2"/>
          <p:cNvSpPr>
            <a:spLocks noGrp="1"/>
          </p:cNvSpPr>
          <p:nvPr>
            <p:ph sz="half" idx="2"/>
          </p:nvPr>
        </p:nvSpPr>
        <p:spPr>
          <a:xfrm>
            <a:off x="839788" y="2348345"/>
            <a:ext cx="5157787" cy="3841318"/>
          </a:xfrm>
        </p:spPr>
        <p:txBody>
          <a:bodyPr>
            <a:normAutofit fontScale="92500" lnSpcReduction="10000"/>
          </a:bodyPr>
          <a:lstStyle/>
          <a:p>
            <a:r>
              <a:rPr lang="en-US" dirty="0"/>
              <a:t>Normal</a:t>
            </a:r>
          </a:p>
          <a:p>
            <a:r>
              <a:rPr lang="en-US" dirty="0"/>
              <a:t>Mild Distress</a:t>
            </a:r>
          </a:p>
          <a:p>
            <a:r>
              <a:rPr lang="en-US" dirty="0"/>
              <a:t>Temporary</a:t>
            </a:r>
          </a:p>
          <a:p>
            <a:r>
              <a:rPr lang="en-US" dirty="0"/>
              <a:t>Verbal</a:t>
            </a:r>
          </a:p>
          <a:p>
            <a:r>
              <a:rPr lang="en-US" dirty="0"/>
              <a:t>Thoughts/Mind</a:t>
            </a:r>
          </a:p>
          <a:p>
            <a:r>
              <a:rPr lang="en-US" dirty="0"/>
              <a:t>A Given Situation with Solution</a:t>
            </a:r>
          </a:p>
          <a:p>
            <a:r>
              <a:rPr lang="en-US" dirty="0"/>
              <a:t>Controllable</a:t>
            </a:r>
          </a:p>
          <a:p>
            <a:pPr marL="0" indent="0">
              <a:buNone/>
            </a:pPr>
            <a:r>
              <a:rPr lang="en-US" dirty="0"/>
              <a:t> </a:t>
            </a:r>
          </a:p>
          <a:p>
            <a:endParaRPr lang="en-US" dirty="0"/>
          </a:p>
          <a:p>
            <a:endParaRPr lang="en-US" dirty="0"/>
          </a:p>
        </p:txBody>
      </p:sp>
      <p:sp>
        <p:nvSpPr>
          <p:cNvPr id="5" name="Text Placeholder 4"/>
          <p:cNvSpPr>
            <a:spLocks noGrp="1"/>
          </p:cNvSpPr>
          <p:nvPr>
            <p:ph type="body" sz="quarter" idx="3"/>
          </p:nvPr>
        </p:nvSpPr>
        <p:spPr>
          <a:xfrm>
            <a:off x="6172200" y="1413165"/>
            <a:ext cx="5183188" cy="768926"/>
          </a:xfrm>
        </p:spPr>
        <p:txBody>
          <a:bodyPr>
            <a:normAutofit fontScale="25000" lnSpcReduction="20000"/>
          </a:bodyPr>
          <a:lstStyle/>
          <a:p>
            <a:r>
              <a:rPr lang="en-US" sz="16000" dirty="0"/>
              <a:t>Anxiety</a:t>
            </a:r>
            <a:r>
              <a:rPr lang="en-US" sz="3600" dirty="0"/>
              <a:t> </a:t>
            </a:r>
          </a:p>
        </p:txBody>
      </p:sp>
      <p:sp>
        <p:nvSpPr>
          <p:cNvPr id="6" name="Content Placeholder 5"/>
          <p:cNvSpPr>
            <a:spLocks noGrp="1"/>
          </p:cNvSpPr>
          <p:nvPr>
            <p:ph sz="quarter" idx="4"/>
          </p:nvPr>
        </p:nvSpPr>
        <p:spPr>
          <a:xfrm>
            <a:off x="5997575" y="2523709"/>
            <a:ext cx="5827279" cy="4031673"/>
          </a:xfrm>
        </p:spPr>
        <p:txBody>
          <a:bodyPr>
            <a:normAutofit fontScale="70000" lnSpcReduction="20000"/>
          </a:bodyPr>
          <a:lstStyle/>
          <a:p>
            <a:r>
              <a:rPr lang="en-US" dirty="0"/>
              <a:t>Severe Emotional Distress/Pain</a:t>
            </a:r>
          </a:p>
          <a:p>
            <a:r>
              <a:rPr lang="en-US" dirty="0"/>
              <a:t>Linger </a:t>
            </a:r>
          </a:p>
          <a:p>
            <a:r>
              <a:rPr lang="en-US" dirty="0"/>
              <a:t>Physical Body</a:t>
            </a:r>
          </a:p>
          <a:p>
            <a:r>
              <a:rPr lang="en-US" dirty="0"/>
              <a:t>Mental Imagery</a:t>
            </a:r>
          </a:p>
          <a:p>
            <a:r>
              <a:rPr lang="en-US" dirty="0"/>
              <a:t>Less Problem Solving </a:t>
            </a:r>
          </a:p>
          <a:p>
            <a:r>
              <a:rPr lang="en-US" dirty="0"/>
              <a:t>Negative Mental Imagery</a:t>
            </a:r>
          </a:p>
          <a:p>
            <a:r>
              <a:rPr lang="en-US" dirty="0"/>
              <a:t>Not Controllable</a:t>
            </a:r>
          </a:p>
          <a:p>
            <a:r>
              <a:rPr lang="en-US" dirty="0"/>
              <a:t>Blocking Progress</a:t>
            </a:r>
          </a:p>
          <a:p>
            <a:r>
              <a:rPr lang="en-US" dirty="0"/>
              <a:t>Perfectionism</a:t>
            </a:r>
          </a:p>
          <a:p>
            <a:r>
              <a:rPr lang="en-US" dirty="0"/>
              <a:t>Personal Functioning is Impaired</a:t>
            </a:r>
          </a:p>
          <a:p>
            <a:r>
              <a:rPr lang="en-US" dirty="0"/>
              <a:t>Ruminate (Playing the Scene Over n Over)  </a:t>
            </a:r>
          </a:p>
          <a:p>
            <a:endParaRPr lang="en-US" dirty="0"/>
          </a:p>
        </p:txBody>
      </p:sp>
    </p:spTree>
    <p:extLst>
      <p:ext uri="{BB962C8B-B14F-4D97-AF65-F5344CB8AC3E}">
        <p14:creationId xmlns:p14="http://schemas.microsoft.com/office/powerpoint/2010/main" val="137161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4159"/>
          </a:xfrm>
        </p:spPr>
        <p:txBody>
          <a:bodyPr>
            <a:normAutofit fontScale="90000"/>
          </a:bodyPr>
          <a:lstStyle/>
          <a:p>
            <a:r>
              <a:rPr lang="en-US" dirty="0"/>
              <a:t>Anxiety Disorders </a:t>
            </a:r>
          </a:p>
        </p:txBody>
      </p:sp>
      <p:sp>
        <p:nvSpPr>
          <p:cNvPr id="3" name="Content Placeholder 2"/>
          <p:cNvSpPr>
            <a:spLocks noGrp="1"/>
          </p:cNvSpPr>
          <p:nvPr>
            <p:ph idx="1"/>
          </p:nvPr>
        </p:nvSpPr>
        <p:spPr>
          <a:xfrm>
            <a:off x="838199" y="1753643"/>
            <a:ext cx="10674927" cy="4423319"/>
          </a:xfrm>
        </p:spPr>
        <p:txBody>
          <a:bodyPr>
            <a:normAutofit/>
          </a:bodyPr>
          <a:lstStyle/>
          <a:p>
            <a:pPr marL="0" indent="0">
              <a:buNone/>
            </a:pPr>
            <a:r>
              <a:rPr lang="en-US" dirty="0"/>
              <a:t>Anxiety disorders manifest in different ways, and are often diagnostically distinct</a:t>
            </a:r>
          </a:p>
          <a:p>
            <a:endParaRPr lang="en-US" dirty="0"/>
          </a:p>
          <a:p>
            <a:r>
              <a:rPr lang="en-US" dirty="0"/>
              <a:t>Generalized Anxiety Disorder (GAD) is a chronic state of </a:t>
            </a:r>
            <a:r>
              <a:rPr lang="en-US" b="1" dirty="0">
                <a:solidFill>
                  <a:srgbClr val="FF0000"/>
                </a:solidFill>
              </a:rPr>
              <a:t>severe worry </a:t>
            </a:r>
            <a:r>
              <a:rPr lang="en-US" dirty="0"/>
              <a:t>and tension. </a:t>
            </a:r>
          </a:p>
          <a:p>
            <a:r>
              <a:rPr lang="en-US" dirty="0"/>
              <a:t>Panic disorder (PD) refers to sudden and </a:t>
            </a:r>
            <a:r>
              <a:rPr lang="en-US" b="1" dirty="0">
                <a:solidFill>
                  <a:srgbClr val="FF0000"/>
                </a:solidFill>
              </a:rPr>
              <a:t>repeated</a:t>
            </a:r>
            <a:r>
              <a:rPr lang="en-US" dirty="0"/>
              <a:t> panic attacks—episodes of intense fear and discomfort that peak within a few minutes </a:t>
            </a:r>
            <a:r>
              <a:rPr lang="en-US" dirty="0">
                <a:solidFill>
                  <a:srgbClr val="FF0000"/>
                </a:solidFill>
              </a:rPr>
              <a:t>without</a:t>
            </a:r>
            <a:r>
              <a:rPr lang="en-US" dirty="0"/>
              <a:t> a trigger. </a:t>
            </a:r>
          </a:p>
          <a:p>
            <a:r>
              <a:rPr lang="en-US" dirty="0"/>
              <a:t>Agoraphobia (AG) is fear of feeling </a:t>
            </a:r>
            <a:r>
              <a:rPr lang="en-US" b="1" dirty="0">
                <a:solidFill>
                  <a:srgbClr val="FF0000"/>
                </a:solidFill>
              </a:rPr>
              <a:t>trapped</a:t>
            </a:r>
            <a:r>
              <a:rPr lang="en-US" dirty="0"/>
              <a:t> and avoid places or situations that might cause you to panic and make you feel helpless or embarrassed.</a:t>
            </a:r>
          </a:p>
          <a:p>
            <a:r>
              <a:rPr lang="en-US" dirty="0"/>
              <a:t>Specific Phobia (SP) is fear related to exposure to </a:t>
            </a:r>
            <a:r>
              <a:rPr lang="en-US" b="1" dirty="0">
                <a:solidFill>
                  <a:srgbClr val="FF0000"/>
                </a:solidFill>
              </a:rPr>
              <a:t>specific</a:t>
            </a:r>
            <a:r>
              <a:rPr lang="en-US" dirty="0">
                <a:solidFill>
                  <a:srgbClr val="FF0000"/>
                </a:solidFill>
              </a:rPr>
              <a:t> </a:t>
            </a:r>
            <a:r>
              <a:rPr lang="en-US" dirty="0"/>
              <a:t>objects or situation and avoidance of it. </a:t>
            </a:r>
          </a:p>
          <a:p>
            <a:endParaRPr lang="en-US" dirty="0"/>
          </a:p>
        </p:txBody>
      </p:sp>
    </p:spTree>
    <p:extLst>
      <p:ext uri="{BB962C8B-B14F-4D97-AF65-F5344CB8AC3E}">
        <p14:creationId xmlns:p14="http://schemas.microsoft.com/office/powerpoint/2010/main" val="254247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350" y="1182549"/>
            <a:ext cx="9601196" cy="934350"/>
          </a:xfrm>
        </p:spPr>
        <p:txBody>
          <a:bodyPr>
            <a:normAutofit/>
          </a:bodyPr>
          <a:lstStyle/>
          <a:p>
            <a:r>
              <a:rPr lang="en-US" dirty="0"/>
              <a:t>Additional </a:t>
            </a:r>
            <a:r>
              <a:rPr lang="en-US" b="1" dirty="0"/>
              <a:t>Worry</a:t>
            </a:r>
          </a:p>
        </p:txBody>
      </p:sp>
      <p:sp>
        <p:nvSpPr>
          <p:cNvPr id="3" name="Content Placeholder 2"/>
          <p:cNvSpPr>
            <a:spLocks noGrp="1"/>
          </p:cNvSpPr>
          <p:nvPr>
            <p:ph idx="1"/>
          </p:nvPr>
        </p:nvSpPr>
        <p:spPr>
          <a:xfrm>
            <a:off x="644236" y="1690688"/>
            <a:ext cx="11547764" cy="4639108"/>
          </a:xfrm>
        </p:spPr>
        <p:txBody>
          <a:bodyPr>
            <a:normAutofit fontScale="92500" lnSpcReduction="10000"/>
          </a:bodyPr>
          <a:lstStyle/>
          <a:p>
            <a:endParaRPr lang="en-US" dirty="0"/>
          </a:p>
          <a:p>
            <a:endParaRPr lang="en-US" dirty="0"/>
          </a:p>
          <a:p>
            <a:r>
              <a:rPr lang="en-US" dirty="0"/>
              <a:t>Obsessive-compulsive disorder (OCD) is marked by intrusive thoughts or compulsions to carry out specific behaviors for more than one hour a day  (hand washing).</a:t>
            </a:r>
          </a:p>
          <a:p>
            <a:r>
              <a:rPr lang="en-US" dirty="0"/>
              <a:t>PTSD disorder may develop after experiencing or witnessing a traumatic event.</a:t>
            </a:r>
          </a:p>
          <a:p>
            <a:r>
              <a:rPr lang="en-US" dirty="0"/>
              <a:t>Dissociative Disorders involve problems with memory, identity, emotion, perception, behavior and sense of self.</a:t>
            </a:r>
          </a:p>
          <a:p>
            <a:r>
              <a:rPr lang="en-US" dirty="0"/>
              <a:t>Major Depressive Disorder (MDD) irritable mood or a loss of interest or pleasure in daily activities for more than two weeks.</a:t>
            </a:r>
          </a:p>
          <a:p>
            <a:r>
              <a:rPr lang="en-US" dirty="0"/>
              <a:t>ADHD chronic condition marked by persistent inattention, hyperactivity, and sometimes impulsivity in all areas of environment. </a:t>
            </a:r>
          </a:p>
          <a:p>
            <a:endParaRPr lang="en-US" dirty="0"/>
          </a:p>
          <a:p>
            <a:endParaRPr lang="en-US" dirty="0"/>
          </a:p>
        </p:txBody>
      </p:sp>
    </p:spTree>
    <p:extLst>
      <p:ext uri="{BB962C8B-B14F-4D97-AF65-F5344CB8AC3E}">
        <p14:creationId xmlns:p14="http://schemas.microsoft.com/office/powerpoint/2010/main" val="178106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Vagus</a:t>
            </a:r>
            <a:r>
              <a:rPr lang="en-US" dirty="0"/>
              <a:t> Nerve </a:t>
            </a:r>
          </a:p>
        </p:txBody>
      </p:sp>
      <p:sp>
        <p:nvSpPr>
          <p:cNvPr id="3" name="Content Placeholder 2"/>
          <p:cNvSpPr>
            <a:spLocks noGrp="1"/>
          </p:cNvSpPr>
          <p:nvPr>
            <p:ph idx="1"/>
          </p:nvPr>
        </p:nvSpPr>
        <p:spPr>
          <a:xfrm>
            <a:off x="838200" y="2095788"/>
            <a:ext cx="11069782" cy="4351338"/>
          </a:xfrm>
        </p:spPr>
        <p:txBody>
          <a:bodyPr>
            <a:normAutofit/>
          </a:bodyPr>
          <a:lstStyle/>
          <a:p>
            <a:endParaRPr lang="en-US" dirty="0"/>
          </a:p>
          <a:p>
            <a:r>
              <a:rPr lang="en-US" dirty="0"/>
              <a:t>The vagal circuitry narrows our focus and prepares us to fight or flee or freeze—called the stress response brain.</a:t>
            </a:r>
          </a:p>
          <a:p>
            <a:r>
              <a:rPr lang="en-US" dirty="0"/>
              <a:t>If the danger is so overwhelming that there’s no escape or there’s a feeling of being </a:t>
            </a:r>
            <a:r>
              <a:rPr lang="en-US" dirty="0">
                <a:solidFill>
                  <a:srgbClr val="FF0000"/>
                </a:solidFill>
              </a:rPr>
              <a:t>trapped</a:t>
            </a:r>
            <a:r>
              <a:rPr lang="en-US" dirty="0"/>
              <a:t>, a third circuit of vagal operations engineers a </a:t>
            </a:r>
            <a:r>
              <a:rPr lang="en-US" dirty="0">
                <a:solidFill>
                  <a:srgbClr val="FF0000"/>
                </a:solidFill>
              </a:rPr>
              <a:t>shutdown</a:t>
            </a:r>
            <a:r>
              <a:rPr lang="en-US" dirty="0"/>
              <a:t>. In this out-of-focus, </a:t>
            </a:r>
            <a:r>
              <a:rPr lang="en-US" dirty="0">
                <a:solidFill>
                  <a:srgbClr val="FF0000"/>
                </a:solidFill>
              </a:rPr>
              <a:t>numb </a:t>
            </a:r>
            <a:r>
              <a:rPr lang="en-US" dirty="0"/>
              <a:t>state, social contact becomes an intrusion and is aversive.</a:t>
            </a:r>
          </a:p>
          <a:p>
            <a:r>
              <a:rPr lang="en-US" dirty="0"/>
              <a:t>The bodily responses are not voluntary, and often people are not aware of what triggered them, although they are likely aware that their heart is pounding or their body is trembling.</a:t>
            </a:r>
          </a:p>
          <a:p>
            <a:pPr marL="0" lvl="0" indent="0">
              <a:buNone/>
            </a:pPr>
            <a:r>
              <a:rPr lang="en-US" sz="1800" dirty="0">
                <a:solidFill>
                  <a:prstClr val="black"/>
                </a:solidFill>
                <a:hlinkClick r:id="rId2"/>
              </a:rPr>
              <a:t>					https://www.psychologytoday.com/us/basics/vagus-nerve</a:t>
            </a:r>
            <a:endParaRPr lang="en-US" sz="1800" dirty="0">
              <a:solidFill>
                <a:prstClr val="black"/>
              </a:solidFill>
            </a:endParaRPr>
          </a:p>
          <a:p>
            <a:endParaRPr lang="en-US" dirty="0"/>
          </a:p>
        </p:txBody>
      </p:sp>
    </p:spTree>
    <p:extLst>
      <p:ext uri="{BB962C8B-B14F-4D97-AF65-F5344CB8AC3E}">
        <p14:creationId xmlns:p14="http://schemas.microsoft.com/office/powerpoint/2010/main" val="14066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for..</a:t>
            </a:r>
          </a:p>
        </p:txBody>
      </p:sp>
      <p:sp>
        <p:nvSpPr>
          <p:cNvPr id="3" name="Content Placeholder 2"/>
          <p:cNvSpPr>
            <a:spLocks noGrp="1"/>
          </p:cNvSpPr>
          <p:nvPr>
            <p:ph idx="1"/>
          </p:nvPr>
        </p:nvSpPr>
        <p:spPr>
          <a:xfrm>
            <a:off x="826718" y="2556932"/>
            <a:ext cx="10069879" cy="3318936"/>
          </a:xfrm>
        </p:spPr>
        <p:txBody>
          <a:bodyPr>
            <a:normAutofit fontScale="62500" lnSpcReduction="20000"/>
          </a:bodyPr>
          <a:lstStyle/>
          <a:p>
            <a:r>
              <a:rPr lang="en-US" dirty="0"/>
              <a:t>Excessive crying or irritation in younger children</a:t>
            </a:r>
          </a:p>
          <a:p>
            <a:r>
              <a:rPr lang="en-US" dirty="0"/>
              <a:t>Returning to behaviors they have outgrown (for example, toileting accidents or bedwetting)</a:t>
            </a:r>
          </a:p>
          <a:p>
            <a:r>
              <a:rPr lang="en-US" dirty="0"/>
              <a:t>Excessive worry or sadness</a:t>
            </a:r>
          </a:p>
          <a:p>
            <a:r>
              <a:rPr lang="en-US" dirty="0"/>
              <a:t>Unhealthy eating or sleeping habits</a:t>
            </a:r>
          </a:p>
          <a:p>
            <a:r>
              <a:rPr lang="en-US" dirty="0"/>
              <a:t>Irritability and “acting out” behaviors in teens</a:t>
            </a:r>
          </a:p>
          <a:p>
            <a:r>
              <a:rPr lang="en-US" dirty="0"/>
              <a:t>Poor school performance or avoiding school</a:t>
            </a:r>
          </a:p>
          <a:p>
            <a:r>
              <a:rPr lang="en-US" dirty="0"/>
              <a:t>Difficulty with attention and concentration</a:t>
            </a:r>
          </a:p>
          <a:p>
            <a:r>
              <a:rPr lang="en-US" dirty="0"/>
              <a:t>Avoidance of activities enjoyed in the past</a:t>
            </a:r>
          </a:p>
          <a:p>
            <a:r>
              <a:rPr lang="en-US" dirty="0"/>
              <a:t>Unexplained headaches or body pain</a:t>
            </a:r>
          </a:p>
          <a:p>
            <a:r>
              <a:rPr lang="en-US" dirty="0"/>
              <a:t>Use of alcohol, tobacco, or other drugs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380" y="3219807"/>
            <a:ext cx="3844902" cy="2926994"/>
          </a:xfrm>
          <a:prstGeom prst="rect">
            <a:avLst/>
          </a:prstGeom>
        </p:spPr>
      </p:pic>
    </p:spTree>
    <p:extLst>
      <p:ext uri="{BB962C8B-B14F-4D97-AF65-F5344CB8AC3E}">
        <p14:creationId xmlns:p14="http://schemas.microsoft.com/office/powerpoint/2010/main" val="394862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796952"/>
          </a:xfrm>
        </p:spPr>
        <p:txBody>
          <a:bodyPr/>
          <a:lstStyle/>
          <a:p>
            <a:r>
              <a:rPr lang="en-US" dirty="0"/>
              <a:t>Tips and Coping </a:t>
            </a:r>
            <a:r>
              <a:rPr lang="en-US" sz="2800" b="1" dirty="0">
                <a:solidFill>
                  <a:srgbClr val="FF0000"/>
                </a:solidFill>
              </a:rPr>
              <a:t>(Stopping the Bleeding)</a:t>
            </a:r>
          </a:p>
        </p:txBody>
      </p:sp>
      <p:sp>
        <p:nvSpPr>
          <p:cNvPr id="3" name="Content Placeholder 2"/>
          <p:cNvSpPr>
            <a:spLocks noGrp="1"/>
          </p:cNvSpPr>
          <p:nvPr>
            <p:ph idx="1"/>
          </p:nvPr>
        </p:nvSpPr>
        <p:spPr/>
        <p:txBody>
          <a:bodyPr/>
          <a:lstStyle/>
          <a:p>
            <a:pPr lvl="1"/>
            <a:endParaRPr lang="en-US" dirty="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228" y="2264785"/>
            <a:ext cx="4800600" cy="3143250"/>
          </a:xfrm>
          <a:prstGeom prst="rect">
            <a:avLst/>
          </a:prstGeom>
        </p:spPr>
      </p:pic>
      <p:graphicFrame>
        <p:nvGraphicFramePr>
          <p:cNvPr id="5" name="Diagram 4"/>
          <p:cNvGraphicFramePr/>
          <p:nvPr>
            <p:extLst>
              <p:ext uri="{D42A27DB-BD31-4B8C-83A1-F6EECF244321}">
                <p14:modId xmlns:p14="http://schemas.microsoft.com/office/powerpoint/2010/main" val="57300736"/>
              </p:ext>
            </p:extLst>
          </p:nvPr>
        </p:nvGraphicFramePr>
        <p:xfrm>
          <a:off x="0" y="1600200"/>
          <a:ext cx="8128000" cy="4787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94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Mindfulness </a:t>
            </a:r>
          </a:p>
        </p:txBody>
      </p:sp>
      <p:pic>
        <p:nvPicPr>
          <p:cNvPr id="4" name="Content Placeholder 3"/>
          <p:cNvPicPr>
            <a:picLocks noGrp="1" noChangeAspect="1"/>
          </p:cNvPicPr>
          <p:nvPr>
            <p:ph idx="1"/>
          </p:nvPr>
        </p:nvPicPr>
        <p:blipFill>
          <a:blip r:embed="rId2"/>
          <a:stretch>
            <a:fillRect/>
          </a:stretch>
        </p:blipFill>
        <p:spPr>
          <a:xfrm>
            <a:off x="3606462" y="2557463"/>
            <a:ext cx="4979075" cy="3317875"/>
          </a:xfrm>
          <a:prstGeom prst="rect">
            <a:avLst/>
          </a:prstGeom>
        </p:spPr>
      </p:pic>
    </p:spTree>
    <p:extLst>
      <p:ext uri="{BB962C8B-B14F-4D97-AF65-F5344CB8AC3E}">
        <p14:creationId xmlns:p14="http://schemas.microsoft.com/office/powerpoint/2010/main" val="4556357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2684</TotalTime>
  <Words>1107</Words>
  <Application>Microsoft Office PowerPoint</Application>
  <PresentationFormat>Widescreen</PresentationFormat>
  <Paragraphs>122</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 BLANCA</vt:lpstr>
      <vt:lpstr>Arial</vt:lpstr>
      <vt:lpstr>Arial Rounded MT Bold</vt:lpstr>
      <vt:lpstr>Garamond</vt:lpstr>
      <vt:lpstr>Times New Roman</vt:lpstr>
      <vt:lpstr>Trebuchet MS</vt:lpstr>
      <vt:lpstr>Wingdings</vt:lpstr>
      <vt:lpstr>Wingdings 3</vt:lpstr>
      <vt:lpstr>Organic</vt:lpstr>
      <vt:lpstr>  Anxiety 101:How to Reduce the Anxious Brain  CARYL ANN DUVALL LCMHC CFLE  carylscounseling@gmail.com 801.999.0179 cell </vt:lpstr>
      <vt:lpstr>Unknown or Unseen Trauma’s</vt:lpstr>
      <vt:lpstr>Fear of the Future…?</vt:lpstr>
      <vt:lpstr>Anxiety Disorders </vt:lpstr>
      <vt:lpstr>Additional Worry</vt:lpstr>
      <vt:lpstr>Vagus Nerve </vt:lpstr>
      <vt:lpstr>Watch for..</vt:lpstr>
      <vt:lpstr>Tips and Coping (Stopping the Bleeding)</vt:lpstr>
      <vt:lpstr>Mindfulness </vt:lpstr>
      <vt:lpstr>Mindfulness Coping </vt:lpstr>
      <vt:lpstr>5 Steps of Emotional Coaching</vt:lpstr>
      <vt:lpstr>Medications </vt:lpstr>
      <vt:lpstr>Signs…To Body and Mind</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Caryl Duvall</dc:creator>
  <cp:lastModifiedBy>carylscottage@gmail.com</cp:lastModifiedBy>
  <cp:revision>38</cp:revision>
  <dcterms:created xsi:type="dcterms:W3CDTF">2018-08-10T17:57:38Z</dcterms:created>
  <dcterms:modified xsi:type="dcterms:W3CDTF">2022-11-29T20:05:46Z</dcterms:modified>
</cp:coreProperties>
</file>