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06" r:id="rId3"/>
    <p:sldId id="314" r:id="rId4"/>
    <p:sldId id="313" r:id="rId5"/>
    <p:sldId id="312" r:id="rId6"/>
    <p:sldId id="304" r:id="rId7"/>
    <p:sldId id="318" r:id="rId8"/>
    <p:sldId id="305" r:id="rId9"/>
    <p:sldId id="309" r:id="rId10"/>
    <p:sldId id="308" r:id="rId11"/>
    <p:sldId id="316" r:id="rId12"/>
    <p:sldId id="317" r:id="rId13"/>
    <p:sldId id="319" r:id="rId14"/>
    <p:sldId id="302" r:id="rId15"/>
    <p:sldId id="310" r:id="rId16"/>
    <p:sldId id="307" r:id="rId17"/>
    <p:sldId id="31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95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7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80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4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49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1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9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8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90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1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3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rylscounseling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2A38-E269-407B-9551-269CEE906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741" y="3926048"/>
            <a:ext cx="9149363" cy="228180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4400" dirty="0">
                <a:latin typeface="Bodoni MT Black" panose="02070A03080606020203" pitchFamily="18" charset="0"/>
              </a:rPr>
              <a:t>Thinking Errors 101</a:t>
            </a:r>
            <a:br>
              <a:rPr lang="en-US" sz="4400" dirty="0">
                <a:latin typeface="Bodoni MT Black" panose="02070A03080606020203" pitchFamily="18" charset="0"/>
              </a:rPr>
            </a:br>
            <a:r>
              <a:rPr lang="en-US" sz="4400" dirty="0">
                <a:solidFill>
                  <a:srgbClr val="3C4043"/>
                </a:solidFill>
                <a:latin typeface="Bodoni MT Black" panose="02070A03080606020203" pitchFamily="18" charset="0"/>
              </a:rPr>
              <a:t>How We</a:t>
            </a:r>
            <a:br>
              <a:rPr lang="en-US" sz="4400" dirty="0">
                <a:solidFill>
                  <a:srgbClr val="3C4043"/>
                </a:solidFill>
                <a:latin typeface="Bodoni MT Black" panose="02070A03080606020203" pitchFamily="18" charset="0"/>
              </a:rPr>
            </a:br>
            <a:r>
              <a:rPr lang="en-US" sz="4400" dirty="0">
                <a:solidFill>
                  <a:srgbClr val="3C4043"/>
                </a:solidFill>
                <a:latin typeface="Bodoni MT Black" panose="02070A03080606020203" pitchFamily="18" charset="0"/>
              </a:rPr>
              <a:t>Think, Feel, and Behave </a:t>
            </a:r>
            <a:br>
              <a:rPr lang="en-US" dirty="0"/>
            </a:br>
            <a:br>
              <a:rPr lang="en-US" dirty="0"/>
            </a:br>
            <a:r>
              <a:rPr lang="en-US" sz="4000" dirty="0">
                <a:latin typeface="Arial Rounded MT Bold" panose="020F0704030504030204" pitchFamily="34" charset="0"/>
              </a:rPr>
              <a:t>CARYL ANN WARD LCMHC, CFLE </a:t>
            </a:r>
            <a:br>
              <a:rPr lang="en-US" sz="4000" dirty="0">
                <a:latin typeface="Arial Rounded MT Bold" panose="020F0704030504030204" pitchFamily="34" charset="0"/>
              </a:rPr>
            </a:br>
            <a:r>
              <a:rPr lang="en-US" sz="4000" dirty="0">
                <a:latin typeface="Arial Rounded MT Bold" panose="020F0704030504030204" pitchFamily="34" charset="0"/>
              </a:rPr>
              <a:t>801.999.0179</a:t>
            </a:r>
            <a:br>
              <a:rPr lang="en-US" sz="4000" dirty="0">
                <a:latin typeface="Arial Rounded MT Bold" panose="020F07040305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carylscounseling@gmail.com</a:t>
            </a:r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28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53" y="145473"/>
            <a:ext cx="10702447" cy="1311539"/>
          </a:xfrm>
        </p:spPr>
        <p:txBody>
          <a:bodyPr>
            <a:normAutofit/>
          </a:bodyPr>
          <a:lstStyle/>
          <a:p>
            <a:r>
              <a:rPr lang="en-US" sz="4000" b="1" spc="-50" dirty="0">
                <a:latin typeface="+mn-lt"/>
              </a:rPr>
              <a:t>Know your Thoughts and Emotions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9425" y="1457012"/>
            <a:ext cx="7218546" cy="481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4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36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Emotional Cycle Handout 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625" y="1327760"/>
            <a:ext cx="7751646" cy="51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861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latin typeface="+mn-lt"/>
              </a:rPr>
              <a:t>Unlearn Past Chemicals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738"/>
            <a:ext cx="5428835" cy="46237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Don’t Let Chemicals Hijack the Brain</a:t>
            </a:r>
          </a:p>
          <a:p>
            <a:pPr marL="0" indent="0">
              <a:buNone/>
            </a:pPr>
            <a:r>
              <a:rPr lang="en-US" dirty="0"/>
              <a:t>Allow Time and Practice </a:t>
            </a:r>
          </a:p>
          <a:p>
            <a:pPr marL="0" indent="0">
              <a:buNone/>
            </a:pPr>
            <a:r>
              <a:rPr lang="en-US" dirty="0"/>
              <a:t>Two Chemicals- Love or Fear </a:t>
            </a:r>
          </a:p>
          <a:p>
            <a:pPr marL="0" indent="0">
              <a:buNone/>
            </a:pPr>
            <a:r>
              <a:rPr lang="en-US" dirty="0"/>
              <a:t>Ask yourself- What are my unresolved/buried feelings and the belief system behind them?</a:t>
            </a:r>
          </a:p>
          <a:p>
            <a:pPr marL="0" indent="0">
              <a:buNone/>
            </a:pPr>
            <a:r>
              <a:rPr lang="en-US" dirty="0"/>
              <a:t>Get to the ROOT to reduce stress and sickness!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331" y="1484368"/>
            <a:ext cx="5587527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6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060"/>
          </a:xfrm>
        </p:spPr>
        <p:txBody>
          <a:bodyPr>
            <a:normAutofit fontScale="90000"/>
          </a:bodyPr>
          <a:lstStyle/>
          <a:p>
            <a:r>
              <a:rPr lang="en-US" dirty="0"/>
              <a:t>Manage the Root Issues/Seeds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86" y="1859323"/>
            <a:ext cx="4544478" cy="4351338"/>
          </a:xfrm>
        </p:spPr>
      </p:pic>
      <p:sp>
        <p:nvSpPr>
          <p:cNvPr id="5" name="TextBox 4"/>
          <p:cNvSpPr txBox="1"/>
          <p:nvPr/>
        </p:nvSpPr>
        <p:spPr>
          <a:xfrm flipH="1">
            <a:off x="7502848" y="1859323"/>
            <a:ext cx="38509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Leafy Issue</a:t>
            </a:r>
          </a:p>
          <a:p>
            <a:r>
              <a:rPr lang="en-US" dirty="0"/>
              <a:t>Failed relationships, Financial Issues,</a:t>
            </a:r>
          </a:p>
          <a:p>
            <a:r>
              <a:rPr lang="en-US" dirty="0"/>
              <a:t>Junk Values, Addiction, Thinking Errors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1854" y="2613392"/>
            <a:ext cx="32672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Trunk </a:t>
            </a:r>
          </a:p>
          <a:p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Emotion</a:t>
            </a:r>
          </a:p>
          <a:p>
            <a:r>
              <a:rPr lang="en-US" dirty="0"/>
              <a:t>Hurt, Inadequate, Raw, Stuck, </a:t>
            </a:r>
          </a:p>
          <a:p>
            <a:r>
              <a:rPr lang="en-US" dirty="0"/>
              <a:t>Fear, Anger, Betrayed, Hopeless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6304" y="4655447"/>
            <a:ext cx="3607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Root Issue</a:t>
            </a:r>
          </a:p>
          <a:p>
            <a:r>
              <a:rPr lang="en-US" dirty="0"/>
              <a:t>Loss, Grief, Trauma (developmental, relational, etc.), Self-Concept, Abandonment, </a:t>
            </a:r>
            <a:r>
              <a:rPr lang="en-US" b="1" dirty="0">
                <a:solidFill>
                  <a:srgbClr val="FF0000"/>
                </a:solidFill>
              </a:rPr>
              <a:t>Shame</a:t>
            </a:r>
            <a:r>
              <a:rPr lang="en-US" dirty="0"/>
              <a:t>, Denial, Metal Health, Chronic Health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048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AA81-87E9-4149-BBD3-B1ABD689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11" y="495450"/>
            <a:ext cx="10915389" cy="684975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  <a:latin typeface="+mn-lt"/>
              </a:rPr>
              <a:t>Balance of Basic Four—Time/Energy/Money</a:t>
            </a:r>
            <a:endParaRPr lang="en-US" b="1" dirty="0">
              <a:latin typeface="+mn-lt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22" y="1646946"/>
            <a:ext cx="11318179" cy="47156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0418F3-C800-4DEA-86DE-798501A50971}"/>
              </a:ext>
            </a:extLst>
          </p:cNvPr>
          <p:cNvSpPr txBox="1"/>
          <p:nvPr/>
        </p:nvSpPr>
        <p:spPr>
          <a:xfrm>
            <a:off x="800449" y="1416114"/>
            <a:ext cx="10591101" cy="461665"/>
          </a:xfrm>
          <a:prstGeom prst="rect">
            <a:avLst/>
          </a:prstGeom>
          <a:noFill/>
          <a:ln>
            <a:noFill/>
            <a:prstDash val="sysDot"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3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AF659-A635-4529-B929-F56DCB318750}"/>
              </a:ext>
            </a:extLst>
          </p:cNvPr>
          <p:cNvSpPr txBox="1"/>
          <p:nvPr/>
        </p:nvSpPr>
        <p:spPr>
          <a:xfrm>
            <a:off x="939567" y="2214694"/>
            <a:ext cx="1014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209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6284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Burnout and Behavior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9446" y="1427968"/>
            <a:ext cx="5157787" cy="38914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5 Stages of Burnout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2892" y="1920067"/>
            <a:ext cx="5157787" cy="43715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Honeymoon Stage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Onset of Stress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Chronic Stress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Burnout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Habitual Burnout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813571" y="1817110"/>
            <a:ext cx="5541817" cy="50020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Burnout Reactions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31902" y="1530925"/>
            <a:ext cx="6730652" cy="459621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300" b="1" dirty="0"/>
              <a:t>Cognitive</a:t>
            </a:r>
            <a:r>
              <a:rPr lang="en-US" sz="2300" dirty="0"/>
              <a:t> </a:t>
            </a:r>
          </a:p>
          <a:p>
            <a:pPr marL="0" indent="-256032">
              <a:buNone/>
            </a:pPr>
            <a:r>
              <a:rPr lang="en-US" sz="2700" dirty="0"/>
              <a:t>Attention &amp; processing reduces, short-term memory problems, judgment impaired, racing thoughts, ridged thinking, focus on the negative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b="1" dirty="0"/>
              <a:t>Emotional</a:t>
            </a:r>
            <a:r>
              <a:rPr lang="en-US" sz="2300" dirty="0"/>
              <a:t> </a:t>
            </a:r>
          </a:p>
          <a:p>
            <a:pPr marL="0" indent="-256032">
              <a:buNone/>
            </a:pPr>
            <a:r>
              <a:rPr lang="en-US" sz="2700" dirty="0"/>
              <a:t>Increased irritability, frustration, impatience, depression, anxiety, hopelessness, confusion, numbness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b="1" dirty="0"/>
              <a:t>Behavioral </a:t>
            </a:r>
          </a:p>
          <a:p>
            <a:pPr marL="0" indent="-256032">
              <a:buNone/>
            </a:pPr>
            <a:r>
              <a:rPr lang="en-US" sz="2700" dirty="0"/>
              <a:t>Increased bad/nervous habits, sleep disturbances, impaired listening skills, withdrawal, aggression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b="1" dirty="0"/>
              <a:t>Physiological</a:t>
            </a:r>
          </a:p>
          <a:p>
            <a:pPr marL="0" indent="0">
              <a:buNone/>
            </a:pPr>
            <a:r>
              <a:rPr lang="en-US" sz="2700" dirty="0"/>
              <a:t>Rapid heartbeat, increased fatigue, illnesses, stomach problems, nausea, dizziness, aches, decreased libido, headaches, difficulty breathing, sweating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6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284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Coping Skills Check List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defTabSz="45720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Mindfulness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Self-talk 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Relaxation Techniques (breathing)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Healthy Quick Stress Relievers (call)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Time–Out 10 minutes to 24 hours 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Humor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Thought Stopping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Conflict Negotiation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Problem Solving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Challenge Thinking Errors 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Choosing Assertiveness vs. Aggression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02058" cy="4351338"/>
          </a:xfrm>
        </p:spPr>
        <p:txBody>
          <a:bodyPr>
            <a:normAutofit fontScale="85000" lnSpcReduction="20000"/>
          </a:bodyPr>
          <a:lstStyle/>
          <a:p>
            <a:pPr marL="285750" lvl="0" indent="-285750">
              <a:lnSpc>
                <a:spcPct val="100000"/>
              </a:lnSpc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000000"/>
                </a:solidFill>
              </a:rPr>
              <a:t>Balance –Physical, Mental, Social, Emotional/Spiritual </a:t>
            </a:r>
          </a:p>
          <a:p>
            <a:pPr marL="285750" lvl="0" indent="-285750">
              <a:lnSpc>
                <a:spcPct val="100000"/>
              </a:lnSpc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000000"/>
                </a:solidFill>
              </a:rPr>
              <a:t>Mindfulness</a:t>
            </a:r>
          </a:p>
          <a:p>
            <a:pPr marL="285750" lvl="0" indent="-285750">
              <a:lnSpc>
                <a:spcPct val="100000"/>
              </a:lnSpc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000000"/>
                </a:solidFill>
              </a:rPr>
              <a:t>Logic and Emotion Together (wise-mind)</a:t>
            </a:r>
          </a:p>
          <a:p>
            <a:pPr marL="285750" lvl="0" indent="-285750">
              <a:lnSpc>
                <a:spcPct val="100000"/>
              </a:lnSpc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000000"/>
                </a:solidFill>
              </a:rPr>
              <a:t>Create a Mental “Safe Space”</a:t>
            </a:r>
          </a:p>
          <a:p>
            <a:pPr marL="285750" indent="-285750">
              <a:lnSpc>
                <a:spcPct val="100000"/>
              </a:lnSpc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000000"/>
                </a:solidFill>
              </a:rPr>
              <a:t>Reduce Thinking Errors </a:t>
            </a:r>
          </a:p>
          <a:p>
            <a:pPr marL="285750" indent="-285750">
              <a:lnSpc>
                <a:spcPct val="100000"/>
              </a:lnSpc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000000"/>
                </a:solidFill>
              </a:rPr>
              <a:t>Burnout Prevention</a:t>
            </a:r>
          </a:p>
          <a:p>
            <a:pPr marL="285750" lvl="0" indent="-285750">
              <a:lnSpc>
                <a:spcPct val="100000"/>
              </a:lnSpc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</a:rPr>
              <a:t>Reduce Caffeine and/or Alcohol/Drug Use</a:t>
            </a:r>
          </a:p>
          <a:p>
            <a:pPr marL="285750" lvl="0" indent="-285750">
              <a:lnSpc>
                <a:spcPct val="100000"/>
              </a:lnSpc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</a:rPr>
              <a:t>Connection  </a:t>
            </a:r>
          </a:p>
          <a:p>
            <a:pPr marL="285750" lvl="0" indent="-285750">
              <a:lnSpc>
                <a:spcPct val="100000"/>
              </a:lnSpc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</a:rPr>
              <a:t>Clean up Your Environment</a:t>
            </a:r>
          </a:p>
          <a:p>
            <a:pPr marL="285750" lvl="0" indent="-285750">
              <a:lnSpc>
                <a:spcPct val="100000"/>
              </a:lnSpc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</a:rPr>
              <a:t>Create a Reward System </a:t>
            </a:r>
          </a:p>
          <a:p>
            <a:pPr marL="285750" lvl="0" indent="-285750">
              <a:lnSpc>
                <a:spcPct val="100000"/>
              </a:lnSpc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</a:rPr>
              <a:t>Mini Vacations </a:t>
            </a:r>
          </a:p>
        </p:txBody>
      </p:sp>
    </p:spTree>
    <p:extLst>
      <p:ext uri="{BB962C8B-B14F-4D97-AF65-F5344CB8AC3E}">
        <p14:creationId xmlns:p14="http://schemas.microsoft.com/office/powerpoint/2010/main" val="6486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3523"/>
          </a:xfrm>
        </p:spPr>
        <p:txBody>
          <a:bodyPr/>
          <a:lstStyle/>
          <a:p>
            <a:pPr algn="ctr"/>
            <a:r>
              <a:rPr lang="en-US" dirty="0"/>
              <a:t>References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390389"/>
            <a:ext cx="11310074" cy="512314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Brown, B</a:t>
            </a:r>
            <a:r>
              <a:rPr lang="en-US" i="1" dirty="0"/>
              <a:t>. (2010). The power of vulnerability. TED Talk.</a:t>
            </a:r>
            <a:endParaRPr lang="en-US" dirty="0"/>
          </a:p>
          <a:p>
            <a:pPr lvl="0"/>
            <a:r>
              <a:rPr lang="en-US" dirty="0"/>
              <a:t>Brown (2010).</a:t>
            </a:r>
            <a:r>
              <a:rPr lang="en-US" i="1" dirty="0"/>
              <a:t> The Gifts of Imperfection: Let Go of Who You Think You’re Supposed to Be and Embrace Who You Are</a:t>
            </a:r>
            <a:endParaRPr lang="en-US" dirty="0"/>
          </a:p>
          <a:p>
            <a:pPr lvl="0"/>
            <a:r>
              <a:rPr lang="en-US" dirty="0"/>
              <a:t>Brown (2012).</a:t>
            </a:r>
            <a:r>
              <a:rPr lang="en-US" i="1" dirty="0"/>
              <a:t> Listening to Shame. TED Talk</a:t>
            </a:r>
            <a:endParaRPr lang="en-US" dirty="0"/>
          </a:p>
          <a:p>
            <a:pPr lvl="0"/>
            <a:r>
              <a:rPr lang="en-US" dirty="0"/>
              <a:t>Brown (2012).</a:t>
            </a:r>
            <a:r>
              <a:rPr lang="en-US" i="1" dirty="0"/>
              <a:t> Daring Greatly: How the Courage to Be Vulnerable Transforms the Way We Live, Love, Parent, and Lead. </a:t>
            </a:r>
            <a:endParaRPr lang="en-US" dirty="0"/>
          </a:p>
          <a:p>
            <a:pPr lvl="0"/>
            <a:r>
              <a:rPr lang="en-US" dirty="0"/>
              <a:t>Brown (2012).</a:t>
            </a:r>
            <a:r>
              <a:rPr lang="en-US" i="1" dirty="0"/>
              <a:t> The Gifts of Imperfect Parenting.  Audible </a:t>
            </a:r>
            <a:endParaRPr lang="en-US" dirty="0"/>
          </a:p>
          <a:p>
            <a:r>
              <a:rPr lang="en-US" dirty="0"/>
              <a:t>Covey, S. R. (1989). </a:t>
            </a:r>
            <a:r>
              <a:rPr lang="en-US" i="1" dirty="0"/>
              <a:t>The seven habits of highly effective people: Restoring the character ethic. New York: Simon and Schuster.</a:t>
            </a:r>
            <a:endParaRPr lang="en-US" dirty="0"/>
          </a:p>
          <a:p>
            <a:r>
              <a:rPr lang="en-US" dirty="0" err="1"/>
              <a:t>Goleman</a:t>
            </a:r>
            <a:r>
              <a:rPr lang="en-US" dirty="0"/>
              <a:t> (1995). </a:t>
            </a:r>
            <a:r>
              <a:rPr lang="en-US" i="1" dirty="0"/>
              <a:t>Emotional intelligence: Why it can matter more than IQ</a:t>
            </a:r>
            <a:r>
              <a:rPr lang="en-US" dirty="0"/>
              <a:t>. New York: Bantam Books.</a:t>
            </a:r>
          </a:p>
          <a:p>
            <a:r>
              <a:rPr lang="en-US" dirty="0" err="1"/>
              <a:t>Goleman</a:t>
            </a:r>
            <a:r>
              <a:rPr lang="en-US" dirty="0"/>
              <a:t> (2006). </a:t>
            </a:r>
            <a:r>
              <a:rPr lang="en-US" i="1" dirty="0"/>
              <a:t>Social Intelligence: The New Science of Social Relationships. </a:t>
            </a:r>
            <a:r>
              <a:rPr lang="en-US" dirty="0"/>
              <a:t>Bantam Books. </a:t>
            </a:r>
            <a:endParaRPr lang="en-US" i="1" dirty="0"/>
          </a:p>
          <a:p>
            <a:r>
              <a:rPr lang="en-US" dirty="0"/>
              <a:t>Frankl, V. E. (1984). </a:t>
            </a:r>
            <a:r>
              <a:rPr lang="en-US" i="1" dirty="0"/>
              <a:t>Man's search for meaning: An introduction to </a:t>
            </a:r>
            <a:r>
              <a:rPr lang="en-US" i="1" dirty="0" err="1"/>
              <a:t>logotherapy</a:t>
            </a:r>
            <a:r>
              <a:rPr lang="en-US" dirty="0"/>
              <a:t>. New York: Simon &amp; Schuster.</a:t>
            </a:r>
            <a:endParaRPr lang="en-US" i="1" dirty="0"/>
          </a:p>
          <a:p>
            <a:r>
              <a:rPr lang="en-US" dirty="0"/>
              <a:t>Maslash, C. &amp; M. P. Letter, (2015) </a:t>
            </a:r>
            <a:r>
              <a:rPr lang="en-US" i="1" dirty="0"/>
              <a:t>It’s Time to Take Action on Burnout</a:t>
            </a:r>
            <a:r>
              <a:rPr lang="en-US" dirty="0"/>
              <a:t>. Burnout Research 2, IV-V </a:t>
            </a:r>
          </a:p>
          <a:p>
            <a:r>
              <a:rPr lang="en-US" dirty="0"/>
              <a:t>Patterson, Kerry. (Eds.) (2012) </a:t>
            </a:r>
            <a:r>
              <a:rPr lang="en-US" i="1" dirty="0"/>
              <a:t>Crucial conversations: tools for talking when stakes are high </a:t>
            </a:r>
            <a:r>
              <a:rPr lang="en-US" dirty="0"/>
              <a:t>New York : McGraw-Hill,</a:t>
            </a:r>
            <a:endParaRPr lang="en-US" i="1" dirty="0"/>
          </a:p>
          <a:p>
            <a:r>
              <a:rPr lang="en-US" dirty="0"/>
              <a:t>Van </a:t>
            </a:r>
            <a:r>
              <a:rPr lang="en-US" dirty="0" err="1"/>
              <a:t>Epp</a:t>
            </a:r>
            <a:r>
              <a:rPr lang="en-US" dirty="0"/>
              <a:t>, J. (2010). </a:t>
            </a:r>
            <a:r>
              <a:rPr lang="en-US" i="1" dirty="0"/>
              <a:t>How to avoid falling for a jerk (or jerk-</a:t>
            </a:r>
            <a:r>
              <a:rPr lang="en-US" i="1" dirty="0" err="1"/>
              <a:t>ette</a:t>
            </a:r>
            <a:r>
              <a:rPr lang="en-US" i="1" dirty="0"/>
              <a:t>)</a:t>
            </a:r>
            <a:r>
              <a:rPr lang="en-US" dirty="0"/>
              <a:t> (5th ed.). Medina, OH: Author.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5160"/>
          </a:xfrm>
        </p:spPr>
        <p:txBody>
          <a:bodyPr>
            <a:normAutofit/>
          </a:bodyPr>
          <a:lstStyle/>
          <a:p>
            <a:r>
              <a:rPr lang="en-US" sz="4800" b="1" kern="0" dirty="0">
                <a:latin typeface="+mn-lt"/>
              </a:rPr>
              <a:t>Thought Process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49" y="1690688"/>
            <a:ext cx="11336055" cy="4486275"/>
          </a:xfrm>
        </p:spPr>
        <p:txBody>
          <a:bodyPr/>
          <a:lstStyle/>
          <a:p>
            <a:pPr marL="342900" lvl="1" indent="-342900" defTabSz="457200">
              <a:lnSpc>
                <a:spcPct val="10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3600" dirty="0">
                <a:solidFill>
                  <a:srgbClr val="2E83C3"/>
                </a:solidFill>
                <a:latin typeface="Trebuchet MS" panose="020B0603020202020204"/>
                <a:sym typeface="Wingdings" panose="05000000000000000000" pitchFamily="2" charset="2"/>
              </a:rPr>
              <a:t>FRONTAL LOBE- 2 Parts </a:t>
            </a:r>
          </a:p>
          <a:p>
            <a:pPr marL="742950" lvl="2" indent="-342900" defTabSz="457200">
              <a:lnSpc>
                <a:spcPct val="10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3600" dirty="0">
                <a:latin typeface="Trebuchet MS" panose="020B0603020202020204"/>
                <a:sym typeface="Wingdings" panose="05000000000000000000" pitchFamily="2" charset="2"/>
              </a:rPr>
              <a:t>SELF-TALK</a:t>
            </a:r>
          </a:p>
          <a:p>
            <a:pPr marL="742950" lvl="2" indent="-342900" defTabSz="457200">
              <a:lnSpc>
                <a:spcPct val="10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3600" dirty="0">
                <a:latin typeface="Trebuchet MS" panose="020B0603020202020204"/>
                <a:sym typeface="Wingdings" panose="05000000000000000000" pitchFamily="2" charset="2"/>
              </a:rPr>
              <a:t>Physical Response </a:t>
            </a:r>
          </a:p>
          <a:p>
            <a:pPr marL="742950" lvl="2" indent="-342900" defTabSz="457200">
              <a:lnSpc>
                <a:spcPct val="10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3600" dirty="0">
                <a:latin typeface="Trebuchet MS" panose="020B0603020202020204"/>
                <a:sym typeface="Wingdings" panose="05000000000000000000" pitchFamily="2" charset="2"/>
              </a:rPr>
              <a:t>Reward System </a:t>
            </a:r>
          </a:p>
          <a:p>
            <a:pPr marL="742950" lvl="2" indent="-342900" defTabSz="457200">
              <a:lnSpc>
                <a:spcPct val="10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3600" dirty="0">
                <a:latin typeface="Trebuchet MS" panose="020B0603020202020204"/>
                <a:sym typeface="Wingdings" panose="05000000000000000000" pitchFamily="2" charset="2"/>
              </a:rPr>
              <a:t>Reasoning</a:t>
            </a:r>
          </a:p>
          <a:p>
            <a:pPr marL="742950" lvl="2" indent="-342900" defTabSz="457200">
              <a:lnSpc>
                <a:spcPct val="10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3600" dirty="0">
                <a:latin typeface="Trebuchet MS" panose="020B0603020202020204"/>
                <a:sym typeface="Wingdings" panose="05000000000000000000" pitchFamily="2" charset="2"/>
              </a:rPr>
              <a:t>Organizing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278" y="1551269"/>
            <a:ext cx="5999274" cy="4689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232" y="3460422"/>
            <a:ext cx="1743607" cy="743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925" y="3140354"/>
            <a:ext cx="2152075" cy="1383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879" y="4524266"/>
            <a:ext cx="719390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0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084893"/>
          </a:xfrm>
        </p:spPr>
        <p:txBody>
          <a:bodyPr>
            <a:noAutofit/>
          </a:bodyPr>
          <a:lstStyle/>
          <a:p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Facts About the Brain</a:t>
            </a:r>
            <a:br>
              <a:rPr lang="en-US" sz="4800" b="1" dirty="0">
                <a:latin typeface="+mn-lt"/>
              </a:rPr>
            </a:br>
            <a:endParaRPr lang="en-US" sz="4800" b="1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8828" y="1440493"/>
            <a:ext cx="5358748" cy="676406"/>
          </a:xfrm>
        </p:spPr>
        <p:txBody>
          <a:bodyPr/>
          <a:lstStyle/>
          <a:p>
            <a:r>
              <a:rPr lang="en-US" dirty="0">
                <a:latin typeface="Bodoni MT Black" panose="02070A03080606020203" pitchFamily="18" charset="0"/>
              </a:rPr>
              <a:t>Right Side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2329841"/>
            <a:ext cx="5358748" cy="3859822"/>
          </a:xfrm>
        </p:spPr>
        <p:txBody>
          <a:bodyPr/>
          <a:lstStyle/>
          <a:p>
            <a:r>
              <a:rPr lang="en-US" dirty="0"/>
              <a:t>Store’s Autobiographical Memory </a:t>
            </a:r>
          </a:p>
          <a:p>
            <a:r>
              <a:rPr lang="en-US" dirty="0"/>
              <a:t>Hold’s Raw emotional needs and feelings </a:t>
            </a:r>
          </a:p>
          <a:p>
            <a:r>
              <a:rPr lang="en-US" dirty="0"/>
              <a:t>Personal Reflection</a:t>
            </a:r>
          </a:p>
          <a:p>
            <a:r>
              <a:rPr lang="en-US" dirty="0"/>
              <a:t>Looks Inward to Self and Others</a:t>
            </a:r>
          </a:p>
          <a:p>
            <a:r>
              <a:rPr lang="en-US" dirty="0"/>
              <a:t>Non-Verbal Connection with Others</a:t>
            </a:r>
          </a:p>
          <a:p>
            <a:r>
              <a:rPr lang="en-US" dirty="0"/>
              <a:t>Creative Imagination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63430" y="1440493"/>
            <a:ext cx="4891958" cy="676406"/>
          </a:xfrm>
        </p:spPr>
        <p:txBody>
          <a:bodyPr/>
          <a:lstStyle/>
          <a:p>
            <a:r>
              <a:rPr lang="en-US" dirty="0">
                <a:latin typeface="Bodoni MT Black" panose="02070A03080606020203" pitchFamily="18" charset="0"/>
              </a:rPr>
              <a:t>Left Side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63430" y="2329841"/>
            <a:ext cx="5589740" cy="3859822"/>
          </a:xfrm>
        </p:spPr>
        <p:txBody>
          <a:bodyPr/>
          <a:lstStyle/>
          <a:p>
            <a:r>
              <a:rPr lang="en-US" dirty="0"/>
              <a:t>Language and Logic</a:t>
            </a:r>
          </a:p>
          <a:p>
            <a:r>
              <a:rPr lang="en-US" dirty="0"/>
              <a:t>Linear Thinking</a:t>
            </a:r>
          </a:p>
          <a:p>
            <a:r>
              <a:rPr lang="en-US" dirty="0"/>
              <a:t>“Approach State”</a:t>
            </a:r>
          </a:p>
          <a:p>
            <a:r>
              <a:rPr lang="en-US" dirty="0"/>
              <a:t>Looks Outward to the World</a:t>
            </a:r>
          </a:p>
          <a:p>
            <a:r>
              <a:rPr lang="en-US" dirty="0"/>
              <a:t>Social Display of Rules </a:t>
            </a:r>
          </a:p>
          <a:p>
            <a:r>
              <a:rPr lang="en-US" dirty="0"/>
              <a:t>Box of Meaning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8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-184890"/>
            <a:ext cx="10484284" cy="169899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 err="1">
                <a:latin typeface="+mn-lt"/>
              </a:rPr>
              <a:t>Mindsight</a:t>
            </a:r>
            <a:r>
              <a:rPr lang="en-US" b="1" dirty="0">
                <a:latin typeface="+mn-lt"/>
              </a:rPr>
              <a:t>—</a:t>
            </a:r>
            <a:br>
              <a:rPr lang="en-US" b="1" dirty="0">
                <a:latin typeface="+mn-lt"/>
              </a:rPr>
            </a:br>
            <a:r>
              <a:rPr lang="en-US" b="1" dirty="0" err="1">
                <a:latin typeface="+mn-lt"/>
              </a:rPr>
              <a:t>Intergration</a:t>
            </a:r>
            <a:r>
              <a:rPr lang="en-US" b="1" dirty="0">
                <a:latin typeface="+mn-lt"/>
              </a:rPr>
              <a:t> of the Brain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0711" y="1514105"/>
            <a:ext cx="5157787" cy="51089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Three Skills Needed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02082" y="2393390"/>
            <a:ext cx="4835046" cy="3997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u="sng" dirty="0"/>
              <a:t>Insight</a:t>
            </a:r>
            <a:r>
              <a:rPr lang="en-US" dirty="0"/>
              <a:t>-The sense of inner connection of past, present, and future with a clear understanding of who you are.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u="sng" dirty="0"/>
              <a:t>Empathy</a:t>
            </a:r>
            <a:r>
              <a:rPr lang="en-US" dirty="0"/>
              <a:t>- Having the sense and ability to “see” from an other’s perspective.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u="sng" dirty="0"/>
              <a:t>Integration</a:t>
            </a:r>
            <a:r>
              <a:rPr lang="en-US" dirty="0"/>
              <a:t>- Link different parts, connecting in a whole way that promotes compassion and connection.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63" y="1514105"/>
            <a:ext cx="5248404" cy="47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2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87" y="801666"/>
            <a:ext cx="10515600" cy="889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Brain Grows and is Shaped on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What We Focus On!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887" y="1380744"/>
            <a:ext cx="4961350" cy="4932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/>
              <a:t>“Between stimulus and response there is a space. In that space is our power to choose our response. In our response lies our growth and our freedom.” </a:t>
            </a:r>
          </a:p>
          <a:p>
            <a:pPr marL="0" indent="0">
              <a:buNone/>
            </a:pPr>
            <a:r>
              <a:rPr lang="en-US" sz="4000" i="1" dirty="0"/>
              <a:t>Viktor E. </a:t>
            </a:r>
            <a:r>
              <a:rPr lang="en-US" sz="4000" i="1" dirty="0" err="1"/>
              <a:t>Frankl</a:t>
            </a:r>
            <a:r>
              <a:rPr lang="en-US" sz="4000" i="1" dirty="0"/>
              <a:t> 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46177"/>
            <a:ext cx="5178468" cy="51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7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82" y="0"/>
            <a:ext cx="10515600" cy="1528174"/>
          </a:xfrm>
        </p:spPr>
        <p:txBody>
          <a:bodyPr>
            <a:normAutofit/>
          </a:bodyPr>
          <a:lstStyle/>
          <a:p>
            <a:r>
              <a:rPr lang="en-US" b="1" kern="0" dirty="0">
                <a:latin typeface="+mn-lt"/>
              </a:rPr>
              <a:t>Thinking Error Definitions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62" y="1167448"/>
            <a:ext cx="10980040" cy="4922730"/>
          </a:xfrm>
        </p:spPr>
        <p:txBody>
          <a:bodyPr>
            <a:normAutofit fontScale="92500" lnSpcReduction="20000"/>
          </a:bodyPr>
          <a:lstStyle/>
          <a:p>
            <a:pPr marL="514350" indent="-457200" defTabSz="457200">
              <a:lnSpc>
                <a:spcPct val="100000"/>
              </a:lnSpc>
              <a:buClr>
                <a:srgbClr val="2E83C3"/>
              </a:buClr>
              <a:buSzPct val="80000"/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or Nothing Thinking: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Absolutes; black and white; always or never; I can’t see someone else’s perspective </a:t>
            </a:r>
          </a:p>
          <a:p>
            <a:pPr marL="514350" indent="-457200" defTabSz="457200">
              <a:lnSpc>
                <a:spcPct val="100000"/>
              </a:lnSpc>
              <a:buClr>
                <a:srgbClr val="2E83C3"/>
              </a:buClr>
              <a:buSzPct val="80000"/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Generalization: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negative event as a pattern of defeat </a:t>
            </a:r>
          </a:p>
          <a:p>
            <a:pPr marL="514350" indent="-457200" defTabSz="457200">
              <a:lnSpc>
                <a:spcPct val="100000"/>
              </a:lnSpc>
              <a:buClr>
                <a:srgbClr val="2E83C3"/>
              </a:buClr>
              <a:buSzPct val="80000"/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Discounting the Positive: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perspective is less then or minimized; Strict focus on the negative</a:t>
            </a:r>
          </a:p>
          <a:p>
            <a:pPr marL="514350" indent="-457200" defTabSz="457200">
              <a:lnSpc>
                <a:spcPct val="100000"/>
              </a:lnSpc>
              <a:buClr>
                <a:srgbClr val="2E83C3"/>
              </a:buClr>
              <a:buSzPct val="80000"/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Mental/Logical Filter: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only one or the other (frontal lobes) to make decisions. Wise-mind is using both</a:t>
            </a:r>
          </a:p>
          <a:p>
            <a:pPr marL="514350" indent="-457200" defTabSz="457200">
              <a:lnSpc>
                <a:spcPct val="100000"/>
              </a:lnSpc>
              <a:buClr>
                <a:srgbClr val="2E83C3"/>
              </a:buClr>
              <a:buSzPct val="80000"/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Filter: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only one or the other (frontal lobes) to make decisions. Wise-mind is using both</a:t>
            </a:r>
          </a:p>
          <a:p>
            <a:pPr marL="514350" indent="-457200" defTabSz="457200">
              <a:lnSpc>
                <a:spcPct val="100000"/>
              </a:lnSpc>
              <a:buClr>
                <a:srgbClr val="2E83C3"/>
              </a:buClr>
              <a:buSzPct val="80000"/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Jumping to Conclusions: A.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Mind-reading-when facts are not present, or emotion is assumed                				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Fortune-telling-predict the future or tell someone how to they are going to feel. </a:t>
            </a:r>
          </a:p>
          <a:p>
            <a:pPr marL="514350" indent="-457200" defTabSz="457200">
              <a:lnSpc>
                <a:spcPct val="100000"/>
              </a:lnSpc>
              <a:buClr>
                <a:srgbClr val="2E83C3"/>
              </a:buClr>
              <a:buSzPct val="80000"/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Magnification or Minimization: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blowing things out of proportion or shrink the positive </a:t>
            </a:r>
          </a:p>
          <a:p>
            <a:pPr marL="514350" indent="-457200" defTabSz="457200">
              <a:lnSpc>
                <a:spcPct val="100000"/>
              </a:lnSpc>
              <a:buClr>
                <a:srgbClr val="2E83C3"/>
              </a:buClr>
              <a:buSzPct val="80000"/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Should/Shame Statements: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Should’s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musts; criticize self or others to add shame of worthlessness. Change to could</a:t>
            </a:r>
          </a:p>
          <a:p>
            <a:pPr marL="514350" indent="-457200" defTabSz="457200">
              <a:lnSpc>
                <a:spcPct val="100000"/>
              </a:lnSpc>
              <a:buClr>
                <a:srgbClr val="2E83C3"/>
              </a:buClr>
              <a:buSzPct val="80000"/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Labeling or Mislabeling: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Labeling a group or shaming yourself without known facts or awareness</a:t>
            </a:r>
          </a:p>
          <a:p>
            <a:pPr marL="514350" indent="-457200" defTabSz="457200">
              <a:lnSpc>
                <a:spcPct val="100000"/>
              </a:lnSpc>
              <a:buClr>
                <a:srgbClr val="2E83C3"/>
              </a:buClr>
              <a:buSzPct val="80000"/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Personalization or Blame: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on someone else’s problems when it’s out of your control; Deny the role you played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16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Additional Defense Mechanisms 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47" y="735704"/>
            <a:ext cx="11703485" cy="4960306"/>
          </a:xfrm>
        </p:spPr>
        <p:txBody>
          <a:bodyPr>
            <a:normAutofit fontScale="25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Denial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-Individual pretends it didn’t happen and might fool him/herself into thinking it did and then denies it ever 	happened.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Shifting Focus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-Individual turn peoples minds and attention onto something else, and distant them from the real 	issue.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Blaming Others or Victim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Individual blames the problem on his own behavior, someone else, or the victim.  The 	victim brought it on himself or herself.  </a:t>
            </a:r>
          </a:p>
          <a:p>
            <a:pPr>
              <a:spcBef>
                <a:spcPts val="0"/>
              </a:spcBef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Intellectualization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-Individual tries to use ideas or intellect to sidetrack from the issue by finding an excuse or 	explanations.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Playing Dumb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Individual acts or pretends he/she didn’t it was wrong or against the rules.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Rationalization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-Individual finds excuses and explanations for behavior.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Justification 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-Individual finds reasons to explain “correctness” and that it was okay for the behavior.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Dismissal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-Individual disregards, ignore, or brushes it under the rug others feelings or their behavior.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Projection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Individual projects traits in oneself and attributed to others or a group.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Avoidance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-Individual avoids thinking about emotionally difficult subjects, as they feel overwhelmed.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Comparing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Individual may defend the ego by comparing themselves to those worse off. Similarly, we may see 	similarities between ourselves and others in a better position to improve our self image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Displacement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Individual takes feelings that belong in one situation and displace them on someone or something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Narcissistic Trait Thinking Errors: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Entitled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-Individual feels as though they deserve good things, even though they have not worked for them.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Grandiose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-Individual feels as though he/she is better then others and should be looked up to.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Revenge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-Individual feels as though he/she has been wronged and is entitled to get revenge.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One </a:t>
            </a:r>
            <a:r>
              <a:rPr lang="en-US" sz="7200" b="1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Upsmanship</a:t>
            </a:r>
            <a:r>
              <a:rPr lang="en-US" sz="7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7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-Individual feels he/she has to do better than everyone else, to show he/she is the best.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2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417"/>
          </a:xfrm>
        </p:spPr>
        <p:txBody>
          <a:bodyPr/>
          <a:lstStyle/>
          <a:p>
            <a:r>
              <a:rPr lang="en-US" sz="4000" b="1" dirty="0">
                <a:latin typeface="+mn-lt"/>
              </a:rPr>
              <a:t>Self-Talk the Frontal Lobe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22" y="1241659"/>
            <a:ext cx="11649204" cy="4172799"/>
          </a:xfrm>
        </p:spPr>
        <p:txBody>
          <a:bodyPr>
            <a:normAutofit fontScale="77500" lnSpcReduction="20000"/>
          </a:bodyPr>
          <a:lstStyle/>
          <a:p>
            <a:pPr marL="342900" lvl="0" indent="-342900" defTabSz="457200">
              <a:lnSpc>
                <a:spcPct val="100000"/>
              </a:lnSpc>
              <a:buClr>
                <a:srgbClr val="2E83C3"/>
              </a:buClr>
              <a:buSzPct val="80000"/>
              <a:buFont typeface="Wingdings 3" charset="2"/>
              <a:buChar char=""/>
            </a:pPr>
            <a:r>
              <a:rPr lang="en-US" sz="4000" b="1" dirty="0">
                <a:latin typeface="Trebuchet MS" panose="020B0603020202020204"/>
              </a:rPr>
              <a:t>Thinking Errors are not FACTS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buClr>
                <a:srgbClr val="2E83C3"/>
              </a:buClr>
              <a:buSzPct val="80000"/>
              <a:buFont typeface="Wingdings 3" charset="2"/>
              <a:buChar char=""/>
            </a:pPr>
            <a:r>
              <a:rPr lang="en-US" sz="4000" dirty="0">
                <a:latin typeface="Trebuchet MS" panose="020B0603020202020204"/>
              </a:rPr>
              <a:t>Ask yourself-Is this true?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buClr>
                <a:srgbClr val="2E83C3"/>
              </a:buClr>
              <a:buSzPct val="80000"/>
              <a:buFont typeface="Wingdings 3" charset="2"/>
              <a:buChar char=""/>
            </a:pPr>
            <a:r>
              <a:rPr lang="en-US" sz="4000" dirty="0">
                <a:latin typeface="Trebuchet MS" panose="020B0603020202020204"/>
              </a:rPr>
              <a:t>How does this make me feel?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buClr>
                <a:srgbClr val="2E83C3"/>
              </a:buClr>
              <a:buSzPct val="80000"/>
              <a:buFont typeface="Wingdings 3" charset="2"/>
              <a:buChar char=""/>
            </a:pPr>
            <a:r>
              <a:rPr lang="en-US" sz="4000" dirty="0">
                <a:latin typeface="Trebuchet MS" panose="020B0603020202020204"/>
              </a:rPr>
              <a:t>What if I did not hold this belief?</a:t>
            </a:r>
          </a:p>
          <a:p>
            <a:pPr marL="457200" lvl="1" indent="0" defTabSz="457200">
              <a:lnSpc>
                <a:spcPct val="100000"/>
              </a:lnSpc>
              <a:spcBef>
                <a:spcPts val="1000"/>
              </a:spcBef>
              <a:buClr>
                <a:srgbClr val="2E83C3"/>
              </a:buClr>
              <a:buSzPct val="80000"/>
              <a:buNone/>
            </a:pPr>
            <a:endParaRPr lang="en-US" sz="4000" dirty="0">
              <a:latin typeface="Trebuchet MS" panose="020B0603020202020204"/>
            </a:endParaRPr>
          </a:p>
          <a:p>
            <a:pPr marL="457200" lvl="1" indent="0" defTabSz="457200">
              <a:lnSpc>
                <a:spcPct val="100000"/>
              </a:lnSpc>
              <a:spcBef>
                <a:spcPts val="1000"/>
              </a:spcBef>
              <a:buClr>
                <a:srgbClr val="2E83C3"/>
              </a:buClr>
              <a:buSzPct val="80000"/>
              <a:buNone/>
            </a:pPr>
            <a:r>
              <a:rPr lang="en-US" sz="4000" dirty="0">
                <a:latin typeface="Trebuchet MS" panose="020B0603020202020204"/>
              </a:rPr>
              <a:t>*</a:t>
            </a:r>
            <a:r>
              <a:rPr lang="en-US" sz="4000" b="1" dirty="0">
                <a:latin typeface="Stencil" panose="040409050D0802020404" pitchFamily="82" charset="0"/>
              </a:rPr>
              <a:t>4 main reasons why we do not self-talk</a:t>
            </a:r>
          </a:p>
          <a:p>
            <a:pPr marL="457200" lvl="1" indent="0" defTabSz="457200">
              <a:lnSpc>
                <a:spcPct val="100000"/>
              </a:lnSpc>
              <a:spcBef>
                <a:spcPts val="1000"/>
              </a:spcBef>
              <a:buClr>
                <a:srgbClr val="2E83C3"/>
              </a:buClr>
              <a:buSzPct val="80000"/>
              <a:buNone/>
            </a:pPr>
            <a:r>
              <a:rPr lang="en-US" sz="4000" dirty="0">
                <a:latin typeface="Trebuchet MS" panose="020B0603020202020204"/>
              </a:rPr>
              <a:t>1.FFF 2.Burnout 3.Impaired 4.Mental Disorder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760" y="1241659"/>
            <a:ext cx="3171040" cy="28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0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63" y="321502"/>
            <a:ext cx="11159762" cy="108141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+mn-lt"/>
              </a:rPr>
              <a:t>Behavior Process</a:t>
            </a:r>
            <a:br>
              <a:rPr lang="en-US" sz="4000" b="1" dirty="0">
                <a:solidFill>
                  <a:schemeClr val="tx1"/>
                </a:solidFill>
                <a:latin typeface="+mn-lt"/>
              </a:rPr>
            </a:br>
            <a:r>
              <a:rPr lang="en-US" sz="4000" b="1" dirty="0">
                <a:latin typeface="+mn-lt"/>
              </a:rPr>
              <a:t>Fight Flight Freeze</a:t>
            </a:r>
            <a:r>
              <a:rPr lang="en-US" sz="4000" b="1" dirty="0">
                <a:latin typeface="+mn-lt"/>
                <a:sym typeface="Wingdings" panose="05000000000000000000" pitchFamily="2" charset="2"/>
              </a:rPr>
              <a:t> Mid Brain 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2916"/>
            <a:ext cx="7658100" cy="5064690"/>
          </a:xfrm>
        </p:spPr>
        <p:txBody>
          <a:bodyPr>
            <a:normAutofit fontScale="77500" lnSpcReduction="20000"/>
          </a:bodyPr>
          <a:lstStyle/>
          <a:p>
            <a:pPr marL="914400" lvl="2" indent="0">
              <a:buNone/>
            </a:pPr>
            <a:r>
              <a:rPr lang="en-US" sz="2000" dirty="0"/>
              <a:t>			</a:t>
            </a:r>
            <a:r>
              <a:rPr lang="en-US" sz="2600" dirty="0">
                <a:sym typeface="Wingdings" panose="05000000000000000000" pitchFamily="2" charset="2"/>
              </a:rPr>
              <a:t>Relationships and Self-Value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dirty="0">
                <a:sym typeface="Wingdings" panose="05000000000000000000" pitchFamily="2" charset="2"/>
              </a:rPr>
              <a:t>Aggressive (fight)-Direct w/ Disrespect</a:t>
            </a:r>
          </a:p>
          <a:p>
            <a:pPr marL="914400" lvl="2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dirty="0">
                <a:sym typeface="Wingdings" panose="05000000000000000000" pitchFamily="2" charset="2"/>
              </a:rPr>
              <a:t>Passive Aggressive (flight)-Say Yes when you mean No </a:t>
            </a:r>
          </a:p>
          <a:p>
            <a:pPr marL="914400" lvl="2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dirty="0">
                <a:sym typeface="Wingdings" panose="05000000000000000000" pitchFamily="2" charset="2"/>
              </a:rPr>
              <a:t>Passive (freeze)-Everyone else is right</a:t>
            </a:r>
          </a:p>
          <a:p>
            <a:pPr marL="914400" lvl="2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>
                <a:sym typeface="Wingdings" panose="05000000000000000000" pitchFamily="2" charset="2"/>
              </a:rPr>
              <a:t>Assertive- Direct w/Respect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000" dirty="0">
                <a:sym typeface="Wingdings" panose="05000000000000000000" pitchFamily="2" charset="2"/>
              </a:rPr>
              <a:t>I feel/ I need/ I am willing </a:t>
            </a:r>
          </a:p>
          <a:p>
            <a:pPr marL="457200" lvl="1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endParaRPr lang="en-US" sz="2600" dirty="0">
              <a:sym typeface="Wingdings" panose="05000000000000000000" pitchFamily="2" charset="2"/>
            </a:endParaRPr>
          </a:p>
          <a:p>
            <a:pPr lvl="1"/>
            <a:endParaRPr lang="en-US" sz="2600" dirty="0">
              <a:sym typeface="Wingdings" panose="05000000000000000000" pitchFamily="2" charset="2"/>
            </a:endParaRPr>
          </a:p>
          <a:p>
            <a:pPr lvl="1"/>
            <a:endParaRPr lang="en-US" sz="2600" dirty="0">
              <a:sym typeface="Wingdings" panose="05000000000000000000" pitchFamily="2" charset="2"/>
            </a:endParaRPr>
          </a:p>
          <a:p>
            <a:pPr lvl="1"/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509895"/>
            <a:ext cx="4078098" cy="383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17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2791</TotalTime>
  <Words>1450</Words>
  <Application>Microsoft Office PowerPoint</Application>
  <PresentationFormat>Widescreen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Rounded MT Bold</vt:lpstr>
      <vt:lpstr>Bodoni MT Black</vt:lpstr>
      <vt:lpstr>Calibri</vt:lpstr>
      <vt:lpstr>Cambria</vt:lpstr>
      <vt:lpstr>Franklin Gothic Heavy</vt:lpstr>
      <vt:lpstr>Garamond</vt:lpstr>
      <vt:lpstr>Stencil</vt:lpstr>
      <vt:lpstr>Trebuchet MS</vt:lpstr>
      <vt:lpstr>Wingdings</vt:lpstr>
      <vt:lpstr>Wingdings 3</vt:lpstr>
      <vt:lpstr>Organic</vt:lpstr>
      <vt:lpstr>  Thinking Errors 101 How We Think, Feel, and Behave   CARYL ANN WARD LCMHC, CFLE  801.999.0179 carylscounseling@gmail.com </vt:lpstr>
      <vt:lpstr>Thought Process</vt:lpstr>
      <vt:lpstr> Facts About the Brain </vt:lpstr>
      <vt:lpstr> Mindsight— Intergration of the Brain</vt:lpstr>
      <vt:lpstr>Brain Grows and is Shaped on What We Focus On!  </vt:lpstr>
      <vt:lpstr>Thinking Error Definitions</vt:lpstr>
      <vt:lpstr>Additional Defense Mechanisms </vt:lpstr>
      <vt:lpstr>Self-Talk the Frontal Lobe </vt:lpstr>
      <vt:lpstr>Behavior Process Fight Flight Freeze Mid Brain  </vt:lpstr>
      <vt:lpstr>Know your Thoughts and Emotions</vt:lpstr>
      <vt:lpstr>Emotional Cycle Handout </vt:lpstr>
      <vt:lpstr> Unlearn Past Chemicals </vt:lpstr>
      <vt:lpstr>Manage the Root Issues/Seeds </vt:lpstr>
      <vt:lpstr>Balance of Basic Four—Time/Energy/Money</vt:lpstr>
      <vt:lpstr>Burnout and Behavior </vt:lpstr>
      <vt:lpstr>Coping Skills Check List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Boggs</dc:creator>
  <cp:lastModifiedBy>carylscottage@gmail.com</cp:lastModifiedBy>
  <cp:revision>25</cp:revision>
  <dcterms:created xsi:type="dcterms:W3CDTF">2018-08-10T17:57:38Z</dcterms:created>
  <dcterms:modified xsi:type="dcterms:W3CDTF">2021-07-21T20:39:59Z</dcterms:modified>
</cp:coreProperties>
</file>