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6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71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84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77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76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17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8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0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8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9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4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2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2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1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3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AB0E092-74EC-4D5E-9D3C-4EB84E1DBAC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C9ACF3E-61D0-4DB2-8D31-256AAC7E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peds.org/the-college-speaks/position-statements/parenting-issues/the-benefits-of-the-family-table" TargetMode="External"/><Relationship Id="rId2" Type="http://schemas.openxmlformats.org/officeDocument/2006/relationships/hyperlink" Target="http://www.casacolumbia.org/templates/Home.aspx?articleid=287&amp;zoneid=3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tion31.ch/images/20111221_doc_warshak_e-pamphlet_when_kids_need_to_know_bad_things_about_a_parent.pdf" TargetMode="External"/><Relationship Id="rId2" Type="http://schemas.openxmlformats.org/officeDocument/2006/relationships/hyperlink" Target="http://www.stepfamilies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pdfamily.com/pdfs/pamp-edd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053099"/>
          </a:xfrm>
        </p:spPr>
        <p:txBody>
          <a:bodyPr>
            <a:normAutofit fontScale="90000"/>
          </a:bodyPr>
          <a:lstStyle/>
          <a:p>
            <a:r>
              <a:rPr lang="en-US" dirty="0"/>
              <a:t>Co-Parenting</a:t>
            </a:r>
            <a:br>
              <a:rPr lang="en-US" dirty="0"/>
            </a:br>
            <a:r>
              <a:rPr lang="en-US" dirty="0"/>
              <a:t>Repair Renew Rebuild</a:t>
            </a:r>
            <a:br>
              <a:rPr lang="en-US" dirty="0"/>
            </a:br>
            <a:r>
              <a:rPr lang="en-US" sz="4400" dirty="0"/>
              <a:t>to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Manage Maintain &amp; Be Mindful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3200" dirty="0"/>
          </a:p>
          <a:p>
            <a:r>
              <a:rPr lang="en-US" sz="3200" dirty="0">
                <a:latin typeface="AR BLANCA" panose="02000000000000000000" pitchFamily="2" charset="0"/>
              </a:rPr>
              <a:t>Kids are Not Divorcing Anyone</a:t>
            </a:r>
          </a:p>
          <a:p>
            <a:r>
              <a:rPr lang="en-US" sz="3200" dirty="0"/>
              <a:t>Caryl A. Ward LCMHC, CFLE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6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Crucial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Repair</a:t>
            </a:r>
          </a:p>
          <a:p>
            <a:pPr lvl="1"/>
            <a:r>
              <a:rPr lang="en-US" dirty="0"/>
              <a:t>The Fear of the Unknown (stress), Trauma, Resentment, Hurt   </a:t>
            </a:r>
          </a:p>
          <a:p>
            <a:pPr lvl="1"/>
            <a:r>
              <a:rPr lang="en-US" dirty="0"/>
              <a:t>Powerless into Power= Choices, Constancy, Un-Crisis </a:t>
            </a:r>
          </a:p>
          <a:p>
            <a:r>
              <a:rPr lang="en-US" dirty="0"/>
              <a:t>Renew</a:t>
            </a:r>
          </a:p>
          <a:p>
            <a:pPr lvl="1"/>
            <a:r>
              <a:rPr lang="en-US" dirty="0"/>
              <a:t>Un-couple (</a:t>
            </a:r>
            <a:r>
              <a:rPr lang="en-US" dirty="0" err="1"/>
              <a:t>pg</a:t>
            </a:r>
            <a:r>
              <a:rPr lang="en-US" dirty="0"/>
              <a:t> 15 Bonnell)-Un-Tangle, Parent Mind</a:t>
            </a:r>
          </a:p>
          <a:p>
            <a:pPr lvl="1"/>
            <a:r>
              <a:rPr lang="en-US" dirty="0"/>
              <a:t>Values, Boundaries, Rituals </a:t>
            </a:r>
          </a:p>
          <a:p>
            <a:r>
              <a:rPr lang="en-US" dirty="0"/>
              <a:t>Rebuild</a:t>
            </a:r>
          </a:p>
          <a:p>
            <a:pPr lvl="1"/>
            <a:r>
              <a:rPr lang="en-US" dirty="0"/>
              <a:t>Safety, Trust, Connection, Family Fun, Balance</a:t>
            </a:r>
          </a:p>
          <a:p>
            <a:pPr lvl="1"/>
            <a:r>
              <a:rPr lang="en-US" dirty="0"/>
              <a:t>The Needs of the Children</a:t>
            </a:r>
          </a:p>
        </p:txBody>
      </p:sp>
    </p:spTree>
    <p:extLst>
      <p:ext uri="{BB962C8B-B14F-4D97-AF65-F5344CB8AC3E}">
        <p14:creationId xmlns:p14="http://schemas.microsoft.com/office/powerpoint/2010/main" val="121444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Crucial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280159"/>
            <a:ext cx="10515600" cy="48968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Manage</a:t>
            </a:r>
          </a:p>
          <a:p>
            <a:pPr lvl="1"/>
            <a:r>
              <a:rPr lang="en-US" dirty="0"/>
              <a:t>Emotion, Grief, and Loss- Emotional Coach</a:t>
            </a:r>
          </a:p>
          <a:p>
            <a:pPr lvl="1"/>
            <a:r>
              <a:rPr lang="en-US" dirty="0"/>
              <a:t>Conflict and Communication- Business Deal </a:t>
            </a:r>
          </a:p>
          <a:p>
            <a:pPr lvl="1"/>
            <a:r>
              <a:rPr lang="en-US" dirty="0"/>
              <a:t>Routines- Crucial for the Childs Brain</a:t>
            </a:r>
          </a:p>
          <a:p>
            <a:pPr lvl="1"/>
            <a:r>
              <a:rPr lang="en-US" dirty="0"/>
              <a:t>Boundaries- Being Assertive, Not Aggressive, Passive Aggressive, and Passive</a:t>
            </a:r>
          </a:p>
          <a:p>
            <a:r>
              <a:rPr lang="en-US" dirty="0"/>
              <a:t>Maintain</a:t>
            </a:r>
          </a:p>
          <a:p>
            <a:pPr lvl="1"/>
            <a:r>
              <a:rPr lang="en-US" dirty="0"/>
              <a:t>Healing- Safety and Trust</a:t>
            </a:r>
          </a:p>
          <a:p>
            <a:pPr lvl="1"/>
            <a:r>
              <a:rPr lang="en-US" dirty="0"/>
              <a:t>Co-parenting Role- Keep the Child in Child Role</a:t>
            </a:r>
          </a:p>
          <a:p>
            <a:pPr lvl="1"/>
            <a:r>
              <a:rPr lang="en-US" dirty="0"/>
              <a:t>Future Goals- Backed by Values (pick one and pursue it daily)</a:t>
            </a:r>
          </a:p>
          <a:p>
            <a:r>
              <a:rPr lang="en-US" dirty="0"/>
              <a:t>Mindful- Chapter 15</a:t>
            </a:r>
          </a:p>
          <a:p>
            <a:pPr lvl="1"/>
            <a:r>
              <a:rPr lang="en-US" dirty="0"/>
              <a:t> Be </a:t>
            </a:r>
            <a:r>
              <a:rPr lang="en-US" b="1" dirty="0"/>
              <a:t>Present </a:t>
            </a:r>
            <a:r>
              <a:rPr lang="en-US" dirty="0"/>
              <a:t>with the 4 s’s</a:t>
            </a:r>
          </a:p>
          <a:p>
            <a:pPr lvl="2"/>
            <a:r>
              <a:rPr lang="en-US" dirty="0"/>
              <a:t>Safe, Secure, Seen, Sooth</a:t>
            </a:r>
          </a:p>
          <a:p>
            <a:pPr lvl="1"/>
            <a:r>
              <a:rPr lang="en-US" dirty="0"/>
              <a:t>Evaluate this on Page 31 (</a:t>
            </a:r>
            <a:r>
              <a:rPr lang="en-US" i="1" dirty="0"/>
              <a:t>Flowers, </a:t>
            </a:r>
            <a:r>
              <a:rPr lang="en-US" i="1" dirty="0" err="1"/>
              <a:t>Coparenting</a:t>
            </a:r>
            <a:r>
              <a:rPr lang="en-US" dirty="0"/>
              <a:t>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5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Tips to Co-Parent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 a CEO, CFO, Business Partners </a:t>
            </a:r>
          </a:p>
          <a:p>
            <a:r>
              <a:rPr lang="en-US" dirty="0"/>
              <a:t>Report so other parent does not have to ask</a:t>
            </a:r>
          </a:p>
          <a:p>
            <a:r>
              <a:rPr lang="en-US" dirty="0"/>
              <a:t>Weekly Hot Topic Meeting</a:t>
            </a:r>
          </a:p>
          <a:p>
            <a:pPr lvl="1"/>
            <a:r>
              <a:rPr lang="en-US" dirty="0"/>
              <a:t>Bed time, TV time, discipline, rules, school, chores, </a:t>
            </a:r>
            <a:r>
              <a:rPr lang="en-US" dirty="0" err="1"/>
              <a:t>Dr.s</a:t>
            </a:r>
            <a:r>
              <a:rPr lang="en-US" dirty="0"/>
              <a:t>, phone visits, limits</a:t>
            </a:r>
          </a:p>
          <a:p>
            <a:r>
              <a:rPr lang="en-US" dirty="0"/>
              <a:t>Build Resilience =Balance, connection, stability, and power</a:t>
            </a:r>
          </a:p>
          <a:p>
            <a:r>
              <a:rPr lang="en-US" dirty="0"/>
              <a:t>Google Calendar, 2Houses, Our Family Wizard (Apps)</a:t>
            </a:r>
          </a:p>
          <a:p>
            <a:r>
              <a:rPr lang="en-US" dirty="0"/>
              <a:t>Parents are in charge of residential schedule </a:t>
            </a:r>
          </a:p>
          <a:p>
            <a:r>
              <a:rPr lang="en-US" dirty="0"/>
              <a:t>Educate and seek professional help</a:t>
            </a:r>
          </a:p>
          <a:p>
            <a:r>
              <a:rPr lang="en-US" dirty="0"/>
              <a:t>Talking about Separating/Divorce -</a:t>
            </a:r>
            <a:r>
              <a:rPr lang="en-US" sz="2000" dirty="0"/>
              <a:t>Chapter 2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i="1" dirty="0"/>
              <a:t>Bonnell, Co-Parent Handbook)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Co-parenting Damage 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Check List for Spiteful Motives</a:t>
            </a:r>
          </a:p>
          <a:p>
            <a:pPr lvl="1"/>
            <a:r>
              <a:rPr lang="en-US" dirty="0"/>
              <a:t>Lack of boundaries</a:t>
            </a:r>
          </a:p>
          <a:p>
            <a:pPr lvl="1"/>
            <a:r>
              <a:rPr lang="en-US" dirty="0"/>
              <a:t>Insecurity</a:t>
            </a:r>
          </a:p>
          <a:p>
            <a:pPr lvl="1"/>
            <a:r>
              <a:rPr lang="en-US" dirty="0"/>
              <a:t>Revenge</a:t>
            </a:r>
          </a:p>
          <a:p>
            <a:pPr lvl="1"/>
            <a:r>
              <a:rPr lang="en-US" dirty="0"/>
              <a:t>Guilt or Shame driven behavior</a:t>
            </a:r>
          </a:p>
          <a:p>
            <a:pPr lvl="1"/>
            <a:r>
              <a:rPr lang="en-US" dirty="0"/>
              <a:t>Anger/Hostility/Rage</a:t>
            </a:r>
          </a:p>
          <a:p>
            <a:pPr lvl="1"/>
            <a:r>
              <a:rPr lang="en-US" dirty="0"/>
              <a:t>Denial</a:t>
            </a:r>
          </a:p>
          <a:p>
            <a:pPr lvl="1"/>
            <a:r>
              <a:rPr lang="en-US" dirty="0"/>
              <a:t>Disconnection</a:t>
            </a:r>
          </a:p>
          <a:p>
            <a:pPr lvl="1"/>
            <a:r>
              <a:rPr lang="en-US" dirty="0"/>
              <a:t>Passive-aggressive behavior</a:t>
            </a:r>
          </a:p>
          <a:p>
            <a:pPr lvl="1"/>
            <a:r>
              <a:rPr lang="en-US" dirty="0"/>
              <a:t>Corrupting reality </a:t>
            </a:r>
          </a:p>
        </p:txBody>
      </p:sp>
    </p:spTree>
    <p:extLst>
      <p:ext uri="{BB962C8B-B14F-4D97-AF65-F5344CB8AC3E}">
        <p14:creationId xmlns:p14="http://schemas.microsoft.com/office/powerpoint/2010/main" val="278310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Step-Parents/Partners &amp; Step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Your co-parent is a KEY player here</a:t>
            </a:r>
          </a:p>
          <a:p>
            <a:r>
              <a:rPr lang="en-US" dirty="0"/>
              <a:t>Low profile in Early Stages</a:t>
            </a:r>
          </a:p>
          <a:p>
            <a:r>
              <a:rPr lang="en-US" dirty="0"/>
              <a:t>Time to Adjust </a:t>
            </a:r>
          </a:p>
          <a:p>
            <a:r>
              <a:rPr lang="en-US" dirty="0"/>
              <a:t>Seek Blended Family Therapy</a:t>
            </a:r>
          </a:p>
          <a:p>
            <a:pPr lvl="0"/>
            <a:r>
              <a:rPr lang="en-US" dirty="0"/>
              <a:t>Chapter 9 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i="1" dirty="0">
                <a:solidFill>
                  <a:prstClr val="black"/>
                </a:solidFill>
              </a:rPr>
              <a:t>Bonnell, Co-Parent Handbook)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	75% of remarries/recoupling with children will not last. Broken 	expectation, conflicts, and clashes of family hopes are crushed.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792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0066"/>
            <a:ext cx="10363826" cy="4369982"/>
          </a:xfrm>
        </p:spPr>
        <p:txBody>
          <a:bodyPr>
            <a:normAutofit fontScale="55000" lnSpcReduction="20000"/>
          </a:bodyPr>
          <a:lstStyle/>
          <a:p>
            <a:r>
              <a:rPr lang="en-US" sz="2100" dirty="0"/>
              <a:t>75% of remarries/recoupling with children will not last. Broken expectation, conflicts, and clashes of family hopes are crushed.</a:t>
            </a:r>
          </a:p>
          <a:p>
            <a:r>
              <a:rPr lang="en-US" sz="2100" dirty="0"/>
              <a:t>60 Years Ago, the average dinnertime was 90 minutes. Today it is less than 12 minutes.</a:t>
            </a:r>
          </a:p>
          <a:p>
            <a:r>
              <a:rPr lang="en-US" sz="2100" dirty="0"/>
              <a:t>According to </a:t>
            </a:r>
            <a:r>
              <a:rPr lang="en-US" sz="2100" dirty="0">
                <a:hlinkClick r:id="rId2"/>
              </a:rPr>
              <a:t>The National Center on Addiction and Substance Abuse at Columbia University</a:t>
            </a:r>
            <a:r>
              <a:rPr lang="en-US" sz="2100" dirty="0"/>
              <a:t>, kids and teens who share family dinners three or more times per week:</a:t>
            </a:r>
          </a:p>
          <a:p>
            <a:pPr lvl="1"/>
            <a:r>
              <a:rPr lang="en-US" sz="2100" dirty="0"/>
              <a:t>Are less likely to be overweight</a:t>
            </a:r>
          </a:p>
          <a:p>
            <a:pPr lvl="1"/>
            <a:r>
              <a:rPr lang="en-US" sz="2100" dirty="0"/>
              <a:t>Are more likely to eat healthy food</a:t>
            </a:r>
          </a:p>
          <a:p>
            <a:pPr lvl="1"/>
            <a:r>
              <a:rPr lang="en-US" sz="2100" dirty="0"/>
              <a:t>Perform better academically</a:t>
            </a:r>
          </a:p>
          <a:p>
            <a:pPr lvl="1"/>
            <a:r>
              <a:rPr lang="en-US" sz="2100" dirty="0"/>
              <a:t>Are less likely to engage in risky behaviors </a:t>
            </a:r>
            <a:r>
              <a:rPr lang="en-US" sz="2100" i="1" dirty="0"/>
              <a:t>(drugs, alcohol, sexual activity)</a:t>
            </a:r>
            <a:endParaRPr lang="en-US" sz="2100" dirty="0"/>
          </a:p>
          <a:p>
            <a:pPr lvl="1"/>
            <a:r>
              <a:rPr lang="en-US" sz="2100" dirty="0"/>
              <a:t>Have better relationships with their parents</a:t>
            </a:r>
          </a:p>
          <a:p>
            <a:pPr fontAlgn="base"/>
            <a:r>
              <a:rPr lang="en-US" sz="2100" dirty="0"/>
              <a:t>Teens having frequent family dinners are more likely to report having excellent relationships with their family.</a:t>
            </a:r>
          </a:p>
          <a:p>
            <a:pPr lvl="2" fontAlgn="base"/>
            <a:r>
              <a:rPr lang="en-US" sz="2100" dirty="0"/>
              <a:t>One-and-a-half times more likely to have an excellent relationship with their mother.</a:t>
            </a:r>
            <a:r>
              <a:rPr lang="en-US" sz="2100" baseline="30000" dirty="0"/>
              <a:t>29</a:t>
            </a:r>
            <a:endParaRPr lang="en-US" sz="2100" dirty="0"/>
          </a:p>
          <a:p>
            <a:pPr lvl="2" fontAlgn="base"/>
            <a:r>
              <a:rPr lang="en-US" sz="2100" dirty="0"/>
              <a:t>Twice as likely to have an excellent relationship with father.</a:t>
            </a:r>
            <a:r>
              <a:rPr lang="en-US" sz="2100" baseline="30000" dirty="0"/>
              <a:t>30</a:t>
            </a:r>
            <a:endParaRPr lang="en-US" sz="2100" dirty="0"/>
          </a:p>
          <a:p>
            <a:pPr lvl="2" fontAlgn="base"/>
            <a:r>
              <a:rPr lang="en-US" sz="2100" dirty="0"/>
              <a:t>Twice as likely to have an excellent relationship with sibling(s).</a:t>
            </a:r>
            <a:r>
              <a:rPr lang="en-US" sz="2100" baseline="30000" dirty="0"/>
              <a:t>31</a:t>
            </a:r>
            <a:endParaRPr lang="en-US" sz="2100" dirty="0"/>
          </a:p>
          <a:p>
            <a:pPr fontAlgn="base"/>
            <a:r>
              <a:rPr lang="en-US" sz="2100" dirty="0"/>
              <a:t>Teens surveyed state they like family mealtimes.</a:t>
            </a:r>
          </a:p>
          <a:p>
            <a:pPr lvl="1" fontAlgn="base"/>
            <a:r>
              <a:rPr lang="en-US" sz="2100" dirty="0"/>
              <a:t>71% of teenagers in one survey said that they consider talking/catching up, and spending time with family members as the best part of family dinners.</a:t>
            </a:r>
            <a:r>
              <a:rPr lang="en-US" sz="2100" baseline="30000" dirty="0"/>
              <a:t>32</a:t>
            </a:r>
            <a:r>
              <a:rPr lang="en-US" sz="2100" dirty="0">
                <a:hlinkClick r:id="rId3"/>
              </a:rPr>
              <a:t> </a:t>
            </a:r>
            <a:r>
              <a:rPr lang="en-US" dirty="0">
                <a:hlinkClick r:id="rId3"/>
              </a:rPr>
              <a:t>https://www.acpeds.org/the-college-speaks/position-statements/parenting-issues/the-benefits-of-the-family-table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9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Bonnell (2014), </a:t>
            </a:r>
            <a:r>
              <a:rPr lang="en-US" i="1" dirty="0"/>
              <a:t>Co-Parent Handbook</a:t>
            </a:r>
          </a:p>
          <a:p>
            <a:r>
              <a:rPr lang="en-US" dirty="0"/>
              <a:t>Eddy (2011) </a:t>
            </a:r>
            <a:r>
              <a:rPr lang="en-US" i="1" dirty="0"/>
              <a:t>Splitting: Protecting Yourself While Divorcing Someone with Borderline or Narcissistic Personality Disorder</a:t>
            </a:r>
          </a:p>
          <a:p>
            <a:r>
              <a:rPr lang="en-US" dirty="0"/>
              <a:t>Flowers (2016), </a:t>
            </a:r>
            <a:r>
              <a:rPr lang="en-US" i="1" dirty="0" err="1"/>
              <a:t>Coparenting</a:t>
            </a:r>
            <a:r>
              <a:rPr lang="en-US" i="1" dirty="0"/>
              <a:t>; The Conscious Parent’s Guide</a:t>
            </a:r>
          </a:p>
          <a:p>
            <a:r>
              <a:rPr lang="en-US" dirty="0" err="1">
                <a:solidFill>
                  <a:srgbClr val="111111"/>
                </a:solidFill>
              </a:rPr>
              <a:t>Warsha</a:t>
            </a:r>
            <a:r>
              <a:rPr lang="en-US" dirty="0">
                <a:solidFill>
                  <a:srgbClr val="111111"/>
                </a:solidFill>
              </a:rPr>
              <a:t>, (2010) </a:t>
            </a:r>
            <a:r>
              <a:rPr lang="en-US" i="1" dirty="0">
                <a:solidFill>
                  <a:srgbClr val="111111"/>
                </a:solidFill>
              </a:rPr>
              <a:t>Divorce Poison: How to Protect Your Family from Bad-mouthing and Brainwashing</a:t>
            </a:r>
            <a:r>
              <a:rPr lang="en-US" dirty="0">
                <a:solidFill>
                  <a:srgbClr val="111111"/>
                </a:solidFill>
                <a:latin typeface="Amazon Ember"/>
              </a:rPr>
              <a:t> </a:t>
            </a:r>
          </a:p>
          <a:p>
            <a:r>
              <a:rPr lang="en-US" dirty="0">
                <a:hlinkClick r:id="rId2"/>
              </a:rPr>
              <a:t>http://www.stepfamilies.info/</a:t>
            </a:r>
            <a:endParaRPr lang="en-US" dirty="0"/>
          </a:p>
          <a:p>
            <a:r>
              <a:rPr lang="en-US" dirty="0">
                <a:hlinkClick r:id="rId3"/>
              </a:rPr>
              <a:t>http://www.mediation31.ch/images/20111221_doc_warshak_e-pamphlet_when_kids_need_to_know_bad_things_about_a_parent.pdf</a:t>
            </a:r>
            <a:endParaRPr lang="en-US" dirty="0"/>
          </a:p>
          <a:p>
            <a:r>
              <a:rPr lang="en-US" dirty="0">
                <a:hlinkClick r:id="rId4"/>
              </a:rPr>
              <a:t>https://bpdfamily.com/pdfs/pamp-eddy.pdf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597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2251</TotalTime>
  <Words>401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Amazon Ember</vt:lpstr>
      <vt:lpstr>AR BLANCA</vt:lpstr>
      <vt:lpstr>Arial</vt:lpstr>
      <vt:lpstr>Baskerville Old Face</vt:lpstr>
      <vt:lpstr>Tw Cen MT</vt:lpstr>
      <vt:lpstr>Droplet</vt:lpstr>
      <vt:lpstr>Co-Parenting Repair Renew Rebuild to Manage Maintain &amp; Be Mindful </vt:lpstr>
      <vt:lpstr>Crucial 101</vt:lpstr>
      <vt:lpstr>Crucial 101</vt:lpstr>
      <vt:lpstr>Management Tips to Co-Parent </vt:lpstr>
      <vt:lpstr>Co-parenting Damage Control </vt:lpstr>
      <vt:lpstr>Step-Parents/Partners &amp; Step Children</vt:lpstr>
      <vt:lpstr>Family Stats</vt:lpstr>
      <vt:lpstr>Resources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Co-parenting</dc:title>
  <dc:creator>Julie Olsen</dc:creator>
  <cp:lastModifiedBy>Caryl Ann Ward</cp:lastModifiedBy>
  <cp:revision>23</cp:revision>
  <dcterms:created xsi:type="dcterms:W3CDTF">2019-12-06T16:06:53Z</dcterms:created>
  <dcterms:modified xsi:type="dcterms:W3CDTF">2020-06-02T02:29:00Z</dcterms:modified>
</cp:coreProperties>
</file>