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D4EF70-D216-4C08-A902-E69E253436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Welcome to The </a:t>
            </a:r>
            <a:br>
              <a:rPr lang="en-US" dirty="0"/>
            </a:br>
            <a:r>
              <a:rPr lang="en-US" dirty="0"/>
              <a:t>Blomquist Hale Team!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527898-5CA3-423A-BAF9-FF03542F3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12D99C-8058-4464-9F2C-80042558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61FF72-7A66-4FFC-A3A2-3B3E5BDD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BE6F60-3402-4CD0-8CBF-99BD0571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97BCE4-98BE-462C-A505-FF9DE3C5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D366A0E-9E2C-49FB-8D95-15627EE2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ECDB9-7D21-4A3B-ACEF-25890527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B38003-B743-4378-8F16-5D9CD784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F4647B-3688-4B05-AAE2-F6888E6E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1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D4D043B-3AB4-4D74-B392-B7B44C9B3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55DC5F-0F81-4473-A852-F50641A89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AA6CD5-9467-4C22-9EA6-395ABE3F0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6B5BC3-101F-4A9B-979D-5AE52B344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92D28E-FF61-4491-994C-AFF98DA8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6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D1D2BB-0B27-4FC8-BE63-DEB6B17D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605454-72E2-4245-A6DB-3E2DDC662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5B2CE0-6830-49AC-9DB9-77EBA86D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2930CE-9782-4572-82CC-B03E3BDE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0D7C1F-93E6-4703-96B5-A6D77A120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1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5AA850-653F-41A6-BD6E-1BFF02F59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654AFF-5518-416B-99F0-82E214EB0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9F74DD-1E9D-42DB-8465-1A3550FA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3CD967-4C58-497F-AC5E-1ACB5D75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3976D3-C3B9-4BF2-8177-BBADE9BC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FBB51-08DC-4F7C-A2CE-C97AF61F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18ED72-9D67-4F2F-ADDE-6F26460DF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DBC7A3-690A-45CF-A40A-9E2D79C59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87336F-1D1A-40CB-B69C-3D1CE09CE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41155C-D271-4916-921E-83EC4848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699562-ABA0-475C-A86B-77A5CF03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3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6499A8-F29E-4BBD-82CC-02C84F75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619EDD-63E5-41D3-B6D3-1CF529248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D0E2C7-5F16-40A2-B956-3AC778E21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B1F075B-BF2E-4DA9-83ED-2FE667248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F18829-8B17-4DC8-8BD3-F7552EF2D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BBC997F-0299-4354-A487-17D902D5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A67A0A-3513-474C-84BE-2E580231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5EB5F9D-102B-4561-9B4E-F5759499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04E270-085E-45BE-94B6-717C8150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A10829-2481-4099-9B36-0090A120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19A4FC-49AE-421D-BB9E-B5291A65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066CC6-AF1F-4CCE-AC09-7FAEB2B5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3DCAFCC-C3A5-4AAB-B669-3CA76004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0CFB4D-18FD-4583-800C-B7FFB1852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2C5E32-E8ED-43AA-926A-D70D74E4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89586-3B10-406D-81FE-540E0521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2EA59D-0BD6-4EF8-ACF8-5AA8C9B8F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28CDBB-2435-4C32-B695-F78AF78B0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3A0BF9-86C2-4780-A8FB-7651635C5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C67D1F-23AF-437E-AB72-6EE5E2047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237FC1-8FD2-42C8-9218-58EDDA5A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C013C-3288-480A-A461-DE157FFEB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9D77A71-C450-42C8-8CE0-79955E0B2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D4FC32-4114-4724-842D-7BA8369F2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0B1039-EC13-431B-85E6-29839469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F9B65A-CF1E-4B51-BD82-B5E79BDB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F6FF69-2886-4229-A714-9ACFE0FB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750B6DD-2FDF-45BD-9F91-CC670C002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BF80CE-7736-4429-B96A-54C6EA1F8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A5C8F9-8101-4F8F-8D01-7A14048AE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4A7CDC-483C-48B3-9C0A-7FB6EF1B3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8725CF-972E-4642-8CFB-5131A62D2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ttman.com/product/raising-an-emotionally-intelligent-child-boo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A12A38-E269-407B-9551-269CEE906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51496"/>
            <a:ext cx="9144000" cy="2267124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Parenting – </a:t>
            </a:r>
            <a:br>
              <a:rPr lang="en-US" sz="8000" dirty="0"/>
            </a:br>
            <a:r>
              <a:rPr lang="en-US" dirty="0"/>
              <a:t>Your Childs Love Language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err="1">
                <a:solidFill>
                  <a:schemeClr val="accent1"/>
                </a:solidFill>
              </a:rPr>
              <a:t>Caryl</a:t>
            </a:r>
            <a:r>
              <a:rPr lang="en-US" sz="4000" dirty="0">
                <a:solidFill>
                  <a:schemeClr val="accent1"/>
                </a:solidFill>
              </a:rPr>
              <a:t> Ward LCMHC, CFLE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62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370902"/>
            <a:ext cx="10000376" cy="1200329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Acts of Service</a:t>
            </a:r>
            <a:b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</a:br>
            <a:r>
              <a:rPr lang="en-US" sz="3200" dirty="0">
                <a:solidFill>
                  <a:srgbClr val="003366"/>
                </a:solidFill>
                <a:latin typeface="Franklin Gothic Heavy" panose="020B0903020102020204" pitchFamily="34" charset="0"/>
              </a:rPr>
              <a:t>Teach by Example Through Emotion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722233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Help your child with a project</a:t>
            </a:r>
          </a:p>
          <a:p>
            <a:r>
              <a:rPr lang="en-US" sz="2800" dirty="0"/>
              <a:t>Surprise them with their favorite meal or treat</a:t>
            </a:r>
          </a:p>
          <a:p>
            <a:r>
              <a:rPr lang="en-US" sz="2800" dirty="0"/>
              <a:t>Help with homework or make flash cards</a:t>
            </a:r>
          </a:p>
          <a:p>
            <a:r>
              <a:rPr lang="en-US" sz="2800" dirty="0"/>
              <a:t>Repair something that is broken</a:t>
            </a:r>
          </a:p>
          <a:p>
            <a:r>
              <a:rPr lang="en-US" sz="2800" dirty="0"/>
              <a:t>Make their bed 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079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370902"/>
            <a:ext cx="10000376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References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333825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i="1" dirty="0"/>
              <a:t>The Five Love Languages of Children </a:t>
            </a:r>
            <a:r>
              <a:rPr lang="en-US" sz="2800" u="sng" dirty="0"/>
              <a:t/>
            </a:r>
            <a:br>
              <a:rPr lang="en-US" sz="2800" u="sng" dirty="0"/>
            </a:br>
            <a:r>
              <a:rPr lang="en-US" sz="2800" dirty="0"/>
              <a:t>by Chapman and Campbell (2012 edition)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Websites: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chemeClr val="accent1"/>
                </a:solidFill>
              </a:rPr>
              <a:t>www.5lovelanguages.com, Assessment: http://www.5lovelanguages.com/assessments/love/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hlinkClick r:id="rId2"/>
              </a:rPr>
              <a:t>https://www.gottman.com/product/raising-an-emotionally-intelligent-child-book/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24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4505230" y="3429000"/>
            <a:ext cx="3181539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QUESTIONS? 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7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905309" y="1699888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/>
              <a:t>How to effectively love, bid, coach, and discipline according to your child’s love language. 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endParaRPr lang="en-US" sz="3600" dirty="0"/>
          </a:p>
          <a:p>
            <a:pPr marL="0" indent="0">
              <a:buNone/>
              <a:defRPr/>
            </a:pPr>
            <a:r>
              <a:rPr lang="en-US" sz="3600" b="1" dirty="0">
                <a:solidFill>
                  <a:srgbClr val="003366"/>
                </a:solidFill>
              </a:rPr>
              <a:t>The 5 Love Languages of Children</a:t>
            </a:r>
          </a:p>
          <a:p>
            <a:pPr lvl="1">
              <a:defRPr/>
            </a:pPr>
            <a:r>
              <a:rPr lang="en-US" dirty="0">
                <a:latin typeface="Myriad Pro Light Cond" panose="020B0406030403020204" pitchFamily="34" charset="0"/>
              </a:rPr>
              <a:t>By Gary Chapman &amp; Ross Campbell </a:t>
            </a:r>
            <a:endParaRPr lang="en-US" dirty="0"/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170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1699888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Emotional health/emotional bank account</a:t>
            </a:r>
          </a:p>
          <a:p>
            <a:r>
              <a:rPr lang="en-US" sz="2800" dirty="0"/>
              <a:t>Love = Unconditional</a:t>
            </a:r>
          </a:p>
          <a:p>
            <a:r>
              <a:rPr lang="en-US" sz="2800" dirty="0"/>
              <a:t>Bids (John Gottman)</a:t>
            </a:r>
          </a:p>
          <a:p>
            <a:r>
              <a:rPr lang="en-US" sz="2800" dirty="0"/>
              <a:t>The 5 Love Languages </a:t>
            </a:r>
          </a:p>
          <a:p>
            <a:pPr lvl="1"/>
            <a:r>
              <a:rPr lang="en-US" sz="2400" dirty="0"/>
              <a:t>Finding</a:t>
            </a:r>
          </a:p>
          <a:p>
            <a:pPr lvl="1"/>
            <a:r>
              <a:rPr lang="en-US" sz="2400" dirty="0"/>
              <a:t>Practicing</a:t>
            </a:r>
          </a:p>
          <a:p>
            <a:pPr lvl="1"/>
            <a:r>
              <a:rPr lang="en-US" sz="2400" dirty="0"/>
              <a:t>Parenting 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135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370902"/>
            <a:ext cx="10000376" cy="1200329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Love Needs to be Unconditional</a:t>
            </a:r>
            <a:b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</a:br>
            <a:r>
              <a:rPr lang="en-US" sz="3200" dirty="0">
                <a:solidFill>
                  <a:srgbClr val="003366"/>
                </a:solidFill>
                <a:latin typeface="Franklin Gothic Heavy" panose="020B0903020102020204" pitchFamily="34" charset="0"/>
              </a:rPr>
              <a:t>Teach Emotion, Hope &amp; Power</a:t>
            </a:r>
            <a:endParaRPr kumimoji="0" lang="en-US" sz="400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571231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Get Curious – What’s going on, not the why’s</a:t>
            </a:r>
          </a:p>
          <a:p>
            <a:r>
              <a:rPr lang="en-US" sz="2800" dirty="0"/>
              <a:t>Emotional Coaching/Bids (John Gottman)</a:t>
            </a:r>
          </a:p>
          <a:p>
            <a:r>
              <a:rPr lang="en-US" sz="2800" b="1" dirty="0"/>
              <a:t>Hope:</a:t>
            </a:r>
            <a:r>
              <a:rPr lang="en-US" sz="2800" dirty="0"/>
              <a:t> A thought process that is learned</a:t>
            </a:r>
          </a:p>
          <a:p>
            <a:r>
              <a:rPr lang="en-US" sz="2800" b="1" dirty="0"/>
              <a:t>Hopefulness:</a:t>
            </a:r>
            <a:r>
              <a:rPr lang="en-US" sz="2800" dirty="0"/>
              <a:t> Beliefs/Self-Doubt</a:t>
            </a:r>
          </a:p>
          <a:p>
            <a:r>
              <a:rPr lang="en-US" sz="2800" b="1" dirty="0"/>
              <a:t>Power:</a:t>
            </a:r>
            <a:r>
              <a:rPr lang="en-US" sz="2800" dirty="0"/>
              <a:t> The ability to produce change </a:t>
            </a:r>
            <a:endParaRPr lang="en-US" sz="2400" dirty="0"/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288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370902"/>
            <a:ext cx="10000376" cy="1200329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Love Needs to be Unconditional</a:t>
            </a:r>
            <a:b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</a:br>
            <a:r>
              <a:rPr lang="en-US" sz="3200" dirty="0">
                <a:solidFill>
                  <a:srgbClr val="003366"/>
                </a:solidFill>
                <a:latin typeface="Franklin Gothic Heavy" panose="020B0903020102020204" pitchFamily="34" charset="0"/>
              </a:rPr>
              <a:t>Teach Emotion, Hope &amp; Power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722233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800" dirty="0"/>
              <a:t>Observe how your child expressed loved.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Listen to what your child requests.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Notice what your child complains about.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Give your child a choice between two options.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942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370902"/>
            <a:ext cx="10000376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Touch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078788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No special occasion or excuse</a:t>
            </a:r>
          </a:p>
          <a:p>
            <a:r>
              <a:rPr lang="en-US" sz="2800" dirty="0">
                <a:latin typeface="Myriad Pro Light" panose="020B0403030403020204" pitchFamily="34" charset="0"/>
              </a:rPr>
              <a:t>Reward/repair with touch and touchable things</a:t>
            </a:r>
          </a:p>
          <a:p>
            <a:r>
              <a:rPr lang="en-US" sz="2800" dirty="0">
                <a:latin typeface="Myriad Pro Light" panose="020B0403030403020204" pitchFamily="34" charset="0"/>
              </a:rPr>
              <a:t>Games and sports that are touch oriented</a:t>
            </a:r>
          </a:p>
          <a:p>
            <a:r>
              <a:rPr lang="en-US" sz="2800" dirty="0">
                <a:latin typeface="Myriad Pro Light" panose="020B0403030403020204" pitchFamily="34" charset="0"/>
              </a:rPr>
              <a:t>Hold hands</a:t>
            </a:r>
          </a:p>
          <a:p>
            <a:r>
              <a:rPr lang="en-US" sz="2800" dirty="0">
                <a:latin typeface="Myriad Pro Light" panose="020B0403030403020204" pitchFamily="34" charset="0"/>
              </a:rPr>
              <a:t>Do not use touch to discipline </a:t>
            </a: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5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370902"/>
            <a:ext cx="10000376" cy="1200329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Words of Affirmation</a:t>
            </a:r>
            <a:b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</a:br>
            <a:r>
              <a:rPr lang="en-US" sz="3200" dirty="0">
                <a:solidFill>
                  <a:srgbClr val="003366"/>
                </a:solidFill>
                <a:latin typeface="Franklin Gothic Heavy" panose="020B0903020102020204" pitchFamily="34" charset="0"/>
              </a:rPr>
              <a:t>Praises (Do’s) vs Appreciation (Being)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722233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Post it/Card/Letters</a:t>
            </a:r>
          </a:p>
          <a:p>
            <a:r>
              <a:rPr lang="en-US" sz="2800" dirty="0"/>
              <a:t>Highlight things your child has done</a:t>
            </a:r>
          </a:p>
          <a:p>
            <a:r>
              <a:rPr lang="en-US" sz="2800" dirty="0"/>
              <a:t>Send text/call</a:t>
            </a:r>
          </a:p>
          <a:p>
            <a:r>
              <a:rPr lang="en-US" sz="2800" dirty="0"/>
              <a:t>Proud phrases of appreciation</a:t>
            </a:r>
          </a:p>
          <a:p>
            <a:r>
              <a:rPr lang="en-US" sz="2800" dirty="0"/>
              <a:t>Draw big words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352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370902"/>
            <a:ext cx="10000376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Franklin Gothic Heavy" panose="020B0903020102020204" pitchFamily="34" charset="0"/>
              </a:rPr>
              <a:t>Quality Time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078788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Undivided attention, engaged play</a:t>
            </a:r>
          </a:p>
          <a:p>
            <a:r>
              <a:rPr lang="en-US" sz="2400" dirty="0">
                <a:latin typeface="Myriad Pro Light" panose="020B0403030403020204" pitchFamily="34" charset="0"/>
              </a:rPr>
              <a:t>Requires real presences</a:t>
            </a:r>
          </a:p>
          <a:p>
            <a:r>
              <a:rPr lang="en-US" sz="2400" dirty="0">
                <a:latin typeface="Myriad Pro Light" panose="020B0403030403020204" pitchFamily="34" charset="0"/>
              </a:rPr>
              <a:t>Not just “doing” things together</a:t>
            </a:r>
          </a:p>
          <a:p>
            <a:r>
              <a:rPr lang="en-US" sz="2400" dirty="0">
                <a:latin typeface="Myriad Pro Light" panose="020B0403030403020204" pitchFamily="34" charset="0"/>
              </a:rPr>
              <a:t>Conversation-understanding</a:t>
            </a:r>
          </a:p>
          <a:p>
            <a:r>
              <a:rPr lang="en-US" sz="2400" dirty="0">
                <a:latin typeface="Myriad Pro Light" panose="020B0403030403020204" pitchFamily="34" charset="0"/>
              </a:rPr>
              <a:t>Daily activities </a:t>
            </a:r>
          </a:p>
          <a:p>
            <a:r>
              <a:rPr lang="en-US" sz="2400" dirty="0">
                <a:latin typeface="Myriad Pro Light" panose="020B0403030403020204" pitchFamily="34" charset="0"/>
              </a:rPr>
              <a:t>Eye contact</a:t>
            </a:r>
          </a:p>
          <a:p>
            <a:r>
              <a:rPr lang="en-US" sz="2400" dirty="0">
                <a:latin typeface="Myriad Pro Light" panose="020B0403030403020204" pitchFamily="34" charset="0"/>
              </a:rPr>
              <a:t>Open ended questions</a:t>
            </a:r>
          </a:p>
          <a:p>
            <a:r>
              <a:rPr lang="en-US" sz="2400" dirty="0">
                <a:latin typeface="Myriad Pro Light" panose="020B0403030403020204" pitchFamily="34" charset="0"/>
              </a:rPr>
              <a:t>Family dinner/scheduled date night</a:t>
            </a:r>
          </a:p>
          <a:p>
            <a:r>
              <a:rPr lang="en-US" sz="2400" dirty="0">
                <a:latin typeface="Myriad Pro Light" panose="020B0403030403020204" pitchFamily="34" charset="0"/>
              </a:rPr>
              <a:t>Sit in the same “space”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09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Your Childs Love Language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370902"/>
            <a:ext cx="10000376" cy="1200329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Gifts</a:t>
            </a:r>
            <a:b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</a:br>
            <a:r>
              <a:rPr lang="en-US" sz="3200" dirty="0">
                <a:solidFill>
                  <a:srgbClr val="003366"/>
                </a:solidFill>
                <a:latin typeface="Franklin Gothic Heavy" panose="020B0903020102020204" pitchFamily="34" charset="0"/>
              </a:rPr>
              <a:t>No Need to Shower with Gifts – Just Love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722233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Favorite meal</a:t>
            </a:r>
          </a:p>
          <a:p>
            <a:r>
              <a:rPr lang="en-US" sz="2800" dirty="0"/>
              <a:t>Fits the interest of the child</a:t>
            </a:r>
          </a:p>
          <a:p>
            <a:r>
              <a:rPr lang="en-US" sz="2800" dirty="0"/>
              <a:t>Mail a card</a:t>
            </a:r>
          </a:p>
          <a:p>
            <a:r>
              <a:rPr lang="en-US" sz="2800" dirty="0"/>
              <a:t>Coupons for their favorite things</a:t>
            </a:r>
          </a:p>
          <a:p>
            <a:r>
              <a:rPr lang="en-US" sz="2800" dirty="0"/>
              <a:t>Wrapped up gifts for rewards</a:t>
            </a:r>
          </a:p>
          <a:p>
            <a:r>
              <a:rPr lang="en-US" sz="2800" dirty="0"/>
              <a:t>Treasure hunt 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411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317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Heavy</vt:lpstr>
      <vt:lpstr>Myriad Pro</vt:lpstr>
      <vt:lpstr>Myriad Pro Light</vt:lpstr>
      <vt:lpstr>Myriad Pro Light Cond</vt:lpstr>
      <vt:lpstr>1_Office Theme</vt:lpstr>
      <vt:lpstr>Parenting –  Your Childs Love Language  Caryl Ward LCMHC, CFLE</vt:lpstr>
      <vt:lpstr>Your Childs Love Language </vt:lpstr>
      <vt:lpstr>Your Childs Love Language </vt:lpstr>
      <vt:lpstr>Your Childs Love Language </vt:lpstr>
      <vt:lpstr>Your Childs Love Language </vt:lpstr>
      <vt:lpstr>Your Childs Love Language </vt:lpstr>
      <vt:lpstr>Your Childs Love Language </vt:lpstr>
      <vt:lpstr>Your Childs Love Language </vt:lpstr>
      <vt:lpstr>Your Childs Love Language </vt:lpstr>
      <vt:lpstr>Your Childs Love Language </vt:lpstr>
      <vt:lpstr>Your Childs Love Language </vt:lpstr>
      <vt:lpstr>Your Childs Love Language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Depression, Anxiety &amp; Stress Management  Justin Olsen, MS, LCMHC</dc:title>
  <dc:creator>SLC102</dc:creator>
  <cp:lastModifiedBy>Caryl Ann Ward</cp:lastModifiedBy>
  <cp:revision>41</cp:revision>
  <dcterms:created xsi:type="dcterms:W3CDTF">2019-02-05T20:56:31Z</dcterms:created>
  <dcterms:modified xsi:type="dcterms:W3CDTF">2020-03-22T16:48:08Z</dcterms:modified>
</cp:coreProperties>
</file>