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34878"/>
            <a:ext cx="8042276" cy="449704"/>
          </a:xfrm>
        </p:spPr>
        <p:txBody>
          <a:bodyPr/>
          <a:lstStyle/>
          <a:p>
            <a:br>
              <a:rPr lang="en-US" sz="4800" cap="all" dirty="0">
                <a:solidFill>
                  <a:prstClr val="black"/>
                </a:solidFill>
                <a:latin typeface="Tw Cen MT" panose="020B0602020104020603"/>
              </a:rPr>
            </a:br>
            <a:br>
              <a:rPr lang="en-US" sz="4800" cap="all" dirty="0">
                <a:solidFill>
                  <a:prstClr val="black"/>
                </a:solidFill>
                <a:latin typeface="Tw Cen MT" panose="020B0602020104020603"/>
              </a:rPr>
            </a:br>
            <a:r>
              <a:rPr lang="en-US" sz="4800" cap="all" dirty="0">
                <a:solidFill>
                  <a:prstClr val="black"/>
                </a:solidFill>
                <a:latin typeface="Tw Cen MT" panose="020B0602020104020603"/>
              </a:rPr>
              <a:t>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cap="all" dirty="0">
                <a:solidFill>
                  <a:srgbClr val="252C36"/>
                </a:solidFill>
                <a:latin typeface="Chiller" panose="04020404031007020602" pitchFamily="82" charset="0"/>
              </a:rPr>
              <a:t>“when we value something enough, we protect it.” </a:t>
            </a:r>
            <a:r>
              <a:rPr lang="en-US" sz="4000" i="1" cap="all" dirty="0">
                <a:solidFill>
                  <a:srgbClr val="252C36"/>
                </a:solidFill>
                <a:latin typeface="Chiller" panose="04020404031007020602" pitchFamily="82" charset="0"/>
              </a:rPr>
              <a:t>Black</a:t>
            </a:r>
            <a:br>
              <a:rPr lang="en-US" sz="4000" dirty="0"/>
            </a:br>
            <a:endParaRPr lang="en-US" sz="32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/>
                </a:solidFill>
              </a:rPr>
              <a:t>		</a:t>
            </a:r>
            <a:r>
              <a:rPr lang="en-US" sz="3200">
                <a:solidFill>
                  <a:schemeClr val="accent1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en-US" sz="3200">
                <a:solidFill>
                  <a:schemeClr val="accent1"/>
                </a:solidFill>
              </a:rPr>
              <a:t>Caryl </a:t>
            </a:r>
            <a:r>
              <a:rPr lang="en-US" sz="3200" dirty="0">
                <a:solidFill>
                  <a:schemeClr val="accent1"/>
                </a:solidFill>
              </a:rPr>
              <a:t>Ward, LCMHC CFLE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9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Definition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9275" y="1600200"/>
            <a:ext cx="8210412" cy="4827103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buSzPct val="125000"/>
            </a:pPr>
            <a:r>
              <a:rPr lang="en-US" sz="2800" dirty="0">
                <a:solidFill>
                  <a:prstClr val="black"/>
                </a:solidFill>
                <a:latin typeface="Tw Cen MT" panose="020B0602020104020603"/>
              </a:rPr>
              <a:t>“How can we expect people to put value on our work when we don’t value ourselves enough to set and hold uncomfortable boundaries? 	</a:t>
            </a:r>
          </a:p>
          <a:p>
            <a:pPr marL="2406650" lvl="8" indent="0">
              <a:lnSpc>
                <a:spcPct val="120000"/>
              </a:lnSpc>
              <a:buSzPct val="125000"/>
              <a:buNone/>
            </a:pPr>
            <a:r>
              <a:rPr lang="en-US" sz="2200" dirty="0">
                <a:solidFill>
                  <a:prstClr val="black"/>
                </a:solidFill>
                <a:latin typeface="Tw Cen MT" panose="020B0602020104020603"/>
              </a:rPr>
              <a:t>Brown (2015) </a:t>
            </a:r>
            <a:r>
              <a:rPr lang="en-US" sz="2200" i="1" dirty="0">
                <a:solidFill>
                  <a:prstClr val="black"/>
                </a:solidFill>
                <a:latin typeface="Tw Cen MT" panose="020B0602020104020603"/>
              </a:rPr>
              <a:t>Rising Strong</a:t>
            </a:r>
            <a:r>
              <a:rPr lang="en-US" sz="2200" dirty="0">
                <a:solidFill>
                  <a:prstClr val="black"/>
                </a:solidFill>
                <a:latin typeface="Tw Cen MT" panose="020B0602020104020603"/>
              </a:rPr>
              <a:t>, pg. 115</a:t>
            </a:r>
          </a:p>
          <a:p>
            <a:pPr lvl="1">
              <a:lnSpc>
                <a:spcPct val="120000"/>
              </a:lnSpc>
              <a:buSzPct val="125000"/>
            </a:pPr>
            <a:r>
              <a:rPr lang="en-US" sz="2800" dirty="0">
                <a:solidFill>
                  <a:prstClr val="black"/>
                </a:solidFill>
                <a:latin typeface="Tw Cen MT" panose="020B0602020104020603"/>
              </a:rPr>
              <a:t>Compassionate people have boundaries that combat resentment.</a:t>
            </a:r>
          </a:p>
          <a:p>
            <a:pPr lvl="1">
              <a:lnSpc>
                <a:spcPct val="120000"/>
              </a:lnSpc>
              <a:buSzPct val="125000"/>
            </a:pPr>
            <a:r>
              <a:rPr lang="en-US" sz="2800" dirty="0">
                <a:solidFill>
                  <a:prstClr val="black"/>
                </a:solidFill>
                <a:latin typeface="Tw Cen MT" panose="020B0602020104020603"/>
              </a:rPr>
              <a:t>One thing that was the common denominator was boundaries with </a:t>
            </a:r>
            <a:r>
              <a:rPr lang="en-US" sz="2800" b="1" dirty="0">
                <a:solidFill>
                  <a:prstClr val="black"/>
                </a:solidFill>
                <a:latin typeface="Tw Cen MT" panose="020B0602020104020603"/>
              </a:rPr>
              <a:t>SHAME</a:t>
            </a:r>
            <a:r>
              <a:rPr lang="en-US" sz="2800" dirty="0">
                <a:solidFill>
                  <a:prstClr val="black"/>
                </a:solidFill>
                <a:latin typeface="Tw Cen MT" panose="020B0602020104020603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Tw Cen MT" panose="020B0602020104020603"/>
              </a:rPr>
              <a:t>Resilient </a:t>
            </a:r>
            <a:r>
              <a:rPr lang="en-US" sz="2800" dirty="0">
                <a:solidFill>
                  <a:prstClr val="black"/>
                </a:solidFill>
                <a:latin typeface="Tw Cen MT" panose="020B0602020104020603"/>
              </a:rPr>
              <a:t>people.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33121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20000"/>
              </a:lnSpc>
              <a:buSzPct val="125000"/>
            </a:pPr>
            <a:r>
              <a:rPr lang="en-US" sz="1800" dirty="0">
                <a:solidFill>
                  <a:prstClr val="black"/>
                </a:solidFill>
                <a:latin typeface="Tw Cen MT" panose="020B0602020104020603"/>
              </a:rPr>
              <a:t>Guidelines, rules, expectations, limits, needs, protection, empowering, communication, healthy, personal, assertive, respectful, valuable, difficult, dividing line, balance, vulnerability, equalizes, modeling, teaching, responsively, courageous, safety, preserve and deepen relationships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Six types</a:t>
            </a:r>
          </a:p>
          <a:p>
            <a:pPr lvl="1">
              <a:lnSpc>
                <a:spcPct val="120000"/>
              </a:lnSpc>
              <a:buSzPct val="125000"/>
            </a:pP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Physical—personal space, and physical touch, example- Hula-hoop</a:t>
            </a:r>
          </a:p>
          <a:p>
            <a:pPr lvl="1">
              <a:lnSpc>
                <a:spcPct val="120000"/>
              </a:lnSpc>
              <a:buSzPct val="125000"/>
            </a:pP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Intellectual—refer to thoughts and ideas. Dismissing or belittles ideas or options</a:t>
            </a:r>
          </a:p>
          <a:p>
            <a:pPr lvl="1">
              <a:lnSpc>
                <a:spcPct val="120000"/>
              </a:lnSpc>
              <a:buSzPct val="125000"/>
            </a:pP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Emotional—personal feelings and limits to share and invalidates  </a:t>
            </a:r>
          </a:p>
          <a:p>
            <a:pPr lvl="1">
              <a:lnSpc>
                <a:spcPct val="120000"/>
              </a:lnSpc>
              <a:buSzPct val="125000"/>
            </a:pP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Sexual—emotional, intellectual, and physical aspects of sexuality, unwanted pressure </a:t>
            </a:r>
          </a:p>
          <a:p>
            <a:pPr lvl="1">
              <a:lnSpc>
                <a:spcPct val="120000"/>
              </a:lnSpc>
              <a:buSzPct val="125000"/>
            </a:pP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Material—personal money or possessions of materials </a:t>
            </a:r>
          </a:p>
          <a:p>
            <a:pPr lvl="1">
              <a:lnSpc>
                <a:spcPct val="120000"/>
              </a:lnSpc>
              <a:buSzPct val="125000"/>
            </a:pPr>
            <a:r>
              <a:rPr lang="en-US" sz="2400" dirty="0">
                <a:solidFill>
                  <a:prstClr val="black"/>
                </a:solidFill>
                <a:latin typeface="Tw Cen MT" panose="020B0602020104020603"/>
              </a:rPr>
              <a:t>Time—how time is spent or violated from an other person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2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They are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Values—Priorities, moral code 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Value Self—You treasure your needs 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Respect—Empowering, safety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Results—Assertive, teach, model, secure, loved  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Prevention—Of burnout, passive behavior, and emotional pain 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No battles—Boundaries, reduce battles 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Delay of Gratification—A must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1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Ways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444532"/>
            <a:ext cx="8207238" cy="5009277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lnSpc>
                <a:spcPct val="120000"/>
              </a:lnSpc>
              <a:buSzPct val="125000"/>
              <a:buFont typeface="Arial" panose="020B0604020202020204" pitchFamily="34" charset="0"/>
              <a:buAutoNum type="arabicPeriod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Be assertive with Body language, call it what it is, I feel/I need statements</a:t>
            </a:r>
          </a:p>
          <a:p>
            <a:pPr marL="342900" lvl="0" indent="-342900">
              <a:lnSpc>
                <a:spcPct val="120000"/>
              </a:lnSpc>
              <a:buSzPct val="125000"/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 Know your value system</a:t>
            </a:r>
          </a:p>
          <a:p>
            <a:pPr marL="342900" lvl="0" indent="-342900">
              <a:lnSpc>
                <a:spcPct val="120000"/>
              </a:lnSpc>
              <a:buSzPct val="125000"/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 Know your Secondary Emotion</a:t>
            </a:r>
          </a:p>
          <a:p>
            <a:pPr marL="457200" lvl="0" indent="-457200">
              <a:lnSpc>
                <a:spcPct val="120000"/>
              </a:lnSpc>
              <a:buSzPct val="125000"/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Be present-FFF does not work</a:t>
            </a:r>
          </a:p>
          <a:p>
            <a:pPr marL="457200" lvl="0" indent="-457200">
              <a:lnSpc>
                <a:spcPct val="120000"/>
              </a:lnSpc>
              <a:buSzPct val="125000"/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Give yourself permission</a:t>
            </a:r>
          </a:p>
          <a:p>
            <a:pPr marL="457200" lvl="0" indent="-457200">
              <a:lnSpc>
                <a:spcPct val="120000"/>
              </a:lnSpc>
              <a:buSzPct val="125000"/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Go by patterns not potential </a:t>
            </a:r>
          </a:p>
          <a:p>
            <a:pPr marL="457200" lvl="0" indent="-457200">
              <a:lnSpc>
                <a:spcPct val="120000"/>
              </a:lnSpc>
              <a:buSzPct val="125000"/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Know self-care needs</a:t>
            </a:r>
          </a:p>
          <a:p>
            <a:pPr marL="457200" lvl="0" indent="-457200">
              <a:lnSpc>
                <a:spcPct val="120000"/>
              </a:lnSpc>
              <a:buSzPct val="125000"/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Know when your values have been crossed</a:t>
            </a:r>
          </a:p>
          <a:p>
            <a:pPr marL="457200" lvl="0" indent="-457200">
              <a:lnSpc>
                <a:spcPct val="120000"/>
              </a:lnSpc>
              <a:buSzPct val="125000"/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Know your rights</a:t>
            </a:r>
          </a:p>
          <a:p>
            <a:pPr marL="457200" lvl="0" indent="-457200">
              <a:lnSpc>
                <a:spcPct val="120000"/>
              </a:lnSpc>
              <a:buSzPct val="125000"/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Repeat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Boundaries are NOT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To fix, change, or punish the receiver or giver  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 For the receiver or violator to blame, shame, label, or guilt trip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To be ignored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To be aggressive or passive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Impersonal</a:t>
            </a:r>
          </a:p>
          <a:p>
            <a:pPr lvl="0">
              <a:lnSpc>
                <a:spcPct val="120000"/>
              </a:lnSpc>
              <a:buSzPct val="125000"/>
            </a:pPr>
            <a:r>
              <a:rPr lang="en-US" dirty="0">
                <a:solidFill>
                  <a:prstClr val="black"/>
                </a:solidFill>
                <a:latin typeface="Tw Cen MT" panose="020B0602020104020603"/>
              </a:rPr>
              <a:t>Against your value system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22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</TotalTime>
  <Words>366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Chiller</vt:lpstr>
      <vt:lpstr>News Gothic MT</vt:lpstr>
      <vt:lpstr>Tw Cen MT</vt:lpstr>
      <vt:lpstr>Wingdings 2</vt:lpstr>
      <vt:lpstr>Breeze</vt:lpstr>
      <vt:lpstr>  Boundaries</vt:lpstr>
      <vt:lpstr>Boundary Definition </vt:lpstr>
      <vt:lpstr>Definition </vt:lpstr>
      <vt:lpstr>Why They are Needed</vt:lpstr>
      <vt:lpstr>10 Ways </vt:lpstr>
      <vt:lpstr>Boundaries are NOT to…</vt:lpstr>
    </vt:vector>
  </TitlesOfParts>
  <Company>Capstone Counseling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Boundaries</dc:title>
  <dc:creator>Olivia Verbeck</dc:creator>
  <cp:lastModifiedBy>carylscottage@gmail.com</cp:lastModifiedBy>
  <cp:revision>4</cp:revision>
  <dcterms:created xsi:type="dcterms:W3CDTF">2020-03-23T23:37:29Z</dcterms:created>
  <dcterms:modified xsi:type="dcterms:W3CDTF">2021-02-24T03:30:00Z</dcterms:modified>
</cp:coreProperties>
</file>