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9" r:id="rId5"/>
    <p:sldId id="260" r:id="rId6"/>
    <p:sldId id="258" r:id="rId7"/>
    <p:sldId id="264" r:id="rId8"/>
    <p:sldId id="266" r:id="rId9"/>
    <p:sldId id="265" r:id="rId10"/>
    <p:sldId id="262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50" d="100"/>
          <a:sy n="50" d="100"/>
        </p:scale>
        <p:origin x="114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50116-27B6-4EB4-B7AE-09C646EEB0A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AA3C81E-656C-4D00-B73D-FDB8B86E81E1}">
      <dgm:prSet phldrT="[Text]" custT="1"/>
      <dgm:spPr/>
      <dgm:t>
        <a:bodyPr/>
        <a:lstStyle/>
        <a:p>
          <a:r>
            <a:rPr lang="en-US" sz="2400" dirty="0" smtClean="0"/>
            <a:t>Thoughts</a:t>
          </a:r>
          <a:endParaRPr lang="en-US" sz="2400" dirty="0"/>
        </a:p>
      </dgm:t>
    </dgm:pt>
    <dgm:pt modelId="{53279119-AA0A-4DCD-9E7E-41BF7BB87EA5}" type="parTrans" cxnId="{EBBCED4A-97BA-41C7-A752-BBF29F4F658B}">
      <dgm:prSet/>
      <dgm:spPr/>
      <dgm:t>
        <a:bodyPr/>
        <a:lstStyle/>
        <a:p>
          <a:endParaRPr lang="en-US"/>
        </a:p>
      </dgm:t>
    </dgm:pt>
    <dgm:pt modelId="{9B887831-EF1E-45A1-BD15-53A6103E9141}" type="sibTrans" cxnId="{EBBCED4A-97BA-41C7-A752-BBF29F4F658B}">
      <dgm:prSet/>
      <dgm:spPr/>
      <dgm:t>
        <a:bodyPr/>
        <a:lstStyle/>
        <a:p>
          <a:endParaRPr lang="en-US"/>
        </a:p>
      </dgm:t>
    </dgm:pt>
    <dgm:pt modelId="{CAB982FA-0968-4D12-B4DE-BA8D74A5C90B}">
      <dgm:prSet phldrT="[Text]" custT="1"/>
      <dgm:spPr/>
      <dgm:t>
        <a:bodyPr/>
        <a:lstStyle/>
        <a:p>
          <a:r>
            <a:rPr lang="en-US" sz="2400" dirty="0" smtClean="0"/>
            <a:t>Feeling</a:t>
          </a:r>
          <a:endParaRPr lang="en-US" sz="2400" dirty="0"/>
        </a:p>
      </dgm:t>
    </dgm:pt>
    <dgm:pt modelId="{0B1228A3-9E9E-4C3D-A6D3-C32F325471D8}" type="parTrans" cxnId="{D4B21945-5C89-43D9-B5AF-D75B8D29E141}">
      <dgm:prSet/>
      <dgm:spPr/>
      <dgm:t>
        <a:bodyPr/>
        <a:lstStyle/>
        <a:p>
          <a:endParaRPr lang="en-US"/>
        </a:p>
      </dgm:t>
    </dgm:pt>
    <dgm:pt modelId="{EB3E3992-4DA0-49FF-ACFB-8E4BAD4DBECA}" type="sibTrans" cxnId="{D4B21945-5C89-43D9-B5AF-D75B8D29E141}">
      <dgm:prSet/>
      <dgm:spPr/>
      <dgm:t>
        <a:bodyPr/>
        <a:lstStyle/>
        <a:p>
          <a:endParaRPr lang="en-US"/>
        </a:p>
      </dgm:t>
    </dgm:pt>
    <dgm:pt modelId="{7EC3B8F8-21B1-4ECD-A5C1-323F69142989}">
      <dgm:prSet phldrT="[Text]" custT="1"/>
      <dgm:spPr/>
      <dgm:t>
        <a:bodyPr/>
        <a:lstStyle/>
        <a:p>
          <a:r>
            <a:rPr lang="en-US" sz="2400" dirty="0" smtClean="0"/>
            <a:t>Behavior</a:t>
          </a:r>
          <a:r>
            <a:rPr lang="en-US" sz="3200" dirty="0" smtClean="0"/>
            <a:t> </a:t>
          </a:r>
          <a:endParaRPr lang="en-US" sz="3200" dirty="0"/>
        </a:p>
      </dgm:t>
    </dgm:pt>
    <dgm:pt modelId="{5EAB6986-552C-4804-B387-5D02B8E9D7B4}" type="parTrans" cxnId="{7999B224-0084-48CA-9A68-B472CDD9AC01}">
      <dgm:prSet/>
      <dgm:spPr/>
      <dgm:t>
        <a:bodyPr/>
        <a:lstStyle/>
        <a:p>
          <a:endParaRPr lang="en-US"/>
        </a:p>
      </dgm:t>
    </dgm:pt>
    <dgm:pt modelId="{37FBCD63-BC7B-43B2-90ED-0556C25EF102}" type="sibTrans" cxnId="{7999B224-0084-48CA-9A68-B472CDD9AC01}">
      <dgm:prSet/>
      <dgm:spPr/>
      <dgm:t>
        <a:bodyPr/>
        <a:lstStyle/>
        <a:p>
          <a:endParaRPr lang="en-US"/>
        </a:p>
      </dgm:t>
    </dgm:pt>
    <dgm:pt modelId="{1A7979E6-F75F-440D-9E3B-C66A44E6EB03}" type="pres">
      <dgm:prSet presAssocID="{33A50116-27B6-4EB4-B7AE-09C646EEB0AE}" presName="compositeShape" presStyleCnt="0">
        <dgm:presLayoutVars>
          <dgm:chMax val="7"/>
          <dgm:dir/>
          <dgm:resizeHandles val="exact"/>
        </dgm:presLayoutVars>
      </dgm:prSet>
      <dgm:spPr/>
    </dgm:pt>
    <dgm:pt modelId="{15BCF16E-9B87-498A-BF51-21A6B0FBF7D5}" type="pres">
      <dgm:prSet presAssocID="{33A50116-27B6-4EB4-B7AE-09C646EEB0AE}" presName="wedge1" presStyleLbl="node1" presStyleIdx="0" presStyleCnt="3" custScaleX="97479" custScaleY="97433"/>
      <dgm:spPr/>
    </dgm:pt>
    <dgm:pt modelId="{64624A41-848B-41E4-892E-1106968C92C9}" type="pres">
      <dgm:prSet presAssocID="{33A50116-27B6-4EB4-B7AE-09C646EEB0AE}" presName="dummy1a" presStyleCnt="0"/>
      <dgm:spPr/>
    </dgm:pt>
    <dgm:pt modelId="{C78E78CC-6437-4249-B9DE-F969BE089D34}" type="pres">
      <dgm:prSet presAssocID="{33A50116-27B6-4EB4-B7AE-09C646EEB0AE}" presName="dummy1b" presStyleCnt="0"/>
      <dgm:spPr/>
    </dgm:pt>
    <dgm:pt modelId="{7FAFE77A-4877-42C5-AB56-9EEA851A8BF4}" type="pres">
      <dgm:prSet presAssocID="{33A50116-27B6-4EB4-B7AE-09C646EEB0A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C1A002B-EE71-409A-BF86-3697A4A9EE01}" type="pres">
      <dgm:prSet presAssocID="{33A50116-27B6-4EB4-B7AE-09C646EEB0AE}" presName="wedge2" presStyleLbl="node1" presStyleIdx="1" presStyleCnt="3"/>
      <dgm:spPr/>
    </dgm:pt>
    <dgm:pt modelId="{8EA56C77-F1B7-42BF-8FA1-7CED36BAF88B}" type="pres">
      <dgm:prSet presAssocID="{33A50116-27B6-4EB4-B7AE-09C646EEB0AE}" presName="dummy2a" presStyleCnt="0"/>
      <dgm:spPr/>
    </dgm:pt>
    <dgm:pt modelId="{2C4CA2C6-5180-4659-888E-E6A4B7425778}" type="pres">
      <dgm:prSet presAssocID="{33A50116-27B6-4EB4-B7AE-09C646EEB0AE}" presName="dummy2b" presStyleCnt="0"/>
      <dgm:spPr/>
    </dgm:pt>
    <dgm:pt modelId="{F9F199FD-4891-46BE-B6C3-9B97C3A62AA6}" type="pres">
      <dgm:prSet presAssocID="{33A50116-27B6-4EB4-B7AE-09C646EEB0A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3181FC1-9753-4926-BE60-78CD1AB5150B}" type="pres">
      <dgm:prSet presAssocID="{33A50116-27B6-4EB4-B7AE-09C646EEB0AE}" presName="wedge3" presStyleLbl="node1" presStyleIdx="2" presStyleCnt="3" custAng="0" custScaleX="102690" custScaleY="95193" custLinFactNeighborX="279" custLinFactNeighborY="558"/>
      <dgm:spPr/>
      <dgm:t>
        <a:bodyPr/>
        <a:lstStyle/>
        <a:p>
          <a:endParaRPr lang="en-US"/>
        </a:p>
      </dgm:t>
    </dgm:pt>
    <dgm:pt modelId="{A57865C3-87BE-4299-9DEA-97DC46F067F3}" type="pres">
      <dgm:prSet presAssocID="{33A50116-27B6-4EB4-B7AE-09C646EEB0AE}" presName="dummy3a" presStyleCnt="0"/>
      <dgm:spPr/>
    </dgm:pt>
    <dgm:pt modelId="{1448E2AC-D0C8-446C-847A-A1AA9927B169}" type="pres">
      <dgm:prSet presAssocID="{33A50116-27B6-4EB4-B7AE-09C646EEB0AE}" presName="dummy3b" presStyleCnt="0"/>
      <dgm:spPr/>
    </dgm:pt>
    <dgm:pt modelId="{8C4FD93F-1D99-46CF-B1AD-980643AFD736}" type="pres">
      <dgm:prSet presAssocID="{33A50116-27B6-4EB4-B7AE-09C646EEB0A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61354-09C0-4B79-A37F-4D9500007226}" type="pres">
      <dgm:prSet presAssocID="{9B887831-EF1E-45A1-BD15-53A6103E9141}" presName="arrowWedge1" presStyleLbl="fgSibTrans2D1" presStyleIdx="0" presStyleCnt="3" custLinFactNeighborX="-892" custLinFactNeighborY="-203"/>
      <dgm:spPr/>
    </dgm:pt>
    <dgm:pt modelId="{A98D0D0E-2718-49A0-A48D-0FFE67BD3ED7}" type="pres">
      <dgm:prSet presAssocID="{EB3E3992-4DA0-49FF-ACFB-8E4BAD4DBECA}" presName="arrowWedge2" presStyleLbl="fgSibTrans2D1" presStyleIdx="1" presStyleCnt="3"/>
      <dgm:spPr/>
    </dgm:pt>
    <dgm:pt modelId="{5F743656-52B6-40BC-B396-447EBD179872}" type="pres">
      <dgm:prSet presAssocID="{37FBCD63-BC7B-43B2-90ED-0556C25EF102}" presName="arrowWedge3" presStyleLbl="fgSibTrans2D1" presStyleIdx="2" presStyleCnt="3"/>
      <dgm:spPr/>
    </dgm:pt>
  </dgm:ptLst>
  <dgm:cxnLst>
    <dgm:cxn modelId="{47CEC792-74A5-47E0-9402-B762E35F0F41}" type="presOf" srcId="{7EC3B8F8-21B1-4ECD-A5C1-323F69142989}" destId="{8C4FD93F-1D99-46CF-B1AD-980643AFD736}" srcOrd="1" destOrd="0" presId="urn:microsoft.com/office/officeart/2005/8/layout/cycle8"/>
    <dgm:cxn modelId="{45383DCB-CC38-4264-9911-C707880D8E20}" type="presOf" srcId="{CAB982FA-0968-4D12-B4DE-BA8D74A5C90B}" destId="{F9F199FD-4891-46BE-B6C3-9B97C3A62AA6}" srcOrd="1" destOrd="0" presId="urn:microsoft.com/office/officeart/2005/8/layout/cycle8"/>
    <dgm:cxn modelId="{7999B224-0084-48CA-9A68-B472CDD9AC01}" srcId="{33A50116-27B6-4EB4-B7AE-09C646EEB0AE}" destId="{7EC3B8F8-21B1-4ECD-A5C1-323F69142989}" srcOrd="2" destOrd="0" parTransId="{5EAB6986-552C-4804-B387-5D02B8E9D7B4}" sibTransId="{37FBCD63-BC7B-43B2-90ED-0556C25EF102}"/>
    <dgm:cxn modelId="{EBBCED4A-97BA-41C7-A752-BBF29F4F658B}" srcId="{33A50116-27B6-4EB4-B7AE-09C646EEB0AE}" destId="{FAA3C81E-656C-4D00-B73D-FDB8B86E81E1}" srcOrd="0" destOrd="0" parTransId="{53279119-AA0A-4DCD-9E7E-41BF7BB87EA5}" sibTransId="{9B887831-EF1E-45A1-BD15-53A6103E9141}"/>
    <dgm:cxn modelId="{D4B21945-5C89-43D9-B5AF-D75B8D29E141}" srcId="{33A50116-27B6-4EB4-B7AE-09C646EEB0AE}" destId="{CAB982FA-0968-4D12-B4DE-BA8D74A5C90B}" srcOrd="1" destOrd="0" parTransId="{0B1228A3-9E9E-4C3D-A6D3-C32F325471D8}" sibTransId="{EB3E3992-4DA0-49FF-ACFB-8E4BAD4DBECA}"/>
    <dgm:cxn modelId="{5EEF7942-9F82-4232-92E7-C5DA0E954251}" type="presOf" srcId="{33A50116-27B6-4EB4-B7AE-09C646EEB0AE}" destId="{1A7979E6-F75F-440D-9E3B-C66A44E6EB03}" srcOrd="0" destOrd="0" presId="urn:microsoft.com/office/officeart/2005/8/layout/cycle8"/>
    <dgm:cxn modelId="{65E7C7E5-6922-408A-83DE-54110B394483}" type="presOf" srcId="{CAB982FA-0968-4D12-B4DE-BA8D74A5C90B}" destId="{5C1A002B-EE71-409A-BF86-3697A4A9EE01}" srcOrd="0" destOrd="0" presId="urn:microsoft.com/office/officeart/2005/8/layout/cycle8"/>
    <dgm:cxn modelId="{F75223F6-1B1F-4062-9C29-82D6760F59CC}" type="presOf" srcId="{FAA3C81E-656C-4D00-B73D-FDB8B86E81E1}" destId="{15BCF16E-9B87-498A-BF51-21A6B0FBF7D5}" srcOrd="0" destOrd="0" presId="urn:microsoft.com/office/officeart/2005/8/layout/cycle8"/>
    <dgm:cxn modelId="{6DC225CC-4A03-4C61-AA6E-A03B791712B1}" type="presOf" srcId="{FAA3C81E-656C-4D00-B73D-FDB8B86E81E1}" destId="{7FAFE77A-4877-42C5-AB56-9EEA851A8BF4}" srcOrd="1" destOrd="0" presId="urn:microsoft.com/office/officeart/2005/8/layout/cycle8"/>
    <dgm:cxn modelId="{BFAE2A89-0C28-4AA3-A713-6D703AD3E61D}" type="presOf" srcId="{7EC3B8F8-21B1-4ECD-A5C1-323F69142989}" destId="{03181FC1-9753-4926-BE60-78CD1AB5150B}" srcOrd="0" destOrd="0" presId="urn:microsoft.com/office/officeart/2005/8/layout/cycle8"/>
    <dgm:cxn modelId="{D7D38CC4-8AD9-4A63-AF14-ABD46D61CB56}" type="presParOf" srcId="{1A7979E6-F75F-440D-9E3B-C66A44E6EB03}" destId="{15BCF16E-9B87-498A-BF51-21A6B0FBF7D5}" srcOrd="0" destOrd="0" presId="urn:microsoft.com/office/officeart/2005/8/layout/cycle8"/>
    <dgm:cxn modelId="{C23E6011-08A0-4EBC-BF6C-B6D66BB14273}" type="presParOf" srcId="{1A7979E6-F75F-440D-9E3B-C66A44E6EB03}" destId="{64624A41-848B-41E4-892E-1106968C92C9}" srcOrd="1" destOrd="0" presId="urn:microsoft.com/office/officeart/2005/8/layout/cycle8"/>
    <dgm:cxn modelId="{6BA87EA9-9A31-4FBF-9C20-296DF82DB5EC}" type="presParOf" srcId="{1A7979E6-F75F-440D-9E3B-C66A44E6EB03}" destId="{C78E78CC-6437-4249-B9DE-F969BE089D34}" srcOrd="2" destOrd="0" presId="urn:microsoft.com/office/officeart/2005/8/layout/cycle8"/>
    <dgm:cxn modelId="{102BF4E3-A8E9-41BC-B1F3-F0FD2987CE2F}" type="presParOf" srcId="{1A7979E6-F75F-440D-9E3B-C66A44E6EB03}" destId="{7FAFE77A-4877-42C5-AB56-9EEA851A8BF4}" srcOrd="3" destOrd="0" presId="urn:microsoft.com/office/officeart/2005/8/layout/cycle8"/>
    <dgm:cxn modelId="{D86A409F-8D6C-431E-84EC-267E493C95F2}" type="presParOf" srcId="{1A7979E6-F75F-440D-9E3B-C66A44E6EB03}" destId="{5C1A002B-EE71-409A-BF86-3697A4A9EE01}" srcOrd="4" destOrd="0" presId="urn:microsoft.com/office/officeart/2005/8/layout/cycle8"/>
    <dgm:cxn modelId="{E4571AEC-7B20-4D33-B788-86004E0CEA36}" type="presParOf" srcId="{1A7979E6-F75F-440D-9E3B-C66A44E6EB03}" destId="{8EA56C77-F1B7-42BF-8FA1-7CED36BAF88B}" srcOrd="5" destOrd="0" presId="urn:microsoft.com/office/officeart/2005/8/layout/cycle8"/>
    <dgm:cxn modelId="{A55812DF-3C3D-42F6-AA6D-228BA155B16D}" type="presParOf" srcId="{1A7979E6-F75F-440D-9E3B-C66A44E6EB03}" destId="{2C4CA2C6-5180-4659-888E-E6A4B7425778}" srcOrd="6" destOrd="0" presId="urn:microsoft.com/office/officeart/2005/8/layout/cycle8"/>
    <dgm:cxn modelId="{0A45333A-D966-4231-82FF-CEE12D7F4083}" type="presParOf" srcId="{1A7979E6-F75F-440D-9E3B-C66A44E6EB03}" destId="{F9F199FD-4891-46BE-B6C3-9B97C3A62AA6}" srcOrd="7" destOrd="0" presId="urn:microsoft.com/office/officeart/2005/8/layout/cycle8"/>
    <dgm:cxn modelId="{FC13D24D-133C-4CA4-A3E2-437289BF05AA}" type="presParOf" srcId="{1A7979E6-F75F-440D-9E3B-C66A44E6EB03}" destId="{03181FC1-9753-4926-BE60-78CD1AB5150B}" srcOrd="8" destOrd="0" presId="urn:microsoft.com/office/officeart/2005/8/layout/cycle8"/>
    <dgm:cxn modelId="{3B5C0BC0-44DE-4728-B612-FBA8CEBD084B}" type="presParOf" srcId="{1A7979E6-F75F-440D-9E3B-C66A44E6EB03}" destId="{A57865C3-87BE-4299-9DEA-97DC46F067F3}" srcOrd="9" destOrd="0" presId="urn:microsoft.com/office/officeart/2005/8/layout/cycle8"/>
    <dgm:cxn modelId="{80484A4A-3004-4FE7-A73A-C89578F76110}" type="presParOf" srcId="{1A7979E6-F75F-440D-9E3B-C66A44E6EB03}" destId="{1448E2AC-D0C8-446C-847A-A1AA9927B169}" srcOrd="10" destOrd="0" presId="urn:microsoft.com/office/officeart/2005/8/layout/cycle8"/>
    <dgm:cxn modelId="{03CA96D0-EC06-437A-A951-AEA874902008}" type="presParOf" srcId="{1A7979E6-F75F-440D-9E3B-C66A44E6EB03}" destId="{8C4FD93F-1D99-46CF-B1AD-980643AFD736}" srcOrd="11" destOrd="0" presId="urn:microsoft.com/office/officeart/2005/8/layout/cycle8"/>
    <dgm:cxn modelId="{FA0739A6-D6B2-4FE2-8739-78C39F4CBB8F}" type="presParOf" srcId="{1A7979E6-F75F-440D-9E3B-C66A44E6EB03}" destId="{A4B61354-09C0-4B79-A37F-4D9500007226}" srcOrd="12" destOrd="0" presId="urn:microsoft.com/office/officeart/2005/8/layout/cycle8"/>
    <dgm:cxn modelId="{015BFE54-4861-4B77-B271-8202610215E0}" type="presParOf" srcId="{1A7979E6-F75F-440D-9E3B-C66A44E6EB03}" destId="{A98D0D0E-2718-49A0-A48D-0FFE67BD3ED7}" srcOrd="13" destOrd="0" presId="urn:microsoft.com/office/officeart/2005/8/layout/cycle8"/>
    <dgm:cxn modelId="{B9C3FD79-C866-4C1B-BE49-3F9AB332AB87}" type="presParOf" srcId="{1A7979E6-F75F-440D-9E3B-C66A44E6EB03}" destId="{5F743656-52B6-40BC-B396-447EBD17987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CF16E-9B87-498A-BF51-21A6B0FBF7D5}">
      <dsp:nvSpPr>
        <dsp:cNvPr id="0" name=""/>
        <dsp:cNvSpPr/>
      </dsp:nvSpPr>
      <dsp:spPr>
        <a:xfrm>
          <a:off x="1165909" y="342391"/>
          <a:ext cx="3702066" cy="370031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Thoughts</a:t>
          </a:r>
          <a:endParaRPr lang="en-US" sz="2400" kern="1200" dirty="0"/>
        </a:p>
      </dsp:txBody>
      <dsp:txXfrm>
        <a:off x="3116986" y="1126507"/>
        <a:ext cx="1322166" cy="1101285"/>
      </dsp:txXfrm>
    </dsp:sp>
    <dsp:sp modelId="{5C1A002B-EE71-409A-BF86-3697A4A9EE01}">
      <dsp:nvSpPr>
        <dsp:cNvPr id="0" name=""/>
        <dsp:cNvSpPr/>
      </dsp:nvSpPr>
      <dsp:spPr>
        <a:xfrm>
          <a:off x="1039821" y="429283"/>
          <a:ext cx="3797808" cy="379780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Feeling</a:t>
          </a:r>
          <a:endParaRPr lang="en-US" sz="2400" kern="1200" dirty="0"/>
        </a:p>
      </dsp:txBody>
      <dsp:txXfrm>
        <a:off x="1944061" y="2893337"/>
        <a:ext cx="2034540" cy="994664"/>
      </dsp:txXfrm>
    </dsp:sp>
    <dsp:sp modelId="{03181FC1-9753-4926-BE60-78CD1AB5150B}">
      <dsp:nvSpPr>
        <dsp:cNvPr id="0" name=""/>
        <dsp:cNvSpPr/>
      </dsp:nvSpPr>
      <dsp:spPr>
        <a:xfrm>
          <a:off x="921120" y="406119"/>
          <a:ext cx="3899969" cy="361524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Behavior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1372866" y="1172207"/>
        <a:ext cx="1392846" cy="1075966"/>
      </dsp:txXfrm>
    </dsp:sp>
    <dsp:sp modelId="{A4B61354-09C0-4B79-A37F-4D9500007226}">
      <dsp:nvSpPr>
        <dsp:cNvPr id="0" name=""/>
        <dsp:cNvSpPr/>
      </dsp:nvSpPr>
      <dsp:spPr>
        <a:xfrm>
          <a:off x="845632" y="50342"/>
          <a:ext cx="4268013" cy="426801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D0D0E-2718-49A0-A48D-0FFE67BD3ED7}">
      <dsp:nvSpPr>
        <dsp:cNvPr id="0" name=""/>
        <dsp:cNvSpPr/>
      </dsp:nvSpPr>
      <dsp:spPr>
        <a:xfrm>
          <a:off x="804719" y="193940"/>
          <a:ext cx="4268013" cy="426801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43656-52B6-40BC-B396-447EBD179872}">
      <dsp:nvSpPr>
        <dsp:cNvPr id="0" name=""/>
        <dsp:cNvSpPr/>
      </dsp:nvSpPr>
      <dsp:spPr>
        <a:xfrm>
          <a:off x="736300" y="80601"/>
          <a:ext cx="4268013" cy="426801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AFD-1F1F-4D65-BA1D-02C540C8241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A9DC-D157-4159-BDAA-29BF5BEA6B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68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AFD-1F1F-4D65-BA1D-02C540C8241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A9DC-D157-4159-BDAA-29BF5BEA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2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AFD-1F1F-4D65-BA1D-02C540C8241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A9DC-D157-4159-BDAA-29BF5BEA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4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AFD-1F1F-4D65-BA1D-02C540C8241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A9DC-D157-4159-BDAA-29BF5BEA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AFD-1F1F-4D65-BA1D-02C540C8241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A9DC-D157-4159-BDAA-29BF5BEA6B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07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AFD-1F1F-4D65-BA1D-02C540C8241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A9DC-D157-4159-BDAA-29BF5BEA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7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AFD-1F1F-4D65-BA1D-02C540C8241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A9DC-D157-4159-BDAA-29BF5BEA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0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AFD-1F1F-4D65-BA1D-02C540C8241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A9DC-D157-4159-BDAA-29BF5BEA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AFD-1F1F-4D65-BA1D-02C540C8241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A9DC-D157-4159-BDAA-29BF5BEA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2A1AFD-1F1F-4D65-BA1D-02C540C8241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63A9DC-D157-4159-BDAA-29BF5BEA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1AFD-1F1F-4D65-BA1D-02C540C8241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3A9DC-D157-4159-BDAA-29BF5BEA6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8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2A1AFD-1F1F-4D65-BA1D-02C540C82418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63A9DC-D157-4159-BDAA-29BF5BEA6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3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well.org.au/mindfulness-exercises-3/8-mindfulness-of-thoughts/" TargetMode="External"/><Relationship Id="rId2" Type="http://schemas.openxmlformats.org/officeDocument/2006/relationships/hyperlink" Target="http://www.freemindfulness.org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178048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0070C0"/>
                </a:solidFill>
                <a:latin typeface="AR JULIAN" panose="02000000000000000000" pitchFamily="2" charset="0"/>
              </a:rPr>
              <a:t>Taking Care of Your Mental Health </a:t>
            </a:r>
            <a:endParaRPr lang="en-US" i="1" dirty="0">
              <a:solidFill>
                <a:srgbClr val="0070C0"/>
              </a:solidFill>
              <a:latin typeface="AR JULI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			</a:t>
            </a:r>
            <a:r>
              <a:rPr lang="en-US" sz="2800" dirty="0" smtClean="0"/>
              <a:t>Caryl ward </a:t>
            </a:r>
            <a:r>
              <a:rPr lang="en-US" sz="2800" dirty="0" err="1" smtClean="0"/>
              <a:t>Lcmhc</a:t>
            </a:r>
            <a:r>
              <a:rPr lang="en-US" sz="2800" dirty="0" smtClean="0"/>
              <a:t>, </a:t>
            </a:r>
            <a:r>
              <a:rPr lang="en-US" sz="2800" dirty="0" err="1" smtClean="0"/>
              <a:t>cfle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80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326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Mindfulness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27200"/>
            <a:ext cx="10058400" cy="41418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focus on what’s right in front of you, turning to your physical sensations with full awareness. Letting go of thoughts of the past or future without judgment.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Pause throughout the day with present mindfulness, walking, eating, imagery, or body scan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Three ways to </a:t>
            </a:r>
            <a:r>
              <a:rPr lang="en-US" dirty="0" smtClean="0">
                <a:solidFill>
                  <a:srgbClr val="FF0000"/>
                </a:solidFill>
              </a:rPr>
              <a:t>Calm</a:t>
            </a:r>
            <a:r>
              <a:rPr lang="en-US" dirty="0" smtClean="0"/>
              <a:t> the Autonomic Nervous System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Four Square </a:t>
            </a:r>
            <a:r>
              <a:rPr lang="en-US" dirty="0"/>
              <a:t>B</a:t>
            </a:r>
            <a:r>
              <a:rPr lang="en-US" dirty="0" smtClean="0"/>
              <a:t>reathing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Trace or color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Focus Point</a:t>
            </a:r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hlinkClick r:id="rId2"/>
              </a:rPr>
              <a:t>http://www.freemindfulness.org/download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hlinkClick r:id="rId3"/>
              </a:rPr>
              <a:t>http://www.livingwell.org.au/mindfulness-exercises-3/8-mindfulness-of-thoughts/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81" y="3302000"/>
            <a:ext cx="6255499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5756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Mental Health Coping Tips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/>
              <a:t>					</a:t>
            </a:r>
            <a:endParaRPr lang="en-US" dirty="0">
              <a:solidFill>
                <a:srgbClr val="FF0000"/>
              </a:solidFill>
              <a:latin typeface="AR JULI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97280" y="1726513"/>
            <a:ext cx="4937760" cy="5105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R JULIAN" panose="02000000000000000000" pitchFamily="2" charset="0"/>
              </a:rPr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7280" y="2214193"/>
            <a:ext cx="4937760" cy="360394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Good Distractions 10 </a:t>
            </a:r>
            <a:r>
              <a:rPr lang="en-US" sz="2200" dirty="0" smtClean="0"/>
              <a:t>minutes-2 hours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vs</a:t>
            </a:r>
            <a:r>
              <a:rPr lang="en-US" sz="2200" dirty="0"/>
              <a:t>. Avoidances-2 hours plus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Creative </a:t>
            </a:r>
            <a:r>
              <a:rPr lang="en-US" sz="2200" dirty="0"/>
              <a:t>Play </a:t>
            </a:r>
            <a:r>
              <a:rPr lang="en-US" sz="2200" dirty="0" smtClean="0"/>
              <a:t>Activates</a:t>
            </a: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Limit Screen </a:t>
            </a:r>
            <a:r>
              <a:rPr lang="en-US" sz="2200" dirty="0" smtClean="0"/>
              <a:t>Time/Media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Increase Humor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Routine </a:t>
            </a: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Timer </a:t>
            </a:r>
            <a:r>
              <a:rPr lang="en-US" sz="2200" dirty="0"/>
              <a:t>as the </a:t>
            </a:r>
            <a:r>
              <a:rPr lang="en-US" sz="2200" dirty="0">
                <a:solidFill>
                  <a:srgbClr val="FF0000"/>
                </a:solidFill>
              </a:rPr>
              <a:t>BOSS </a:t>
            </a:r>
            <a:endParaRPr lang="en-US" sz="22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Reach OUT! </a:t>
            </a:r>
          </a:p>
          <a:p>
            <a:pPr lvl="1"/>
            <a:r>
              <a:rPr lang="en-US" sz="2200" dirty="0" smtClean="0"/>
              <a:t>UTAH SAFE APP</a:t>
            </a:r>
          </a:p>
          <a:p>
            <a:pPr lvl="1"/>
            <a:r>
              <a:rPr lang="en-US" sz="2200" dirty="0" smtClean="0"/>
              <a:t>SUICIDE CRISIS LINE 1-800-273-TALK</a:t>
            </a:r>
          </a:p>
          <a:p>
            <a:pPr lvl="1"/>
            <a:r>
              <a:rPr lang="en-US" sz="2200" dirty="0" smtClean="0"/>
              <a:t>DOMESTIC </a:t>
            </a:r>
            <a:r>
              <a:rPr lang="en-US" sz="2200" dirty="0"/>
              <a:t>VIOLENCE 1-800-897-LINK (5465)</a:t>
            </a:r>
            <a:endParaRPr lang="en-US" sz="2200" dirty="0" smtClean="0"/>
          </a:p>
          <a:p>
            <a:pPr lvl="1"/>
            <a:r>
              <a:rPr lang="en-US" sz="2200" dirty="0" smtClean="0"/>
              <a:t>CrisisLine-801-587-3000</a:t>
            </a:r>
            <a:endParaRPr lang="en-US" sz="2200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 JULIAN" panose="02000000000000000000" pitchFamily="2" charset="0"/>
              </a:rPr>
              <a:t>Self</a:t>
            </a:r>
            <a:endParaRPr lang="en-US" dirty="0">
              <a:solidFill>
                <a:srgbClr val="FF0000"/>
              </a:solidFill>
              <a:latin typeface="AR JULI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920" y="2463800"/>
            <a:ext cx="4937760" cy="3496734"/>
          </a:xfrm>
        </p:spPr>
        <p:txBody>
          <a:bodyPr>
            <a:normAutofit fontScale="77500" lnSpcReduction="20000"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Balance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Mindfulness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Logic and Emotion Together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Create a Mental “Safe Space”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Reduce Caffeine and/or Alcohol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Connection 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Reduce Thinking Errors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Clean up Your Environment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Create a Reward System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 Mini Vacations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Maslash, C. &amp; M. P. Letter, (2015) </a:t>
            </a:r>
            <a:r>
              <a:rPr lang="en-US" i="1" dirty="0" smtClean="0"/>
              <a:t>It’s Time to Take Action on Burnout</a:t>
            </a:r>
            <a:r>
              <a:rPr lang="en-US" dirty="0" smtClean="0"/>
              <a:t>. Burnout Research 2, IV-V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Improve and </a:t>
            </a:r>
            <a:r>
              <a:rPr lang="en-US" dirty="0" smtClean="0"/>
              <a:t>Maintain </a:t>
            </a:r>
            <a:r>
              <a:rPr lang="en-US" dirty="0"/>
              <a:t>Mental Health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1845734"/>
            <a:ext cx="1006983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By Knowing and Staying in </a:t>
            </a:r>
            <a:r>
              <a:rPr lang="en-US" sz="3600" b="1" dirty="0" smtClean="0">
                <a:solidFill>
                  <a:srgbClr val="0070C0"/>
                </a:solidFill>
              </a:rPr>
              <a:t>Balance</a:t>
            </a:r>
            <a:r>
              <a:rPr lang="en-US" sz="3600" dirty="0" smtClean="0"/>
              <a:t>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dirty="0" smtClean="0"/>
              <a:t>Physical, Mental, Social, Emotion/Spiritual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070C0"/>
                </a:solidFill>
              </a:rPr>
              <a:t>Preventing Burnout </a:t>
            </a:r>
            <a:r>
              <a:rPr lang="en-US" sz="3600" dirty="0" smtClean="0"/>
              <a:t>with </a:t>
            </a:r>
            <a:r>
              <a:rPr lang="en-US" sz="3600" b="1" dirty="0" smtClean="0">
                <a:solidFill>
                  <a:srgbClr val="0070C0"/>
                </a:solidFill>
              </a:rPr>
              <a:t>Proactive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Behavior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dirty="0" smtClean="0"/>
              <a:t>Reset and Repair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0070C0"/>
                </a:solidFill>
              </a:rPr>
              <a:t>Practicing</a:t>
            </a:r>
            <a:r>
              <a:rPr lang="en-US" sz="3600" dirty="0" smtClean="0"/>
              <a:t> Coping Skills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3200" dirty="0" smtClean="0"/>
              <a:t>Mindfulness, Management, Maintenance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3C4043"/>
                </a:solidFill>
                <a:latin typeface="Roboto"/>
              </a:rPr>
              <a:t>It’s All 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A</a:t>
            </a:r>
            <a:r>
              <a:rPr lang="en-US" dirty="0" smtClean="0">
                <a:solidFill>
                  <a:srgbClr val="3C4043"/>
                </a:solidFill>
                <a:latin typeface="Roboto"/>
              </a:rPr>
              <a:t>bout How We Think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, </a:t>
            </a:r>
            <a:r>
              <a:rPr lang="en-US" dirty="0" smtClean="0">
                <a:solidFill>
                  <a:srgbClr val="3C4043"/>
                </a:solidFill>
                <a:latin typeface="Roboto"/>
              </a:rPr>
              <a:t>Feel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, and B</a:t>
            </a:r>
            <a:r>
              <a:rPr lang="en-US" dirty="0" smtClean="0">
                <a:solidFill>
                  <a:srgbClr val="3C4043"/>
                </a:solidFill>
                <a:latin typeface="Roboto"/>
              </a:rPr>
              <a:t>ehave</a:t>
            </a:r>
            <a:r>
              <a:rPr lang="en-US" dirty="0">
                <a:solidFill>
                  <a:srgbClr val="3C4043"/>
                </a:solidFill>
                <a:latin typeface="Roboto"/>
              </a:rPr>
              <a:t> 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4954" y="1933945"/>
            <a:ext cx="4022725" cy="402272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99385132"/>
              </p:ext>
            </p:extLst>
          </p:nvPr>
        </p:nvGraphicFramePr>
        <p:xfrm>
          <a:off x="203200" y="1638300"/>
          <a:ext cx="5778500" cy="452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loud Callout 6"/>
          <p:cNvSpPr/>
          <p:nvPr/>
        </p:nvSpPr>
        <p:spPr>
          <a:xfrm>
            <a:off x="4178300" y="3213100"/>
            <a:ext cx="2120899" cy="11811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Self-talk &amp; </a:t>
            </a:r>
          </a:p>
          <a:p>
            <a:pPr algn="ctr"/>
            <a:r>
              <a:rPr lang="en-US" sz="1600" dirty="0" smtClean="0"/>
              <a:t>Physical Reaction</a:t>
            </a:r>
            <a:endParaRPr lang="en-US" sz="1600" dirty="0"/>
          </a:p>
        </p:txBody>
      </p:sp>
      <p:sp>
        <p:nvSpPr>
          <p:cNvPr id="8" name="Bent-Up Arrow 7"/>
          <p:cNvSpPr/>
          <p:nvPr/>
        </p:nvSpPr>
        <p:spPr>
          <a:xfrm>
            <a:off x="4699000" y="4419600"/>
            <a:ext cx="685800" cy="4445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2 8"/>
          <p:cNvSpPr/>
          <p:nvPr/>
        </p:nvSpPr>
        <p:spPr>
          <a:xfrm flipH="1">
            <a:off x="2146299" y="3596057"/>
            <a:ext cx="1723545" cy="7239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849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Balance of Four—Time/Energy/Money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669" y="1846263"/>
            <a:ext cx="969162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16104"/>
          </a:xfrm>
        </p:spPr>
        <p:txBody>
          <a:bodyPr/>
          <a:lstStyle/>
          <a:p>
            <a:pPr algn="ctr"/>
            <a:r>
              <a:rPr lang="en-US" dirty="0" smtClean="0"/>
              <a:t>Know your Thoughts and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290" y="1623954"/>
            <a:ext cx="6700379" cy="44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579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Thoughts</a:t>
            </a:r>
            <a:r>
              <a:rPr lang="en-US" b="1" dirty="0" smtClean="0"/>
              <a:t> </a:t>
            </a:r>
            <a:r>
              <a:rPr lang="en-US" dirty="0" smtClean="0"/>
              <a:t>Facts or Error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1882" y="1993900"/>
            <a:ext cx="3970118" cy="393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1244600"/>
            <a:ext cx="8020178" cy="4381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>
              <a:buClr>
                <a:srgbClr val="90C226"/>
              </a:buClr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Definitions</a:t>
            </a:r>
          </a:p>
          <a:p>
            <a:pPr marL="400050" lvl="0">
              <a:buClr>
                <a:srgbClr val="90C226"/>
              </a:buClr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>
                <a:srgbClr val="90C226"/>
              </a:buClr>
              <a:buFont typeface="+mj-lt"/>
              <a:buAutoNum type="arabicPeriod"/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or Nothing Thinking: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Absolutes; black and white; always or never; I can’t see someone else’s perspective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>
                <a:srgbClr val="90C226"/>
              </a:buClr>
              <a:buFont typeface="+mj-lt"/>
              <a:buAutoNum type="arabicPeriod"/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Generalization: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negative event as a pattern of defeat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>
                <a:srgbClr val="90C226"/>
              </a:buClr>
              <a:buFont typeface="+mj-lt"/>
              <a:buAutoNum type="arabicPeriod"/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Discounting the Positive: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perspective is less then or minimized; Strict focus on the negative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>
                <a:srgbClr val="90C226"/>
              </a:buClr>
              <a:buFont typeface="+mj-lt"/>
              <a:buAutoNum type="arabicPeriod"/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Mental/Logical Filter: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only one or the other (frontal lobes) to make decisions. Wise-mind is using both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>
                <a:srgbClr val="90C226"/>
              </a:buClr>
              <a:buFont typeface="+mj-lt"/>
              <a:buAutoNum type="arabicPeriod"/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Emotional Filter: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only one or the other (frontal lobes) to make decisions. Wise-mind is using both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>
                <a:srgbClr val="90C226"/>
              </a:buClr>
              <a:buFont typeface="+mj-lt"/>
              <a:buAutoNum type="arabicPeriod"/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Jumping to Conclusions: A.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Mind-reading-when facts are not present, or emotion is assumed </a:t>
            </a: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Fortune-telling-predict the future or tell someone how to they are going to feel.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>
                <a:srgbClr val="90C226"/>
              </a:buClr>
              <a:buFont typeface="+mj-lt"/>
              <a:buAutoNum type="arabicPeriod"/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Magnification or Minimization: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blowing things out of proportion or shrink the positive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Clr>
                <a:srgbClr val="90C226"/>
              </a:buClr>
              <a:buFont typeface="+mj-lt"/>
              <a:buAutoNum type="arabicPeriod"/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Should/Shame Statements: </a:t>
            </a:r>
            <a:r>
              <a:rPr lang="en-US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Should’s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musts; criticize self or others to add shame of worthlessness. Change to could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90C226"/>
              </a:buClr>
              <a:buFont typeface="+mj-lt"/>
              <a:buAutoNum type="arabicPeriod"/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Labeling or Mislabeling: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Labeling a group or shaming yourself without known facts or awareness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90C226"/>
              </a:buClr>
              <a:buFont typeface="+mj-lt"/>
              <a:buAutoNum type="arabicPeriod"/>
            </a:pPr>
            <a:r>
              <a:rPr lang="en-US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Personalization or Blame: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Taking on someone else’s problems when it’s out of your control; Deny the role you played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90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Feelings</a:t>
            </a:r>
            <a:r>
              <a:rPr lang="en-US" dirty="0" smtClean="0"/>
              <a:t>/ Secondary Emotions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2177862"/>
            <a:ext cx="4475163" cy="3356372"/>
          </a:xfrm>
        </p:spPr>
      </p:pic>
      <p:sp>
        <p:nvSpPr>
          <p:cNvPr id="7" name="Rectangle 6"/>
          <p:cNvSpPr/>
          <p:nvPr/>
        </p:nvSpPr>
        <p:spPr>
          <a:xfrm>
            <a:off x="1097280" y="1849161"/>
            <a:ext cx="3987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OBSERVE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Note mental and physical feeling</a:t>
            </a:r>
          </a:p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Label Primary and Secondary Emotion </a:t>
            </a:r>
          </a:p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Rate your emotion 1-10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Release Fight, Flight, and Freeze to achieve Wise Mind (frontal lobes) </a:t>
            </a:r>
          </a:p>
          <a:p>
            <a:pPr marL="285750" indent="-285750">
              <a:buFontTx/>
              <a:buChar char="-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7280" y="3856048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EXPERIENCE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Try not to Block or Push it</a:t>
            </a:r>
          </a:p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 a witness to the emotion</a:t>
            </a:r>
          </a:p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Be present</a:t>
            </a:r>
          </a:p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Observing 5 senses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Unknowns </a:t>
            </a:r>
            <a:r>
              <a:rPr lang="en-US" dirty="0"/>
              <a:t>&amp; The </a:t>
            </a:r>
            <a:r>
              <a:rPr lang="en-US" dirty="0">
                <a:solidFill>
                  <a:srgbClr val="C00000"/>
                </a:solidFill>
              </a:rPr>
              <a:t>Unseen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Traumatic Events </a:t>
            </a:r>
          </a:p>
          <a:p>
            <a:pPr marL="685800" lvl="1" indent="-228600"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Acute Stress</a:t>
            </a:r>
          </a:p>
          <a:p>
            <a:pPr marL="1143000" lvl="2" indent="-228600"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One Month, Short Term</a:t>
            </a:r>
          </a:p>
          <a:p>
            <a:pPr marL="685800" lvl="1" indent="-228600"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Adjustment</a:t>
            </a:r>
            <a:endParaRPr lang="en-US" sz="2400" dirty="0">
              <a:solidFill>
                <a:srgbClr val="C00000"/>
              </a:solidFill>
            </a:endParaRPr>
          </a:p>
          <a:p>
            <a:pPr marL="1143000" lvl="2" indent="-228600"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Six Months</a:t>
            </a:r>
          </a:p>
          <a:p>
            <a:pPr marL="685800" lvl="1" indent="-228600"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Post Traumatic </a:t>
            </a:r>
          </a:p>
          <a:p>
            <a:pPr marL="1143000" lvl="2" indent="-228600"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Three-Six Months Plus, Long Term 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Trauma Emotions of Loss, Grief, Powerless </a:t>
            </a:r>
          </a:p>
          <a:p>
            <a:pPr marL="685800" lvl="1" indent="-228600"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Unseen vs. Seen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010" y="1737360"/>
            <a:ext cx="4137619" cy="41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656497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85000"/>
              </a:lnSpc>
              <a:spcBef>
                <a:spcPct val="0"/>
              </a:spcBef>
            </a:pPr>
            <a:r>
              <a:rPr lang="en-US" sz="4000" dirty="0" smtClean="0">
                <a:solidFill>
                  <a:srgbClr val="0070C0"/>
                </a:solidFill>
              </a:rPr>
              <a:t>Burnout and Behavior </a:t>
            </a:r>
            <a:r>
              <a:rPr lang="en-US" dirty="0"/>
              <a:t/>
            </a:r>
            <a:br>
              <a:rPr lang="en-US" dirty="0"/>
            </a:br>
            <a:r>
              <a:rPr lang="en-US" sz="2700" i="1" dirty="0" smtClean="0"/>
              <a:t>What is your normal level of Functioning?</a:t>
            </a:r>
            <a:br>
              <a:rPr lang="en-US" sz="2700" i="1" dirty="0" smtClean="0"/>
            </a:br>
            <a:r>
              <a:rPr lang="en-US" sz="2400" dirty="0" smtClean="0"/>
              <a:t> Stress hormones restrict Mood, Memory, Motivation, and Management </a:t>
            </a:r>
            <a:br>
              <a:rPr lang="en-US" sz="2400" dirty="0" smtClean="0"/>
            </a:br>
            <a:endParaRPr lang="en-US" sz="36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5 Stages of Burnout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97280" y="2324100"/>
            <a:ext cx="4224020" cy="323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Honeymoon Stage 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Onset of Stress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Chronic Stress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Burnout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Habitual Burnout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1300" y="1846052"/>
            <a:ext cx="5834380" cy="73628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Burnout Reactions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3190" y="2438400"/>
            <a:ext cx="6311900" cy="3424768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Cognitive </a:t>
            </a:r>
          </a:p>
          <a:p>
            <a:pPr marL="201168" lvl="1" indent="0">
              <a:buNone/>
            </a:pPr>
            <a:r>
              <a:rPr lang="en-US" dirty="0"/>
              <a:t>A</a:t>
            </a:r>
            <a:r>
              <a:rPr lang="en-US" dirty="0" smtClean="0"/>
              <a:t>ttention &amp; processing reduces, short-term memory problems, judgment impaired, racing thoughts, ridged thinking, focus on the negative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Emotional </a:t>
            </a:r>
          </a:p>
          <a:p>
            <a:pPr marL="201168" lvl="1" indent="0">
              <a:buNone/>
            </a:pPr>
            <a:r>
              <a:rPr lang="en-US" dirty="0" smtClean="0"/>
              <a:t>Increased irritability, frustration, impatience, depression, anxiety, hopelessness, confusion, numbness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Behavioral </a:t>
            </a:r>
          </a:p>
          <a:p>
            <a:pPr marL="201168" lvl="1" indent="0">
              <a:buNone/>
            </a:pPr>
            <a:r>
              <a:rPr lang="en-US" dirty="0" smtClean="0"/>
              <a:t>Increased bad/nervous habits, sleep disturbances, impaired listening skills, withdrawal, aggression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Physiological</a:t>
            </a:r>
          </a:p>
          <a:p>
            <a:pPr marL="384048" lvl="2" indent="0">
              <a:buNone/>
            </a:pPr>
            <a:r>
              <a:rPr lang="en-US" sz="1800" dirty="0" smtClean="0"/>
              <a:t>Rapid heartbeat, </a:t>
            </a:r>
            <a:r>
              <a:rPr lang="en-US" sz="1800" dirty="0"/>
              <a:t>increased </a:t>
            </a:r>
            <a:r>
              <a:rPr lang="en-US" sz="1800" dirty="0" smtClean="0"/>
              <a:t>fatigue, illnesses, stomach problems, nausea, dizziness, aches, decreased libido, headaches, difficulty breathing, sweating </a:t>
            </a:r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2522</TotalTime>
  <Words>643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 JULIAN</vt:lpstr>
      <vt:lpstr>Arial</vt:lpstr>
      <vt:lpstr>Calibri</vt:lpstr>
      <vt:lpstr>Calibri Light</vt:lpstr>
      <vt:lpstr>Roboto</vt:lpstr>
      <vt:lpstr>Times New Roman</vt:lpstr>
      <vt:lpstr>Wingdings</vt:lpstr>
      <vt:lpstr>Retrospect</vt:lpstr>
      <vt:lpstr>Taking Care of Your Mental Health </vt:lpstr>
      <vt:lpstr>Improve and Maintain Mental Health  </vt:lpstr>
      <vt:lpstr>It’s All About How We Think, Feel, and Behave </vt:lpstr>
      <vt:lpstr>Balance of Four—Time/Energy/Money</vt:lpstr>
      <vt:lpstr>Know your Thoughts and Emotions</vt:lpstr>
      <vt:lpstr>Thoughts Facts or Error </vt:lpstr>
      <vt:lpstr>Feelings/ Secondary Emotions </vt:lpstr>
      <vt:lpstr>The Unknowns &amp; The Unseen </vt:lpstr>
      <vt:lpstr>Burnout and Behavior  What is your normal level of Functioning?  Stress hormones restrict Mood, Memory, Motivation, and Management  </vt:lpstr>
      <vt:lpstr>Mindfulness </vt:lpstr>
      <vt:lpstr>  Mental Health Coping Tips      </vt:lpstr>
      <vt:lpstr>References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Care of Your Mental Health</dc:title>
  <dc:creator>Caryl Ann Ward</dc:creator>
  <cp:lastModifiedBy>Caryl Ann Ward</cp:lastModifiedBy>
  <cp:revision>30</cp:revision>
  <dcterms:created xsi:type="dcterms:W3CDTF">2020-03-30T23:12:07Z</dcterms:created>
  <dcterms:modified xsi:type="dcterms:W3CDTF">2020-04-01T17:14:41Z</dcterms:modified>
</cp:coreProperties>
</file>