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03" r:id="rId2"/>
    <p:sldId id="311" r:id="rId3"/>
    <p:sldId id="312" r:id="rId4"/>
    <p:sldId id="321" r:id="rId5"/>
    <p:sldId id="314" r:id="rId6"/>
    <p:sldId id="304" r:id="rId7"/>
    <p:sldId id="325" r:id="rId8"/>
    <p:sldId id="318" r:id="rId9"/>
    <p:sldId id="319" r:id="rId10"/>
    <p:sldId id="320" r:id="rId11"/>
    <p:sldId id="317" r:id="rId12"/>
    <p:sldId id="326" r:id="rId13"/>
    <p:sldId id="316" r:id="rId14"/>
    <p:sldId id="324" r:id="rId15"/>
    <p:sldId id="322" r:id="rId16"/>
    <p:sldId id="308" r:id="rId17"/>
    <p:sldId id="313" r:id="rId18"/>
    <p:sldId id="309" r:id="rId19"/>
    <p:sldId id="31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73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5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8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0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0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1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5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0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93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66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62B67EF-29E0-447D-9372-52175DF6542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A9163BF2-05CE-4440-83BB-ED7554161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6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carylscounseling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pdfamily.com/content/karpman-drama-triangl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youtube.com/c/BlomquistHale/video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icpedia.org/highway-signs/c/calm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ttman.com/blog/the-four-horsemen-recognizing-criticism-contempt-defensiveness-and-stonewalling" TargetMode="External"/><Relationship Id="rId2" Type="http://schemas.openxmlformats.org/officeDocument/2006/relationships/hyperlink" Target="https://psychcentral.com/blog/whats-a-toxic-person-how-do-you-deal-with-on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books/edition/Boundaries_with_Kids/sRo0ln91OpUC?hl=en&amp;gbpv=1&amp;printsec=frontcove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annyboi-uk.deviantart.com/art/Toxic-Logo-15183438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12A38-E269-407B-9551-269CEE906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620" y="595222"/>
            <a:ext cx="8756458" cy="4634800"/>
          </a:xfrm>
        </p:spPr>
        <p:txBody>
          <a:bodyPr>
            <a:normAutofit fontScale="90000"/>
          </a:bodyPr>
          <a:lstStyle/>
          <a:p>
            <a:r>
              <a:rPr lang="en-US" dirty="0"/>
              <a:t>Boundaries with Toxic Behavior </a:t>
            </a:r>
            <a:br>
              <a:rPr lang="en-US" dirty="0"/>
            </a:br>
            <a:br>
              <a:rPr lang="en-US" dirty="0"/>
            </a:br>
            <a:r>
              <a:rPr lang="en-US" sz="4400" dirty="0">
                <a:latin typeface="AR BLANCA" panose="02000000000000000000" pitchFamily="2" charset="0"/>
              </a:rPr>
              <a:t>CARYL WARD LCMHC, CFLE</a:t>
            </a:r>
            <a:br>
              <a:rPr lang="en-US" sz="4400" dirty="0">
                <a:latin typeface="AR BLANCA" panose="02000000000000000000" pitchFamily="2" charset="0"/>
              </a:rPr>
            </a:br>
            <a:r>
              <a:rPr lang="en-US" sz="4400" dirty="0">
                <a:latin typeface="AR BLANCA" panose="02000000000000000000" pitchFamily="2" charset="0"/>
                <a:hlinkClick r:id="rId2"/>
              </a:rPr>
              <a:t>carylscounseling@gmail.com</a:t>
            </a:r>
            <a:r>
              <a:rPr lang="en-US" sz="4400" dirty="0">
                <a:latin typeface="AR BLANCA" panose="02000000000000000000" pitchFamily="2" charset="0"/>
              </a:rPr>
              <a:t> </a:t>
            </a:r>
            <a:br>
              <a:rPr lang="en-US" sz="4400" dirty="0">
                <a:latin typeface="AR BLANCA" panose="02000000000000000000" pitchFamily="2" charset="0"/>
              </a:rPr>
            </a:br>
            <a:r>
              <a:rPr lang="en-US" sz="4400" dirty="0">
                <a:latin typeface="AR BLANCA" panose="02000000000000000000" pitchFamily="2" charset="0"/>
              </a:rPr>
              <a:t>801.999.0179 cell</a:t>
            </a:r>
            <a:br>
              <a:rPr lang="en-US" sz="4400" dirty="0">
                <a:latin typeface="AR BLANCA" panose="02000000000000000000" pitchFamily="2" charset="0"/>
              </a:rPr>
            </a:br>
            <a:r>
              <a:rPr lang="en-US" sz="4400" dirty="0">
                <a:latin typeface="AR BLANCA" panose="02000000000000000000" pitchFamily="2" charset="0"/>
              </a:rPr>
              <a:t>paperbackconnections.com </a:t>
            </a:r>
            <a:endParaRPr lang="en-US" sz="4400" dirty="0">
              <a:solidFill>
                <a:schemeClr val="accent1"/>
              </a:solidFill>
              <a:latin typeface="AR BLANCA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925" y="3646118"/>
            <a:ext cx="4209554" cy="261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85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346" y="1"/>
            <a:ext cx="10816454" cy="1351136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Drama Triangle/Conflict Concept  </a:t>
            </a:r>
          </a:p>
        </p:txBody>
      </p:sp>
      <p:pic>
        <p:nvPicPr>
          <p:cNvPr id="1026" name="Picture 2" descr="karpmen drama triang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346" y="1726415"/>
            <a:ext cx="5024210" cy="427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839690" y="1726415"/>
            <a:ext cx="6047509" cy="4351338"/>
          </a:xfrm>
        </p:spPr>
        <p:txBody>
          <a:bodyPr>
            <a:normAutofit/>
          </a:bodyPr>
          <a:lstStyle/>
          <a:p>
            <a:r>
              <a:rPr lang="en-US" dirty="0"/>
              <a:t>A stable pair can become destabilized by a third person</a:t>
            </a:r>
          </a:p>
          <a:p>
            <a:r>
              <a:rPr lang="en-US" dirty="0"/>
              <a:t>A stable pair can also be destabilized by removal of the third person </a:t>
            </a:r>
            <a:r>
              <a:rPr lang="en-US" sz="1800" dirty="0"/>
              <a:t>(child leaving home)</a:t>
            </a:r>
          </a:p>
          <a:p>
            <a:r>
              <a:rPr lang="en-US" dirty="0"/>
              <a:t>An unstable pair can be stabilized by the addition of a third person </a:t>
            </a:r>
            <a:r>
              <a:rPr lang="en-US" sz="1800" dirty="0"/>
              <a:t>(contentious marriage becomes harmonious after the birth of a child) </a:t>
            </a:r>
          </a:p>
          <a:p>
            <a:r>
              <a:rPr lang="en-US" dirty="0"/>
              <a:t>An unstable pair being stabilized by the removal of the third person</a:t>
            </a:r>
          </a:p>
          <a:p>
            <a:pPr marL="0" indent="0" algn="r">
              <a:buNone/>
            </a:pPr>
            <a:r>
              <a:rPr lang="en-US" sz="1800" dirty="0"/>
              <a:t>(Bowne, 1966)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661764"/>
            <a:ext cx="6137753" cy="71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dirty="0">
              <a:solidFill>
                <a:prstClr val="black"/>
              </a:solidFill>
              <a:hlinkClick r:id="" action="ppaction://noaction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solidFill>
                  <a:prstClr val="black"/>
                </a:solidFill>
                <a:hlinkClick r:id="" action="ppaction://noaction"/>
              </a:rPr>
              <a:t>https</a:t>
            </a:r>
            <a:r>
              <a:rPr lang="en-US" dirty="0">
                <a:solidFill>
                  <a:prstClr val="black"/>
                </a:solidFill>
                <a:hlinkClick r:id="rId3"/>
              </a:rPr>
              <a:t>://www.bpdfamily.com/content/karpman-drama-triangle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257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2842"/>
          </a:xfrm>
        </p:spPr>
        <p:txBody>
          <a:bodyPr>
            <a:noAutofit/>
          </a:bodyPr>
          <a:lstStyle/>
          <a:p>
            <a:r>
              <a:rPr lang="en-US" sz="4800" b="1" kern="0" dirty="0"/>
              <a:t>Burnout and Behavior </a:t>
            </a:r>
            <a:br>
              <a:rPr lang="en-US" sz="4800" b="1" kern="0" dirty="0"/>
            </a:br>
            <a:endParaRPr lang="en-US" sz="4800" b="1" dirty="0"/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838200" y="1427968"/>
            <a:ext cx="10861110" cy="4748995"/>
          </a:xfrm>
        </p:spPr>
        <p:txBody>
          <a:bodyPr>
            <a:normAutofit fontScale="97500"/>
          </a:bodyPr>
          <a:lstStyle/>
          <a:p>
            <a:r>
              <a:rPr lang="en-US" sz="2400" i="1" kern="0" dirty="0">
                <a:solidFill>
                  <a:sysClr val="windowText" lastClr="000000"/>
                </a:solidFill>
              </a:rPr>
              <a:t>What is your normal level of Functioning?</a:t>
            </a:r>
            <a:br>
              <a:rPr lang="en-US" sz="2200" kern="0" dirty="0">
                <a:solidFill>
                  <a:sysClr val="windowText" lastClr="000000"/>
                </a:solidFill>
              </a:rPr>
            </a:br>
            <a:r>
              <a:rPr lang="en-US" sz="2200" kern="0" dirty="0">
                <a:solidFill>
                  <a:sysClr val="windowText" lastClr="000000"/>
                </a:solidFill>
              </a:rPr>
              <a:t>Stress hormones restrict Mood, Memory, Motivation, and Management of Assertive Behavior  </a:t>
            </a:r>
            <a:br>
              <a:rPr lang="en-US" sz="2200" kern="0" dirty="0">
                <a:solidFill>
                  <a:sysClr val="windowText" lastClr="000000"/>
                </a:solidFill>
              </a:rPr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2202711"/>
            <a:ext cx="45339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38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89145"/>
          </a:xfrm>
        </p:spPr>
        <p:txBody>
          <a:bodyPr/>
          <a:lstStyle/>
          <a:p>
            <a:r>
              <a:rPr lang="en-US" dirty="0">
                <a:latin typeface="+mn-lt"/>
              </a:rPr>
              <a:t>Burnout and Behavior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29446" y="1427968"/>
            <a:ext cx="5157787" cy="3891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5 Stages of Burnout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-162838" y="2323162"/>
            <a:ext cx="5624186" cy="437158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4400" dirty="0"/>
              <a:t>Honeymoon Stage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400" dirty="0"/>
              <a:t>Onset of Stress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400" dirty="0"/>
              <a:t>Chronic Stress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400" dirty="0"/>
              <a:t>Burnout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400" dirty="0"/>
              <a:t>Habitual Burnout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887233" y="1535690"/>
            <a:ext cx="5468155" cy="7816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Burnout Reactions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461348" y="1817110"/>
            <a:ext cx="6730652" cy="459621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2300" dirty="0"/>
              <a:t>Cognitive </a:t>
            </a:r>
          </a:p>
          <a:p>
            <a:pPr marL="0" indent="-256032">
              <a:buNone/>
            </a:pPr>
            <a:r>
              <a:rPr lang="en-US" sz="2700" dirty="0"/>
              <a:t>Attention &amp; processing reduces, short-term memory problems, judgment impaired, racing thoughts, ridged thinking, focus on the negative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300" dirty="0"/>
              <a:t>Emotional </a:t>
            </a:r>
          </a:p>
          <a:p>
            <a:pPr marL="0" indent="-256032">
              <a:buNone/>
            </a:pPr>
            <a:r>
              <a:rPr lang="en-US" sz="2700" dirty="0"/>
              <a:t>Increased irritability, frustration, impatience, depression, anxiety, hopelessness, confusion, numbness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300" dirty="0"/>
              <a:t>Behavioral </a:t>
            </a:r>
          </a:p>
          <a:p>
            <a:pPr marL="0" indent="-256032">
              <a:buNone/>
            </a:pPr>
            <a:r>
              <a:rPr lang="en-US" sz="2700" dirty="0"/>
              <a:t>Increased bad/nervous habits, sleep disturbances, impaired listening skills, withdrawal, aggression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300" dirty="0"/>
              <a:t>Physiological</a:t>
            </a:r>
          </a:p>
          <a:p>
            <a:pPr marL="0" indent="0">
              <a:buNone/>
            </a:pPr>
            <a:r>
              <a:rPr lang="en-US" sz="2700" dirty="0"/>
              <a:t>Rapid heartbeat, increased fatigue, illnesses, stomach problems, nausea, dizziness, aches, decreased libido, headaches, difficulty breathing, sweating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73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49" y="1"/>
            <a:ext cx="11391377" cy="989555"/>
          </a:xfrm>
        </p:spPr>
        <p:txBody>
          <a:bodyPr>
            <a:normAutofit fontScale="90000"/>
          </a:bodyPr>
          <a:lstStyle/>
          <a:p>
            <a:br>
              <a:rPr lang="en-US" sz="3600" dirty="0"/>
            </a:br>
            <a:r>
              <a:rPr lang="en-US" sz="3600" dirty="0">
                <a:latin typeface="+mn-lt"/>
              </a:rPr>
              <a:t>Balance of Basic Four—Time/Energy/Money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349" y="1640910"/>
            <a:ext cx="11175301" cy="463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3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412912" cy="617951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n-lt"/>
              </a:rPr>
              <a:t>Assertive Behavior Process</a:t>
            </a:r>
            <a:br>
              <a:rPr lang="en-US" sz="4000" dirty="0">
                <a:solidFill>
                  <a:schemeClr val="tx1"/>
                </a:solidFill>
                <a:latin typeface="+mn-lt"/>
              </a:rPr>
            </a:br>
            <a:r>
              <a:rPr lang="en-US" sz="4000" dirty="0">
                <a:latin typeface="+mn-lt"/>
              </a:rPr>
              <a:t>Fight Flight Freeze</a:t>
            </a:r>
            <a:r>
              <a:rPr lang="en-US" sz="4000" dirty="0">
                <a:latin typeface="+mn-lt"/>
                <a:sym typeface="Wingdings" panose="05000000000000000000" pitchFamily="2" charset="2"/>
              </a:rPr>
              <a:t> Mid Brain</a:t>
            </a:r>
            <a:r>
              <a:rPr lang="en-US" sz="4000" dirty="0">
                <a:sym typeface="Wingdings" panose="05000000000000000000" pitchFamily="2" charset="2"/>
              </a:rPr>
              <a:t> </a:t>
            </a:r>
            <a:br>
              <a:rPr lang="en-US" sz="4000" dirty="0">
                <a:solidFill>
                  <a:schemeClr val="tx1"/>
                </a:solidFill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75989" y="1402916"/>
            <a:ext cx="8134089" cy="5064690"/>
          </a:xfrm>
        </p:spPr>
        <p:txBody>
          <a:bodyPr>
            <a:normAutofit fontScale="92500" lnSpcReduction="10000"/>
          </a:bodyPr>
          <a:lstStyle/>
          <a:p>
            <a:pPr marL="914400" lvl="2" indent="0" algn="ctr">
              <a:buNone/>
            </a:pPr>
            <a:r>
              <a:rPr lang="en-US" sz="2000" dirty="0"/>
              <a:t>			</a:t>
            </a:r>
            <a:r>
              <a:rPr lang="en-US" sz="2600" dirty="0">
                <a:sym typeface="Wingdings" panose="05000000000000000000" pitchFamily="2" charset="2"/>
              </a:rPr>
              <a:t>Relationships and Self-Value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3200" dirty="0">
                <a:sym typeface="Wingdings" panose="05000000000000000000" pitchFamily="2" charset="2"/>
              </a:rPr>
              <a:t>Aggressive (fight)-Direct w/Disrespect</a:t>
            </a:r>
          </a:p>
          <a:p>
            <a:pPr marL="914400" lvl="2" indent="0">
              <a:buNone/>
            </a:pPr>
            <a:endParaRPr lang="en-US" sz="3200" dirty="0">
              <a:sym typeface="Wingdings" panose="05000000000000000000" pitchFamily="2" charset="2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3200" dirty="0">
                <a:sym typeface="Wingdings" panose="05000000000000000000" pitchFamily="2" charset="2"/>
              </a:rPr>
              <a:t>Passive Aggressive (flight)-Say Yes when you mean No </a:t>
            </a:r>
          </a:p>
          <a:p>
            <a:pPr marL="914400" lvl="2" indent="0">
              <a:buNone/>
            </a:pPr>
            <a:endParaRPr lang="en-US" sz="3200" dirty="0">
              <a:sym typeface="Wingdings" panose="05000000000000000000" pitchFamily="2" charset="2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3200" dirty="0">
                <a:sym typeface="Wingdings" panose="05000000000000000000" pitchFamily="2" charset="2"/>
              </a:rPr>
              <a:t>Passive (freeze)-Everyone else is right</a:t>
            </a:r>
          </a:p>
          <a:p>
            <a:pPr marL="914400" lvl="2" indent="0">
              <a:buNone/>
            </a:pPr>
            <a:r>
              <a:rPr lang="en-US" sz="3200" dirty="0">
                <a:sym typeface="Wingdings" panose="05000000000000000000" pitchFamily="2" charset="2"/>
              </a:rPr>
              <a:t>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200" dirty="0">
                <a:sym typeface="Wingdings" panose="05000000000000000000" pitchFamily="2" charset="2"/>
              </a:rPr>
              <a:t>Assertive- Direct w/Respect; Hold on to Values</a:t>
            </a:r>
          </a:p>
          <a:p>
            <a:pPr marL="457200" lvl="1" indent="0">
              <a:buNone/>
            </a:pPr>
            <a:r>
              <a:rPr lang="en-US" sz="3200" dirty="0">
                <a:sym typeface="Wingdings" panose="05000000000000000000" pitchFamily="2" charset="2"/>
              </a:rPr>
              <a:t> </a:t>
            </a:r>
          </a:p>
          <a:p>
            <a:pPr marL="457200" lvl="1" indent="0">
              <a:buNone/>
            </a:pPr>
            <a:endParaRPr lang="en-US" sz="2600" dirty="0">
              <a:sym typeface="Wingdings" panose="05000000000000000000" pitchFamily="2" charset="2"/>
            </a:endParaRPr>
          </a:p>
          <a:p>
            <a:pPr lvl="1"/>
            <a:endParaRPr lang="en-US" sz="2600" dirty="0">
              <a:sym typeface="Wingdings" panose="05000000000000000000" pitchFamily="2" charset="2"/>
            </a:endParaRPr>
          </a:p>
          <a:p>
            <a:pPr lvl="1"/>
            <a:endParaRPr lang="en-US" sz="2600" dirty="0">
              <a:sym typeface="Wingdings" panose="05000000000000000000" pitchFamily="2" charset="2"/>
            </a:endParaRPr>
          </a:p>
          <a:p>
            <a:pPr lvl="1"/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530" y="2891484"/>
            <a:ext cx="4973470" cy="20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5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7686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Avoid- Gottman 4 Horseman </a:t>
            </a:r>
          </a:p>
        </p:txBody>
      </p:sp>
      <p:pic>
        <p:nvPicPr>
          <p:cNvPr id="1026" name="Picture 2" descr="What's Your Hot Button With Partners? | Say It Bet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0099" y="1803399"/>
            <a:ext cx="4791599" cy="383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45" y="1352812"/>
            <a:ext cx="6092434" cy="48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86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4501"/>
          </a:xfrm>
        </p:spPr>
        <p:txBody>
          <a:bodyPr/>
          <a:lstStyle/>
          <a:p>
            <a:r>
              <a:rPr lang="en-US" dirty="0"/>
              <a:t>Tips to Reduce Conflict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116" y="1481675"/>
            <a:ext cx="8690994" cy="5145627"/>
          </a:xfrm>
        </p:spPr>
        <p:txBody>
          <a:bodyPr>
            <a:normAutofit/>
          </a:bodyPr>
          <a:lstStyle/>
          <a:p>
            <a:r>
              <a:rPr lang="en-US" dirty="0"/>
              <a:t>Time Outs (10 mins.-24 hours)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Thinking Error replacement (thinking error 101) </a:t>
            </a:r>
          </a:p>
          <a:p>
            <a:r>
              <a:rPr lang="en-US" dirty="0"/>
              <a:t>Stay Present (don’t jump to conclusions) </a:t>
            </a:r>
          </a:p>
          <a:p>
            <a:r>
              <a:rPr lang="en-US" dirty="0"/>
              <a:t>Know what is REALLY going on (root issue)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Be emotionally intelligent (2</a:t>
            </a:r>
            <a:r>
              <a:rPr lang="en-US" baseline="30000" dirty="0"/>
              <a:t>nd</a:t>
            </a:r>
            <a:r>
              <a:rPr lang="en-US" dirty="0"/>
              <a:t> emotions)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Listen to Seek to Understand (habit 5 in Steven Covey) </a:t>
            </a:r>
          </a:p>
          <a:p>
            <a:r>
              <a:rPr lang="en-US" dirty="0"/>
              <a:t>Logical impact (self-talk the pro’s/con’s) </a:t>
            </a:r>
          </a:p>
          <a:p>
            <a:r>
              <a:rPr lang="en-US" dirty="0"/>
              <a:t>Find a win-win and manage it (business deal)</a:t>
            </a:r>
          </a:p>
          <a:p>
            <a:r>
              <a:rPr lang="en-US" dirty="0"/>
              <a:t>No Four Horseman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hlinkClick r:id="rId2"/>
              </a:rPr>
              <a:t>https://www.youtube.com/c/BlomquistHale/videos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A430E6-1B86-451B-9824-FE1137605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28383" y="1409350"/>
            <a:ext cx="3893165" cy="259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16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64504"/>
          </a:xfrm>
        </p:spPr>
        <p:txBody>
          <a:bodyPr/>
          <a:lstStyle/>
          <a:p>
            <a:r>
              <a:rPr lang="en-US" sz="3600" b="1" dirty="0">
                <a:latin typeface="+mn-lt"/>
              </a:rPr>
              <a:t>10 Ways to Have Boundaries &amp; Values 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116" y="1048624"/>
            <a:ext cx="11267563" cy="5226915"/>
          </a:xfrm>
        </p:spPr>
        <p:txBody>
          <a:bodyPr>
            <a:normAutofit lnSpcReduction="10000"/>
          </a:bodyPr>
          <a:lstStyle/>
          <a:p>
            <a:pPr marL="457200" lvl="0" indent="-457200">
              <a:lnSpc>
                <a:spcPct val="120000"/>
              </a:lnSpc>
              <a:buSzPct val="125000"/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  <a:latin typeface="Tw Cen MT" panose="020B0602020104020603"/>
              </a:rPr>
              <a:t>Be assertive with Body language, call it what it is, I feel/I need/I will statements</a:t>
            </a:r>
          </a:p>
          <a:p>
            <a:pPr marL="342900" lvl="0" indent="-342900">
              <a:lnSpc>
                <a:spcPct val="120000"/>
              </a:lnSpc>
              <a:buSzPct val="125000"/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  <a:latin typeface="Tw Cen MT" panose="020B0602020104020603"/>
              </a:rPr>
              <a:t> Know your value system</a:t>
            </a:r>
          </a:p>
          <a:p>
            <a:pPr marL="342900" lvl="0" indent="-342900">
              <a:lnSpc>
                <a:spcPct val="120000"/>
              </a:lnSpc>
              <a:buSzPct val="125000"/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  <a:latin typeface="Tw Cen MT" panose="020B0602020104020603"/>
              </a:rPr>
              <a:t> Know your Secondary Emotion (Fear)</a:t>
            </a:r>
          </a:p>
          <a:p>
            <a:pPr marL="457200" lvl="0" indent="-457200">
              <a:lnSpc>
                <a:spcPct val="120000"/>
              </a:lnSpc>
              <a:buSzPct val="125000"/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  <a:latin typeface="Tw Cen MT" panose="020B0602020104020603"/>
              </a:rPr>
              <a:t>Be present-FFF does not work</a:t>
            </a:r>
          </a:p>
          <a:p>
            <a:pPr marL="457200" lvl="0" indent="-457200">
              <a:lnSpc>
                <a:spcPct val="120000"/>
              </a:lnSpc>
              <a:buSzPct val="125000"/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  <a:latin typeface="Tw Cen MT" panose="020B0602020104020603"/>
              </a:rPr>
              <a:t>Give yourself permission</a:t>
            </a:r>
          </a:p>
          <a:p>
            <a:pPr marL="457200" lvl="0" indent="-457200">
              <a:lnSpc>
                <a:spcPct val="120000"/>
              </a:lnSpc>
              <a:buSzPct val="125000"/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  <a:latin typeface="Tw Cen MT" panose="020B0602020104020603"/>
              </a:rPr>
              <a:t>Go by patterns not potential </a:t>
            </a:r>
          </a:p>
          <a:p>
            <a:pPr marL="457200" lvl="0" indent="-457200">
              <a:lnSpc>
                <a:spcPct val="120000"/>
              </a:lnSpc>
              <a:buSzPct val="125000"/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  <a:latin typeface="Tw Cen MT" panose="020B0602020104020603"/>
              </a:rPr>
              <a:t>Know self-care needs</a:t>
            </a:r>
          </a:p>
          <a:p>
            <a:pPr marL="457200" lvl="0" indent="-457200">
              <a:lnSpc>
                <a:spcPct val="120000"/>
              </a:lnSpc>
              <a:buSzPct val="125000"/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  <a:latin typeface="Tw Cen MT" panose="020B0602020104020603"/>
              </a:rPr>
              <a:t>Know when your values have been crossed</a:t>
            </a:r>
          </a:p>
          <a:p>
            <a:pPr marL="457200" lvl="0" indent="-457200">
              <a:lnSpc>
                <a:spcPct val="120000"/>
              </a:lnSpc>
              <a:buSzPct val="125000"/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  <a:latin typeface="Tw Cen MT" panose="020B0602020104020603"/>
              </a:rPr>
              <a:t>Know your rights, don’t apology </a:t>
            </a:r>
          </a:p>
          <a:p>
            <a:pPr marL="457200" lvl="0" indent="-457200">
              <a:lnSpc>
                <a:spcPct val="120000"/>
              </a:lnSpc>
              <a:buSzPct val="125000"/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  <a:latin typeface="Tw Cen MT" panose="020B0602020104020603"/>
              </a:rPr>
              <a:t>Rehearse and Repeat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842" y="2159239"/>
            <a:ext cx="6015546" cy="354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69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Take Home…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781" y="1690688"/>
            <a:ext cx="11816219" cy="4486275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Boundaries are not created to cause offense, rather they are created to honor you!  </a:t>
            </a:r>
          </a:p>
          <a:p>
            <a:r>
              <a:rPr lang="en-US" sz="3200" dirty="0"/>
              <a:t>“Readers of the </a:t>
            </a:r>
            <a:r>
              <a:rPr lang="en-US" sz="3200" i="1" dirty="0"/>
              <a:t>Human Magnet Syndrome </a:t>
            </a:r>
            <a:r>
              <a:rPr lang="en-US" sz="3200" dirty="0"/>
              <a:t>will better understand why they, despite their dreams for true love, find themselves hopelessly and painfully in love with partners who hurt them.”</a:t>
            </a:r>
          </a:p>
          <a:p>
            <a:r>
              <a:rPr lang="en-US" sz="3200" dirty="0"/>
              <a:t>Know what Jerk qualities are (Jerk Book) </a:t>
            </a:r>
          </a:p>
          <a:p>
            <a:r>
              <a:rPr lang="en-US" sz="3200" dirty="0"/>
              <a:t>Learn and practice assertive skills to stay in frontal lobes and out of burnout </a:t>
            </a:r>
          </a:p>
          <a:p>
            <a:r>
              <a:rPr lang="en-US" sz="3200" dirty="0"/>
              <a:t>Avoid the four horseman and aggressive behavior </a:t>
            </a:r>
          </a:p>
          <a:p>
            <a:r>
              <a:rPr lang="en-US" sz="3200" dirty="0"/>
              <a:t>Know your worth and when to call it quits</a:t>
            </a:r>
          </a:p>
          <a:p>
            <a:r>
              <a:rPr lang="en-US" sz="3200" dirty="0"/>
              <a:t>Heal from </a:t>
            </a:r>
            <a:r>
              <a:rPr lang="en-US" sz="3200" dirty="0">
                <a:solidFill>
                  <a:srgbClr val="FF0000"/>
                </a:solidFill>
              </a:rPr>
              <a:t>repeated</a:t>
            </a:r>
            <a:r>
              <a:rPr lang="en-US" sz="3200" dirty="0"/>
              <a:t> </a:t>
            </a:r>
            <a:r>
              <a:rPr lang="en-US" sz="3200" b="1" dirty="0"/>
              <a:t>Relational Trauma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119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4743"/>
          </a:xfrm>
        </p:spPr>
        <p:txBody>
          <a:bodyPr/>
          <a:lstStyle/>
          <a:p>
            <a:r>
              <a:rPr lang="en-US" sz="3600" cap="all" dirty="0">
                <a:solidFill>
                  <a:prstClr val="black"/>
                </a:solidFill>
                <a:latin typeface="+mn-lt"/>
              </a:rPr>
              <a:t>Resources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926" y="1440492"/>
            <a:ext cx="11265074" cy="496030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SzPct val="125000"/>
              <a:buNone/>
            </a:pPr>
            <a:r>
              <a:rPr lang="en-US" sz="1200" dirty="0">
                <a:solidFill>
                  <a:prstClr val="black"/>
                </a:solidFill>
              </a:rPr>
              <a:t>Brown (2015). </a:t>
            </a:r>
            <a:r>
              <a:rPr lang="en-US" sz="1200" i="1" dirty="0">
                <a:solidFill>
                  <a:prstClr val="black"/>
                </a:solidFill>
              </a:rPr>
              <a:t>Rising Strong </a:t>
            </a:r>
          </a:p>
          <a:p>
            <a:pPr marL="0" lvl="0" indent="0">
              <a:lnSpc>
                <a:spcPct val="120000"/>
              </a:lnSpc>
              <a:buSzPct val="125000"/>
              <a:buNone/>
            </a:pPr>
            <a:r>
              <a:rPr lang="en-US" sz="1200" dirty="0">
                <a:solidFill>
                  <a:prstClr val="black"/>
                </a:solidFill>
              </a:rPr>
              <a:t>Cloud (2001). </a:t>
            </a:r>
            <a:r>
              <a:rPr lang="en-US" sz="1200" i="1" dirty="0">
                <a:solidFill>
                  <a:prstClr val="black"/>
                </a:solidFill>
              </a:rPr>
              <a:t>Boundaries with Kids</a:t>
            </a:r>
          </a:p>
          <a:p>
            <a:pPr marL="0" indent="0">
              <a:lnSpc>
                <a:spcPct val="120000"/>
              </a:lnSpc>
              <a:buSzPct val="125000"/>
              <a:buNone/>
            </a:pPr>
            <a:r>
              <a:rPr lang="en-US" sz="1200" dirty="0">
                <a:solidFill>
                  <a:prstClr val="black"/>
                </a:solidFill>
              </a:rPr>
              <a:t>Cloud (2002). </a:t>
            </a:r>
            <a:r>
              <a:rPr lang="en-US" sz="1200" i="1" dirty="0"/>
              <a:t>Boundaries in Marriage</a:t>
            </a:r>
          </a:p>
          <a:p>
            <a:pPr marL="0" lvl="0" indent="0">
              <a:spcBef>
                <a:spcPts val="1200"/>
              </a:spcBef>
              <a:spcAft>
                <a:spcPts val="200"/>
              </a:spcAft>
              <a:buClr>
                <a:srgbClr val="9DBFBE"/>
              </a:buClr>
              <a:buSzPct val="100000"/>
              <a:buNone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Covey, S. R. (1989). </a:t>
            </a:r>
            <a:r>
              <a:rPr lang="en-US" sz="12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 seven habits of highly effective people: restoring the character ethic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 New York: Simon and Schuster.</a:t>
            </a:r>
          </a:p>
          <a:p>
            <a:pPr marL="0" lvl="0" indent="0">
              <a:spcBef>
                <a:spcPts val="1200"/>
              </a:spcBef>
              <a:spcAft>
                <a:spcPts val="200"/>
              </a:spcAft>
              <a:buClr>
                <a:srgbClr val="9DBFBE"/>
              </a:buClr>
              <a:buSzPct val="100000"/>
              <a:buNone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Gottman, J. M., &amp; Silver, N. (1999). </a:t>
            </a:r>
            <a:r>
              <a:rPr lang="en-US" sz="12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 seven principles for making marriage work.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New York: Three Rivers Press.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hlinkClick r:id="" action="ppaction://noaction"/>
            </a:endParaRPr>
          </a:p>
          <a:p>
            <a:pPr marL="0" indent="0">
              <a:spcBef>
                <a:spcPts val="1200"/>
              </a:spcBef>
              <a:spcAft>
                <a:spcPts val="200"/>
              </a:spcAft>
              <a:buClr>
                <a:srgbClr val="9DBFBE"/>
              </a:buClr>
              <a:buSzPct val="100000"/>
              <a:buNone/>
            </a:pPr>
            <a:r>
              <a:rPr lang="en-US" sz="1200" dirty="0">
                <a:hlinkClick r:id="rId2"/>
              </a:rPr>
              <a:t>https://psychcentral.com/blog/whats-a-toxic-person-how-do-you-deal-with-one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spcBef>
                <a:spcPts val="1200"/>
              </a:spcBef>
              <a:spcAft>
                <a:spcPts val="200"/>
              </a:spcAft>
              <a:buClr>
                <a:srgbClr val="9DBFBE"/>
              </a:buClr>
              <a:buSzPct val="100000"/>
              <a:buNone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hlinkClick r:id="rId3"/>
              </a:rPr>
              <a:t>https://www.gottman.com/blog/the-four-horsemen-recognizing-criticism-contempt-defensiveness-and-stonewalling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spcBef>
                <a:spcPts val="1200"/>
              </a:spcBef>
              <a:spcAft>
                <a:spcPts val="200"/>
              </a:spcAft>
              <a:buClr>
                <a:srgbClr val="9DBFBE"/>
              </a:buClr>
              <a:buSzPct val="100000"/>
              <a:buNone/>
            </a:pPr>
            <a:r>
              <a:rPr lang="en-US" sz="1200" dirty="0">
                <a:solidFill>
                  <a:prstClr val="black"/>
                </a:solidFill>
                <a:hlinkClick r:id="rId4"/>
              </a:rPr>
              <a:t>https://www.google.com/books/edition/Boundaries_with_Kids/sRo0ln91OpUC?hl=en&amp;gbpv=1&amp;printsec=frontcover</a:t>
            </a:r>
            <a:endParaRPr lang="en-US" sz="1200" dirty="0">
              <a:solidFill>
                <a:prstClr val="black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200"/>
              </a:spcAft>
              <a:buClr>
                <a:srgbClr val="9DBFBE"/>
              </a:buClr>
              <a:buSzPct val="100000"/>
              <a:buNone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Lerner, H. G. (1986). </a:t>
            </a:r>
            <a:r>
              <a:rPr lang="en-US" sz="12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dance of anger: A woman's guide to changing the patterns of intimate relationships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marL="0" lvl="0" indent="0">
              <a:spcBef>
                <a:spcPts val="1200"/>
              </a:spcBef>
              <a:spcAft>
                <a:spcPts val="200"/>
              </a:spcAft>
              <a:buClr>
                <a:srgbClr val="9DBFBE"/>
              </a:buClr>
              <a:buSzPct val="100000"/>
              <a:buNone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Lerner, H. G. (2017). </a:t>
            </a:r>
            <a:r>
              <a:rPr lang="en-US" sz="12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Why won’t you apologize?</a:t>
            </a:r>
            <a:r>
              <a:rPr lang="en-US" sz="12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2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Healing big betrayals and everyday hurts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marL="0" lvl="0" indent="0">
              <a:spcBef>
                <a:spcPts val="1200"/>
              </a:spcBef>
              <a:spcAft>
                <a:spcPts val="200"/>
              </a:spcAft>
              <a:buClr>
                <a:srgbClr val="9DBFBE"/>
              </a:buClr>
              <a:buSzPct val="100000"/>
              <a:buNone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Patterson, Kerry (Eds.) (2012). </a:t>
            </a:r>
            <a:r>
              <a:rPr lang="en-US" sz="12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Crucial conversations: tools for talking when stakes are high 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New York : McGraw-Hill</a:t>
            </a:r>
            <a:endParaRPr lang="en-US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1200" dirty="0"/>
              <a:t>Ross (2013). </a:t>
            </a:r>
            <a:r>
              <a:rPr lang="en-US" sz="1200" i="1" dirty="0"/>
              <a:t>The human magnet syndrome : why we love people who hurt us</a:t>
            </a:r>
          </a:p>
          <a:p>
            <a:pPr marL="0" lvl="0" indent="0">
              <a:buNone/>
            </a:pPr>
            <a:r>
              <a:rPr lang="en-US" sz="1200" dirty="0"/>
              <a:t>Van der </a:t>
            </a:r>
            <a:r>
              <a:rPr lang="en-US" sz="1200" dirty="0" err="1"/>
              <a:t>Kolk</a:t>
            </a:r>
            <a:r>
              <a:rPr lang="en-US" sz="1200" dirty="0"/>
              <a:t>, B. A. (2014). </a:t>
            </a:r>
            <a:r>
              <a:rPr lang="en-US" sz="1200" i="1" dirty="0"/>
              <a:t>The body keeps the score: Brain, mind, and body in the healing of trauma</a:t>
            </a:r>
            <a:r>
              <a:rPr lang="en-US" sz="1200" dirty="0"/>
              <a:t>. New York: Viking.</a:t>
            </a:r>
          </a:p>
          <a:p>
            <a:pPr marL="0" lvl="0" indent="0">
              <a:buNone/>
            </a:pPr>
            <a:r>
              <a:rPr lang="en-US" sz="1200" dirty="0"/>
              <a:t>Van </a:t>
            </a:r>
            <a:r>
              <a:rPr lang="en-US" sz="1200" dirty="0" err="1"/>
              <a:t>Epp</a:t>
            </a:r>
            <a:r>
              <a:rPr lang="en-US" sz="1200" dirty="0"/>
              <a:t>, J. (2010). </a:t>
            </a:r>
            <a:r>
              <a:rPr lang="en-US" sz="1200" i="1" dirty="0"/>
              <a:t>How to avoid falling for a jerk (or jerk-</a:t>
            </a:r>
            <a:r>
              <a:rPr lang="en-US" sz="1200" i="1" dirty="0" err="1"/>
              <a:t>ette</a:t>
            </a:r>
            <a:r>
              <a:rPr lang="en-US" sz="1200" i="1" dirty="0"/>
              <a:t>)</a:t>
            </a:r>
            <a:r>
              <a:rPr lang="en-US" sz="1200" dirty="0"/>
              <a:t> (5th ed.). Medina, OH: Author.</a:t>
            </a:r>
          </a:p>
          <a:p>
            <a:pPr marL="0" indent="0">
              <a:buNone/>
            </a:pPr>
            <a:r>
              <a:rPr lang="en-US" sz="1200" dirty="0" err="1"/>
              <a:t>Warsha</a:t>
            </a:r>
            <a:r>
              <a:rPr lang="en-US" sz="1200" dirty="0"/>
              <a:t> (2010). </a:t>
            </a:r>
            <a:r>
              <a:rPr lang="en-US" sz="1200" i="1" dirty="0"/>
              <a:t>Divorce Poison: How to Protect Your Family from Bad-mouthing and Brainwashing</a:t>
            </a:r>
            <a:r>
              <a:rPr lang="en-US" sz="1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02606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4812"/>
            <a:ext cx="10515600" cy="71211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Why Boundaries…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341" y="1258350"/>
            <a:ext cx="5365459" cy="4918614"/>
          </a:xfrm>
        </p:spPr>
        <p:txBody>
          <a:bodyPr>
            <a:normAutofit/>
          </a:bodyPr>
          <a:lstStyle/>
          <a:p>
            <a:r>
              <a:rPr lang="en-US" sz="3600" dirty="0"/>
              <a:t>Better </a:t>
            </a:r>
            <a:r>
              <a:rPr lang="en-US" sz="3600" dirty="0">
                <a:solidFill>
                  <a:srgbClr val="FF0000"/>
                </a:solidFill>
              </a:rPr>
              <a:t>Mental </a:t>
            </a:r>
            <a:r>
              <a:rPr lang="en-US" sz="3600" dirty="0"/>
              <a:t>and</a:t>
            </a:r>
            <a:r>
              <a:rPr lang="en-US" sz="3600" dirty="0">
                <a:solidFill>
                  <a:srgbClr val="FF0000"/>
                </a:solidFill>
              </a:rPr>
              <a:t> Emotional </a:t>
            </a:r>
            <a:r>
              <a:rPr lang="en-US" sz="3600" dirty="0"/>
              <a:t>Health</a:t>
            </a:r>
          </a:p>
          <a:p>
            <a:r>
              <a:rPr lang="en-US" sz="3600" dirty="0"/>
              <a:t>Avoidance of </a:t>
            </a:r>
            <a:r>
              <a:rPr lang="en-US" sz="3600" dirty="0">
                <a:solidFill>
                  <a:srgbClr val="FF0000"/>
                </a:solidFill>
              </a:rPr>
              <a:t>Burnout</a:t>
            </a:r>
            <a:r>
              <a:rPr lang="en-US" sz="3600" dirty="0"/>
              <a:t> and Better </a:t>
            </a:r>
            <a:r>
              <a:rPr lang="en-US" sz="3600" dirty="0">
                <a:solidFill>
                  <a:srgbClr val="FF0000"/>
                </a:solidFill>
              </a:rPr>
              <a:t>Balance </a:t>
            </a:r>
          </a:p>
          <a:p>
            <a:r>
              <a:rPr lang="en-US" sz="3600" dirty="0"/>
              <a:t>Development of </a:t>
            </a:r>
            <a:r>
              <a:rPr lang="en-US" sz="3600" dirty="0">
                <a:solidFill>
                  <a:srgbClr val="FF0000"/>
                </a:solidFill>
              </a:rPr>
              <a:t>Autonomy </a:t>
            </a:r>
            <a:r>
              <a:rPr lang="en-US" sz="3600" dirty="0"/>
              <a:t>and </a:t>
            </a:r>
            <a:r>
              <a:rPr lang="en-US" sz="3600" dirty="0">
                <a:solidFill>
                  <a:srgbClr val="FF0000"/>
                </a:solidFill>
              </a:rPr>
              <a:t>Identity </a:t>
            </a:r>
          </a:p>
          <a:p>
            <a:r>
              <a:rPr lang="en-US" sz="3600" dirty="0"/>
              <a:t>Reduction of </a:t>
            </a:r>
            <a:r>
              <a:rPr lang="en-US" sz="3600" dirty="0">
                <a:solidFill>
                  <a:srgbClr val="FF0000"/>
                </a:solidFill>
              </a:rPr>
              <a:t>Relational Trauma </a:t>
            </a:r>
            <a:r>
              <a:rPr lang="en-US" sz="3600" dirty="0"/>
              <a:t>and</a:t>
            </a:r>
            <a:r>
              <a:rPr lang="en-US" sz="3600" dirty="0">
                <a:solidFill>
                  <a:srgbClr val="FF0000"/>
                </a:solidFill>
              </a:rPr>
              <a:t> Shame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1744" y="1325462"/>
            <a:ext cx="5725936" cy="4851502"/>
          </a:xfrm>
        </p:spPr>
        <p:txBody>
          <a:bodyPr>
            <a:normAutofit/>
          </a:bodyPr>
          <a:lstStyle/>
          <a:p>
            <a:r>
              <a:rPr lang="en-US" sz="3600" dirty="0"/>
              <a:t>What are boundaries</a:t>
            </a:r>
          </a:p>
          <a:p>
            <a:r>
              <a:rPr lang="en-US" sz="3600" dirty="0"/>
              <a:t>Why we need them</a:t>
            </a:r>
          </a:p>
          <a:p>
            <a:r>
              <a:rPr lang="en-US" sz="3600" dirty="0"/>
              <a:t>Triangle trap with Toxic Behavior</a:t>
            </a:r>
          </a:p>
          <a:p>
            <a:r>
              <a:rPr lang="en-US" sz="3600" dirty="0"/>
              <a:t>Relational Trauma</a:t>
            </a:r>
          </a:p>
          <a:p>
            <a:r>
              <a:rPr lang="en-US" sz="3600" dirty="0"/>
              <a:t>Balance and Values </a:t>
            </a:r>
          </a:p>
          <a:p>
            <a:r>
              <a:rPr lang="en-US" sz="3600" dirty="0"/>
              <a:t>Take home</a:t>
            </a:r>
          </a:p>
        </p:txBody>
      </p:sp>
    </p:spTree>
    <p:extLst>
      <p:ext uri="{BB962C8B-B14F-4D97-AF65-F5344CB8AC3E}">
        <p14:creationId xmlns:p14="http://schemas.microsoft.com/office/powerpoint/2010/main" val="207515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56068"/>
          </a:xfrm>
        </p:spPr>
        <p:txBody>
          <a:bodyPr/>
          <a:lstStyle/>
          <a:p>
            <a:r>
              <a:rPr lang="en-US" sz="3600" cap="all" dirty="0">
                <a:solidFill>
                  <a:prstClr val="black"/>
                </a:solidFill>
                <a:latin typeface="+mn-lt"/>
              </a:rPr>
              <a:t>boundaries are…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458" y="1540700"/>
            <a:ext cx="11022904" cy="4860099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20000"/>
              </a:lnSpc>
              <a:buSzPct val="125000"/>
            </a:pPr>
            <a:r>
              <a:rPr lang="en-US" sz="2000" dirty="0">
                <a:solidFill>
                  <a:prstClr val="black"/>
                </a:solidFill>
                <a:latin typeface="+mj-lt"/>
              </a:rPr>
              <a:t>Guidelines, rules, expectations, limits, needs, protection, empowering, communication, healthy, personal, assertive, respectful, valuable, difficult, dividing line, balance, vulnerability, equalizes, modeling, teaching, responsivity, courageous, safety, preserve and deepen relationships</a:t>
            </a:r>
          </a:p>
          <a:p>
            <a:pPr lvl="0">
              <a:lnSpc>
                <a:spcPct val="120000"/>
              </a:lnSpc>
              <a:buSzPct val="125000"/>
            </a:pPr>
            <a:r>
              <a:rPr lang="en-US" sz="2000" dirty="0">
                <a:solidFill>
                  <a:prstClr val="black"/>
                </a:solidFill>
                <a:latin typeface="+mj-lt"/>
              </a:rPr>
              <a:t>Six types</a:t>
            </a:r>
          </a:p>
          <a:p>
            <a:pPr lvl="1">
              <a:lnSpc>
                <a:spcPct val="120000"/>
              </a:lnSpc>
              <a:buSzPct val="125000"/>
            </a:pPr>
            <a:r>
              <a:rPr lang="en-US" sz="2000" dirty="0">
                <a:solidFill>
                  <a:prstClr val="black"/>
                </a:solidFill>
                <a:latin typeface="+mj-lt"/>
              </a:rPr>
              <a:t>Physical—personal space, and physical touch</a:t>
            </a:r>
          </a:p>
          <a:p>
            <a:pPr lvl="1">
              <a:lnSpc>
                <a:spcPct val="120000"/>
              </a:lnSpc>
              <a:buSzPct val="125000"/>
            </a:pPr>
            <a:r>
              <a:rPr lang="en-US" sz="2000" dirty="0">
                <a:solidFill>
                  <a:prstClr val="black"/>
                </a:solidFill>
                <a:latin typeface="+mj-lt"/>
              </a:rPr>
              <a:t>Intellectual—refer to thoughts and ideas. Dismissing or belittles ideas or options</a:t>
            </a:r>
          </a:p>
          <a:p>
            <a:pPr lvl="1">
              <a:lnSpc>
                <a:spcPct val="120000"/>
              </a:lnSpc>
              <a:buSzPct val="125000"/>
            </a:pPr>
            <a:r>
              <a:rPr lang="en-US" sz="2000" dirty="0">
                <a:solidFill>
                  <a:prstClr val="black"/>
                </a:solidFill>
                <a:latin typeface="+mj-lt"/>
              </a:rPr>
              <a:t>Emotional—personal feelings and limits to share and invalidates  </a:t>
            </a:r>
          </a:p>
          <a:p>
            <a:pPr lvl="1">
              <a:lnSpc>
                <a:spcPct val="120000"/>
              </a:lnSpc>
              <a:buSzPct val="125000"/>
            </a:pPr>
            <a:r>
              <a:rPr lang="en-US" sz="2000" dirty="0">
                <a:solidFill>
                  <a:prstClr val="black"/>
                </a:solidFill>
                <a:latin typeface="+mj-lt"/>
              </a:rPr>
              <a:t>Sexual—emotional, intellectual, and physical aspects of sexuality, unwanted pressure </a:t>
            </a:r>
          </a:p>
          <a:p>
            <a:pPr lvl="1">
              <a:lnSpc>
                <a:spcPct val="120000"/>
              </a:lnSpc>
              <a:buSzPct val="125000"/>
            </a:pPr>
            <a:r>
              <a:rPr lang="en-US" sz="2000" dirty="0">
                <a:solidFill>
                  <a:prstClr val="black"/>
                </a:solidFill>
                <a:latin typeface="+mj-lt"/>
              </a:rPr>
              <a:t>Material—personal money or possessions of materials </a:t>
            </a:r>
          </a:p>
          <a:p>
            <a:pPr lvl="1">
              <a:lnSpc>
                <a:spcPct val="120000"/>
              </a:lnSpc>
              <a:buSzPct val="125000"/>
            </a:pPr>
            <a:r>
              <a:rPr lang="en-US" sz="2000" dirty="0">
                <a:solidFill>
                  <a:prstClr val="black"/>
                </a:solidFill>
                <a:latin typeface="+mj-lt"/>
              </a:rPr>
              <a:t>Time—how time is spent or violated from an other person  </a:t>
            </a:r>
          </a:p>
          <a:p>
            <a:pPr lvl="0">
              <a:lnSpc>
                <a:spcPct val="120000"/>
              </a:lnSpc>
              <a:buSzPct val="125000"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Tip-Just pick one category/type and improve it over a month within your relationships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146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556" y="365124"/>
            <a:ext cx="10364244" cy="69958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>
                <a:latin typeface="+mn-lt"/>
              </a:rPr>
              <a:t>“Living big” with Boundaries </a:t>
            </a:r>
            <a:br>
              <a:rPr lang="en-US" dirty="0">
                <a:latin typeface="+mn-lt"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450" y="1140903"/>
            <a:ext cx="11505328" cy="5036060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20000"/>
              </a:lnSpc>
              <a:buSzPct val="125000"/>
              <a:buNone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</a:t>
            </a:r>
            <a:r>
              <a:rPr lang="en-US" sz="3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can we expect people to put value on our work when we don’t value ourselves enough to set and hold uncomfortable boundaries?”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Brown (2015) 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Rising Strong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pg. 115</a:t>
            </a:r>
          </a:p>
          <a:p>
            <a:pPr marL="0" lvl="0" indent="0" algn="ctr">
              <a:lnSpc>
                <a:spcPct val="120000"/>
              </a:lnSpc>
              <a:buSzPct val="125000"/>
              <a:buNone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buSzPct val="125000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Compassionate people have boundaries that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combat resentment</a:t>
            </a:r>
          </a:p>
          <a:p>
            <a:pPr lvl="1">
              <a:lnSpc>
                <a:spcPct val="120000"/>
              </a:lnSpc>
              <a:buSzPct val="125000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common denominator in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Brene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Brown’s research was,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SHAME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resilient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had boundaries</a:t>
            </a:r>
          </a:p>
          <a:p>
            <a:pPr marL="457200" lvl="1" indent="0">
              <a:lnSpc>
                <a:spcPct val="120000"/>
              </a:lnSpc>
              <a:buSzPct val="125000"/>
              <a:buNone/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buSzPct val="125000"/>
            </a:pPr>
            <a:endParaRPr lang="en-US" sz="2000" dirty="0">
              <a:solidFill>
                <a:prstClr val="black"/>
              </a:solidFill>
              <a:latin typeface="Tw Cen MT" panose="020B0602020104020603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048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50553"/>
          </a:xfrm>
        </p:spPr>
        <p:txBody>
          <a:bodyPr/>
          <a:lstStyle/>
          <a:p>
            <a:r>
              <a:rPr lang="en-US" sz="3600" cap="all" dirty="0">
                <a:solidFill>
                  <a:prstClr val="black"/>
                </a:solidFill>
                <a:latin typeface="+mn-lt"/>
              </a:rPr>
              <a:t>boundaries are not…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412" y="1789854"/>
            <a:ext cx="10653387" cy="4510738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20000"/>
              </a:lnSpc>
              <a:buSzPct val="125000"/>
            </a:pPr>
            <a:r>
              <a:rPr lang="en-US" sz="3200" dirty="0">
                <a:solidFill>
                  <a:prstClr val="black"/>
                </a:solidFill>
                <a:latin typeface="+mj-lt"/>
              </a:rPr>
              <a:t>To fix, change, or punish the receiver or giver  </a:t>
            </a:r>
          </a:p>
          <a:p>
            <a:pPr lvl="0">
              <a:lnSpc>
                <a:spcPct val="120000"/>
              </a:lnSpc>
              <a:buSzPct val="125000"/>
            </a:pPr>
            <a:r>
              <a:rPr lang="en-US" sz="3200" dirty="0">
                <a:solidFill>
                  <a:prstClr val="black"/>
                </a:solidFill>
                <a:latin typeface="+mj-lt"/>
              </a:rPr>
              <a:t> For the receiver or violator to </a:t>
            </a:r>
          </a:p>
          <a:p>
            <a:pPr marL="0" lvl="0" indent="0">
              <a:lnSpc>
                <a:spcPct val="120000"/>
              </a:lnSpc>
              <a:buSzPct val="125000"/>
              <a:buNone/>
            </a:pPr>
            <a:r>
              <a:rPr lang="en-US" sz="3200" dirty="0">
                <a:solidFill>
                  <a:prstClr val="black"/>
                </a:solidFill>
                <a:latin typeface="+mj-lt"/>
              </a:rPr>
              <a:t>	blame, shame, label, or guilt trip</a:t>
            </a:r>
          </a:p>
          <a:p>
            <a:pPr lvl="0">
              <a:lnSpc>
                <a:spcPct val="120000"/>
              </a:lnSpc>
              <a:buSzPct val="125000"/>
            </a:pPr>
            <a:r>
              <a:rPr lang="en-US" sz="3200" dirty="0">
                <a:solidFill>
                  <a:prstClr val="black"/>
                </a:solidFill>
                <a:latin typeface="+mj-lt"/>
              </a:rPr>
              <a:t>To be ignored or be Unequal </a:t>
            </a:r>
          </a:p>
          <a:p>
            <a:pPr lvl="0">
              <a:lnSpc>
                <a:spcPct val="120000"/>
              </a:lnSpc>
              <a:buSzPct val="125000"/>
            </a:pPr>
            <a:r>
              <a:rPr lang="en-US" sz="3200" dirty="0">
                <a:solidFill>
                  <a:prstClr val="black"/>
                </a:solidFill>
                <a:latin typeface="+mj-lt"/>
              </a:rPr>
              <a:t>To be aggressive or passive</a:t>
            </a:r>
          </a:p>
          <a:p>
            <a:pPr lvl="0">
              <a:lnSpc>
                <a:spcPct val="120000"/>
              </a:lnSpc>
              <a:buSzPct val="125000"/>
            </a:pPr>
            <a:r>
              <a:rPr lang="en-US" sz="3200" dirty="0">
                <a:solidFill>
                  <a:prstClr val="black"/>
                </a:solidFill>
                <a:latin typeface="+mj-lt"/>
              </a:rPr>
              <a:t>Impersonal</a:t>
            </a:r>
          </a:p>
          <a:p>
            <a:pPr lvl="0">
              <a:lnSpc>
                <a:spcPct val="120000"/>
              </a:lnSpc>
              <a:buSzPct val="125000"/>
            </a:pPr>
            <a:r>
              <a:rPr lang="en-US" sz="3200" dirty="0">
                <a:solidFill>
                  <a:prstClr val="black"/>
                </a:solidFill>
                <a:latin typeface="+mj-lt"/>
              </a:rPr>
              <a:t>Against your value system  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009" y="2355086"/>
            <a:ext cx="4147503" cy="404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60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Toxic Behavior is…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229" y="1870577"/>
            <a:ext cx="10188681" cy="4502791"/>
          </a:xfrm>
        </p:spPr>
        <p:txBody>
          <a:bodyPr>
            <a:normAutofit/>
          </a:bodyPr>
          <a:lstStyle/>
          <a:p>
            <a:r>
              <a:rPr lang="en-US" sz="2400" dirty="0"/>
              <a:t>Create drama/trauma triangle </a:t>
            </a:r>
          </a:p>
          <a:p>
            <a:r>
              <a:rPr lang="en-US" sz="2400" dirty="0"/>
              <a:t>Manipulate or control others</a:t>
            </a:r>
          </a:p>
          <a:p>
            <a:r>
              <a:rPr lang="en-US" sz="2400" dirty="0"/>
              <a:t>Being needy (“it is all about them all the time”) </a:t>
            </a:r>
          </a:p>
          <a:p>
            <a:r>
              <a:rPr lang="en-US" sz="2400" dirty="0"/>
              <a:t>Use others to meet their needs (such as a “narcissistic parent”)</a:t>
            </a:r>
          </a:p>
          <a:p>
            <a:r>
              <a:rPr lang="en-US" sz="2400" dirty="0"/>
              <a:t>Being extremely critical of themselves and others; </a:t>
            </a:r>
          </a:p>
          <a:p>
            <a:r>
              <a:rPr lang="en-US" sz="2400" dirty="0"/>
              <a:t>Being jealous and envious of others</a:t>
            </a:r>
          </a:p>
          <a:p>
            <a:r>
              <a:rPr lang="en-US" sz="2400" dirty="0"/>
              <a:t>Abuse substances or self-harm and be unwilling (or unable) to seek help</a:t>
            </a:r>
          </a:p>
          <a:p>
            <a:r>
              <a:rPr lang="en-US" sz="2400" dirty="0"/>
              <a:t>Violate your boundaries (jerk qualities) 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565048-EA70-4FCC-A2C4-E8E16D463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90950" y="148904"/>
            <a:ext cx="5529063" cy="251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19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What Happens to You…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You’re emotionally affected by their drama </a:t>
            </a:r>
            <a:r>
              <a:rPr lang="en-US" dirty="0">
                <a:solidFill>
                  <a:srgbClr val="FF0000"/>
                </a:solidFill>
              </a:rPr>
              <a:t>(shut down)</a:t>
            </a:r>
          </a:p>
          <a:p>
            <a:pPr fontAlgn="base"/>
            <a:r>
              <a:rPr lang="en-US" dirty="0"/>
              <a:t>You dread (fear) being around them </a:t>
            </a:r>
            <a:r>
              <a:rPr lang="en-US" dirty="0">
                <a:solidFill>
                  <a:srgbClr val="FF0000"/>
                </a:solidFill>
              </a:rPr>
              <a:t>(avoid) </a:t>
            </a:r>
          </a:p>
          <a:p>
            <a:pPr fontAlgn="base"/>
            <a:r>
              <a:rPr lang="en-US" dirty="0"/>
              <a:t>You’re exhausted or you feel angry while you’re with them or after your interaction </a:t>
            </a:r>
            <a:r>
              <a:rPr lang="en-US" dirty="0">
                <a:solidFill>
                  <a:srgbClr val="FF0000"/>
                </a:solidFill>
              </a:rPr>
              <a:t>(drained)</a:t>
            </a:r>
          </a:p>
          <a:p>
            <a:pPr fontAlgn="base"/>
            <a:r>
              <a:rPr lang="en-US" dirty="0"/>
              <a:t>You feel bad or ashamed about yourself </a:t>
            </a:r>
            <a:r>
              <a:rPr lang="en-US" dirty="0">
                <a:solidFill>
                  <a:srgbClr val="FF0000"/>
                </a:solidFill>
              </a:rPr>
              <a:t>(worthless) </a:t>
            </a:r>
          </a:p>
          <a:p>
            <a:pPr fontAlgn="base"/>
            <a:r>
              <a:rPr lang="en-US" dirty="0"/>
              <a:t>You’re stuck in a cycle of trying to rescue, fix or be the care-giver </a:t>
            </a:r>
            <a:r>
              <a:rPr lang="en-US" dirty="0">
                <a:solidFill>
                  <a:srgbClr val="FF0000"/>
                </a:solidFill>
              </a:rPr>
              <a:t>(syndrome)</a:t>
            </a:r>
          </a:p>
          <a:p>
            <a:r>
              <a:rPr lang="en-US" dirty="0"/>
              <a:t>Loose your values </a:t>
            </a:r>
            <a:r>
              <a:rPr lang="en-US" dirty="0">
                <a:solidFill>
                  <a:srgbClr val="FF0000"/>
                </a:solidFill>
              </a:rPr>
              <a:t>(self-worth)</a:t>
            </a:r>
          </a:p>
          <a:p>
            <a:r>
              <a:rPr lang="en-US" dirty="0"/>
              <a:t>Become burnt-out </a:t>
            </a:r>
            <a:r>
              <a:rPr lang="en-US" dirty="0">
                <a:solidFill>
                  <a:srgbClr val="FF0000"/>
                </a:solidFill>
              </a:rPr>
              <a:t>(relationship burnout, FFF)</a:t>
            </a:r>
          </a:p>
          <a:p>
            <a:r>
              <a:rPr lang="en-US" dirty="0"/>
              <a:t>You enter a syndrome </a:t>
            </a:r>
            <a:r>
              <a:rPr lang="en-US" dirty="0">
                <a:solidFill>
                  <a:srgbClr val="FF0000"/>
                </a:solidFill>
              </a:rPr>
              <a:t>(codependent)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195" y="3876253"/>
            <a:ext cx="4491606" cy="255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58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77" y="150313"/>
            <a:ext cx="11028123" cy="75156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Stephan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Kapman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Conflict Triangle </a:t>
            </a:r>
            <a:endParaRPr lang="en-US" dirty="0"/>
          </a:p>
        </p:txBody>
      </p:sp>
      <p:pic>
        <p:nvPicPr>
          <p:cNvPr id="4" name="Content Placeholder 3" descr="Karpman Drama Triangle | Drama triangle, Psychology, Words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92382"/>
            <a:ext cx="5590309" cy="50915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965B1B-ABCD-46F2-8FFA-4E5F8790E863}"/>
              </a:ext>
            </a:extLst>
          </p:cNvPr>
          <p:cNvSpPr txBox="1"/>
          <p:nvPr/>
        </p:nvSpPr>
        <p:spPr>
          <a:xfrm>
            <a:off x="3951215" y="1921079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Parent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85627E-D12B-46EC-BFB3-530DF3D6A9D9}"/>
              </a:ext>
            </a:extLst>
          </p:cNvPr>
          <p:cNvSpPr txBox="1"/>
          <p:nvPr/>
        </p:nvSpPr>
        <p:spPr>
          <a:xfrm>
            <a:off x="6601877" y="192107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Adult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78D2B6-47FD-4660-BBE7-0A6E9BC71E90}"/>
              </a:ext>
            </a:extLst>
          </p:cNvPr>
          <p:cNvSpPr txBox="1"/>
          <p:nvPr/>
        </p:nvSpPr>
        <p:spPr>
          <a:xfrm>
            <a:off x="5385549" y="34290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Child</a:t>
            </a:r>
          </a:p>
        </p:txBody>
      </p:sp>
    </p:spTree>
    <p:extLst>
      <p:ext uri="{BB962C8B-B14F-4D97-AF65-F5344CB8AC3E}">
        <p14:creationId xmlns:p14="http://schemas.microsoft.com/office/powerpoint/2010/main" val="3293738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768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Parent/Child/Adult Relationship </a:t>
            </a:r>
            <a:b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8279"/>
            <a:ext cx="10515600" cy="4827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STOP the Drama/TRAUMA by Coaching and Challenging and Staying in YOUR Role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5" name="Flowchart: Merge 4"/>
          <p:cNvSpPr/>
          <p:nvPr/>
        </p:nvSpPr>
        <p:spPr>
          <a:xfrm flipH="1">
            <a:off x="3858016" y="2760330"/>
            <a:ext cx="4914588" cy="3455965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Sequential Access Storage 5"/>
          <p:cNvSpPr/>
          <p:nvPr/>
        </p:nvSpPr>
        <p:spPr>
          <a:xfrm>
            <a:off x="1579113" y="2377478"/>
            <a:ext cx="1471807" cy="1061256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Parent</a:t>
            </a:r>
          </a:p>
        </p:txBody>
      </p:sp>
      <p:sp>
        <p:nvSpPr>
          <p:cNvPr id="7" name="Flowchart: Sequential Access Storage 6"/>
          <p:cNvSpPr/>
          <p:nvPr/>
        </p:nvSpPr>
        <p:spPr>
          <a:xfrm>
            <a:off x="9193167" y="2495208"/>
            <a:ext cx="1402914" cy="1105138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Adult</a:t>
            </a:r>
          </a:p>
        </p:txBody>
      </p:sp>
      <p:sp>
        <p:nvSpPr>
          <p:cNvPr id="8" name="Flowchart: Sequential Access Storage 7"/>
          <p:cNvSpPr/>
          <p:nvPr/>
        </p:nvSpPr>
        <p:spPr>
          <a:xfrm>
            <a:off x="4262086" y="5395833"/>
            <a:ext cx="1402914" cy="1105138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Child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43616" y="2863111"/>
            <a:ext cx="125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Challenger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59301" y="2971387"/>
            <a:ext cx="99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Coach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2096" y="5846963"/>
            <a:ext cx="1164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Thriver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81288" y="3431750"/>
            <a:ext cx="2668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 the One to Change the Conflict and Get OUT</a:t>
            </a:r>
          </a:p>
        </p:txBody>
      </p:sp>
      <p:sp>
        <p:nvSpPr>
          <p:cNvPr id="13" name="Multiply 12"/>
          <p:cNvSpPr/>
          <p:nvPr/>
        </p:nvSpPr>
        <p:spPr>
          <a:xfrm>
            <a:off x="3050920" y="1828800"/>
            <a:ext cx="55535" cy="4571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2689503" y="1486724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13151" y="3664201"/>
            <a:ext cx="35325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Transactional analysis is based on the idea that one’s behavior and social relationship reflects an exchange between parental (critical/nurturing), adult (rational) and childlike (intuitive/dependent) aspects of personality developed early in life. </a:t>
            </a:r>
          </a:p>
        </p:txBody>
      </p:sp>
    </p:spTree>
    <p:extLst>
      <p:ext uri="{BB962C8B-B14F-4D97-AF65-F5344CB8AC3E}">
        <p14:creationId xmlns:p14="http://schemas.microsoft.com/office/powerpoint/2010/main" val="29865942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2671</TotalTime>
  <Words>1415</Words>
  <Application>Microsoft Office PowerPoint</Application>
  <PresentationFormat>Widescreen</PresentationFormat>
  <Paragraphs>155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Aharoni</vt:lpstr>
      <vt:lpstr>AR BLANCA</vt:lpstr>
      <vt:lpstr>Arial</vt:lpstr>
      <vt:lpstr>Arial Black</vt:lpstr>
      <vt:lpstr>Times New Roman</vt:lpstr>
      <vt:lpstr>Tw Cen MT</vt:lpstr>
      <vt:lpstr>Wingdings</vt:lpstr>
      <vt:lpstr>Wood Type</vt:lpstr>
      <vt:lpstr>Boundaries with Toxic Behavior   CARYL WARD LCMHC, CFLE carylscounseling@gmail.com  801.999.0179 cell paperbackconnections.com </vt:lpstr>
      <vt:lpstr>Why Boundaries…</vt:lpstr>
      <vt:lpstr>boundaries are…</vt:lpstr>
      <vt:lpstr>  “Living big” with Boundaries   </vt:lpstr>
      <vt:lpstr>boundaries are not…</vt:lpstr>
      <vt:lpstr>Toxic Behavior is… </vt:lpstr>
      <vt:lpstr>What Happens to You…</vt:lpstr>
      <vt:lpstr>Stephan Kapman Conflict Triangle </vt:lpstr>
      <vt:lpstr>Parent/Child/Adult Relationship  </vt:lpstr>
      <vt:lpstr>Drama Triangle/Conflict Concept  </vt:lpstr>
      <vt:lpstr>Burnout and Behavior  </vt:lpstr>
      <vt:lpstr>Burnout and Behavior </vt:lpstr>
      <vt:lpstr> Balance of Basic Four—Time/Energy/Money</vt:lpstr>
      <vt:lpstr>Assertive Behavior Process Fight Flight Freeze Mid Brain  </vt:lpstr>
      <vt:lpstr>Avoid- Gottman 4 Horseman </vt:lpstr>
      <vt:lpstr>Tips to Reduce Conflict </vt:lpstr>
      <vt:lpstr>10 Ways to Have Boundaries &amp; Values </vt:lpstr>
      <vt:lpstr>Take Home…</vt:lpstr>
      <vt:lpstr>Resources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Boggs</dc:creator>
  <cp:lastModifiedBy>carylscottage@gmail.com</cp:lastModifiedBy>
  <cp:revision>35</cp:revision>
  <dcterms:created xsi:type="dcterms:W3CDTF">2018-08-10T17:57:38Z</dcterms:created>
  <dcterms:modified xsi:type="dcterms:W3CDTF">2021-07-21T21:26:31Z</dcterms:modified>
</cp:coreProperties>
</file>