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303" r:id="rId2"/>
    <p:sldId id="310" r:id="rId3"/>
    <p:sldId id="304" r:id="rId4"/>
    <p:sldId id="313" r:id="rId5"/>
    <p:sldId id="311" r:id="rId6"/>
    <p:sldId id="325" r:id="rId7"/>
    <p:sldId id="317" r:id="rId8"/>
    <p:sldId id="307" r:id="rId9"/>
    <p:sldId id="327" r:id="rId10"/>
    <p:sldId id="328" r:id="rId11"/>
    <p:sldId id="308" r:id="rId12"/>
    <p:sldId id="323" r:id="rId13"/>
    <p:sldId id="324" r:id="rId14"/>
    <p:sldId id="322" r:id="rId15"/>
    <p:sldId id="321" r:id="rId16"/>
    <p:sldId id="312" r:id="rId17"/>
    <p:sldId id="318" r:id="rId18"/>
    <p:sldId id="319" r:id="rId19"/>
    <p:sldId id="320" r:id="rId20"/>
    <p:sldId id="309" r:id="rId21"/>
    <p:sldId id="326" r:id="rId22"/>
    <p:sldId id="314" r:id="rId23"/>
    <p:sldId id="31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25500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18982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749011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2599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81550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78451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104626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152996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1093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20283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12629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49776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95191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0356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3793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62B67EF-29E0-447D-9372-52175DF65424}" type="datetimeFigureOut">
              <a:rPr lang="en-US" smtClean="0"/>
              <a:t>7/9/2020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41022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88559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2B67EF-29E0-447D-9372-52175DF65424}" type="datetimeFigureOut">
              <a:rPr lang="en-US" smtClean="0"/>
              <a:t>7/9/2020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9163BF2-05CE-4440-83BB-ED7554161BA6}" type="slidenum">
              <a:rPr lang="en-US" smtClean="0"/>
              <a:t>‹#›</a:t>
            </a:fld>
            <a:endParaRPr lang="en-US"/>
          </a:p>
        </p:txBody>
      </p:sp>
    </p:spTree>
    <p:extLst>
      <p:ext uri="{BB962C8B-B14F-4D97-AF65-F5344CB8AC3E}">
        <p14:creationId xmlns:p14="http://schemas.microsoft.com/office/powerpoint/2010/main" val="2056735000"/>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yl@blomquisthal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sleep.org/articles/what-happens-during-slee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tionalgeographic.com/science/2020/04/coronavirus-zoom-fatigue-is-taxing-the-brain-here-is-why-that-happens/" TargetMode="External"/><Relationship Id="rId2" Type="http://schemas.openxmlformats.org/officeDocument/2006/relationships/hyperlink" Target="https://6abc.com/screen-time-quarantine-coronavirus-how-to-decrease/611339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ivingwell.org.au/mindfulness-exercises-3/8-mindfulness-of-thoughts/" TargetMode="External"/><Relationship Id="rId2" Type="http://schemas.openxmlformats.org/officeDocument/2006/relationships/hyperlink" Target="http://www.freemindfulness.org/download"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Kvs-_22lwjA" TargetMode="External"/><Relationship Id="rId2" Type="http://schemas.openxmlformats.org/officeDocument/2006/relationships/hyperlink" Target="https://www.sleepfoundation.org/articles/why-your-child-needs-sleep-schedule-throughout-summ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hservicesslc.wordpress.com/2012/06/05/3-reasons-for-family-dinn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leep.org/articles/what-happens-during-slee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12A38-E269-407B-9551-269CEE9061BA}"/>
              </a:ext>
            </a:extLst>
          </p:cNvPr>
          <p:cNvSpPr>
            <a:spLocks noGrp="1"/>
          </p:cNvSpPr>
          <p:nvPr>
            <p:ph type="ctrTitle"/>
          </p:nvPr>
        </p:nvSpPr>
        <p:spPr>
          <a:xfrm>
            <a:off x="1524000" y="3574473"/>
            <a:ext cx="9144000" cy="2535381"/>
          </a:xfrm>
        </p:spPr>
        <p:txBody>
          <a:bodyPr>
            <a:normAutofit fontScale="90000"/>
          </a:bodyPr>
          <a:lstStyle/>
          <a:p>
            <a:r>
              <a:rPr lang="en-US" dirty="0"/>
              <a:t/>
            </a:r>
            <a:br>
              <a:rPr lang="en-US" dirty="0"/>
            </a:br>
            <a:r>
              <a:rPr lang="en-US" dirty="0"/>
              <a:t/>
            </a:r>
            <a:br>
              <a:rPr lang="en-US" dirty="0"/>
            </a:br>
            <a:r>
              <a:rPr lang="en-US" dirty="0" smtClean="0">
                <a:latin typeface="Arial Rounded MT Bold" panose="020F0704030504030204" pitchFamily="34" charset="0"/>
              </a:rPr>
              <a:t>Burnout vs. Balanced </a:t>
            </a:r>
            <a:r>
              <a:rPr lang="en-US" dirty="0" smtClean="0"/>
              <a:t/>
            </a:r>
            <a:br>
              <a:rPr lang="en-US" dirty="0" smtClean="0"/>
            </a:br>
            <a:r>
              <a:rPr lang="en-US" dirty="0"/>
              <a:t/>
            </a:r>
            <a:br>
              <a:rPr lang="en-US" dirty="0"/>
            </a:br>
            <a:r>
              <a:rPr lang="en-US" sz="4400" dirty="0" smtClean="0">
                <a:latin typeface="AR BLANCA" panose="02000000000000000000" pitchFamily="2" charset="0"/>
              </a:rPr>
              <a:t>CARYL WARD LCMHC, CFLE</a:t>
            </a:r>
            <a:br>
              <a:rPr lang="en-US" sz="4400" dirty="0" smtClean="0">
                <a:latin typeface="AR BLANCA" panose="02000000000000000000" pitchFamily="2" charset="0"/>
              </a:rPr>
            </a:br>
            <a:r>
              <a:rPr lang="en-US" sz="4400" dirty="0" smtClean="0">
                <a:latin typeface="AR BLANCA" panose="02000000000000000000" pitchFamily="2" charset="0"/>
                <a:hlinkClick r:id="rId2"/>
              </a:rPr>
              <a:t>caryl@blomquisthale.com</a:t>
            </a:r>
            <a:r>
              <a:rPr lang="en-US" sz="4400" dirty="0" smtClean="0">
                <a:latin typeface="AR BLANCA" panose="02000000000000000000" pitchFamily="2" charset="0"/>
              </a:rPr>
              <a:t/>
            </a:r>
            <a:br>
              <a:rPr lang="en-US" sz="4400" dirty="0" smtClean="0">
                <a:latin typeface="AR BLANCA" panose="02000000000000000000" pitchFamily="2" charset="0"/>
              </a:rPr>
            </a:br>
            <a:r>
              <a:rPr lang="en-US" sz="4400" dirty="0" smtClean="0">
                <a:latin typeface="AR BLANCA" panose="02000000000000000000" pitchFamily="2" charset="0"/>
              </a:rPr>
              <a:t>801.999.0179 cell</a:t>
            </a:r>
            <a:br>
              <a:rPr lang="en-US" sz="4400" dirty="0" smtClean="0">
                <a:latin typeface="AR BLANCA" panose="02000000000000000000" pitchFamily="2" charset="0"/>
              </a:rPr>
            </a:br>
            <a:r>
              <a:rPr lang="en-US" sz="4400" dirty="0" smtClean="0">
                <a:latin typeface="AR BLANCA" panose="02000000000000000000" pitchFamily="2" charset="0"/>
              </a:rPr>
              <a:t>801.262.9619 office </a:t>
            </a:r>
            <a:endParaRPr lang="en-US" sz="4400" dirty="0">
              <a:solidFill>
                <a:schemeClr val="accent1"/>
              </a:solidFill>
              <a:latin typeface="AR BLANCA" panose="02000000000000000000" pitchFamily="2" charset="0"/>
            </a:endParaRPr>
          </a:p>
        </p:txBody>
      </p:sp>
    </p:spTree>
    <p:extLst>
      <p:ext uri="{BB962C8B-B14F-4D97-AF65-F5344CB8AC3E}">
        <p14:creationId xmlns:p14="http://schemas.microsoft.com/office/powerpoint/2010/main" val="72428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28" y="444674"/>
            <a:ext cx="7101713" cy="682668"/>
          </a:xfrm>
        </p:spPr>
        <p:txBody>
          <a:bodyPr>
            <a:normAutofit/>
          </a:bodyPr>
          <a:lstStyle/>
          <a:p>
            <a:r>
              <a:rPr lang="en-US" dirty="0" smtClean="0"/>
              <a:t>How Much Sleep is Needed</a:t>
            </a:r>
            <a:endParaRPr lang="en-US" dirty="0"/>
          </a:p>
        </p:txBody>
      </p:sp>
      <p:sp>
        <p:nvSpPr>
          <p:cNvPr id="3" name="Content Placeholder 2"/>
          <p:cNvSpPr>
            <a:spLocks noGrp="1"/>
          </p:cNvSpPr>
          <p:nvPr>
            <p:ph type="body" sz="half" idx="2"/>
          </p:nvPr>
        </p:nvSpPr>
        <p:spPr>
          <a:xfrm>
            <a:off x="425884" y="1499948"/>
            <a:ext cx="5228571" cy="4976009"/>
          </a:xfrm>
        </p:spPr>
        <p:txBody>
          <a:bodyPr>
            <a:normAutofit fontScale="92500" lnSpcReduction="10000"/>
          </a:bodyPr>
          <a:lstStyle/>
          <a:p>
            <a:r>
              <a:rPr lang="en-US" sz="2000" dirty="0" smtClean="0"/>
              <a:t>Benefits of REM sleep: better brain development, boost in memory, concentration, learning, mood, creativity, better immune system, less depression,  more growth hormones, improved blood supply to muscles, better health overall, reduces heart disease and strokes and have a higher educational level. </a:t>
            </a:r>
            <a:endParaRPr lang="en-US" sz="2000" dirty="0"/>
          </a:p>
          <a:p>
            <a:r>
              <a:rPr lang="en-US" sz="2000" dirty="0" smtClean="0"/>
              <a:t>Newborns 14-17 hours</a:t>
            </a:r>
          </a:p>
          <a:p>
            <a:r>
              <a:rPr lang="en-US" sz="2000" dirty="0" smtClean="0"/>
              <a:t>Infants 12-15 hours</a:t>
            </a:r>
          </a:p>
          <a:p>
            <a:r>
              <a:rPr lang="en-US" sz="2000" dirty="0" smtClean="0"/>
              <a:t>Teens 8-10 hours</a:t>
            </a:r>
          </a:p>
          <a:p>
            <a:r>
              <a:rPr lang="en-US" sz="2000" dirty="0" smtClean="0"/>
              <a:t>Adults 7-9 hours</a:t>
            </a:r>
          </a:p>
          <a:p>
            <a:r>
              <a:rPr lang="en-US" sz="2000" dirty="0" smtClean="0"/>
              <a:t>65 + 7-9 hours</a:t>
            </a:r>
          </a:p>
          <a:p>
            <a:r>
              <a:rPr lang="en-US" dirty="0" smtClean="0"/>
              <a:t>American average- 7 hours with 35% report “poor” sleep quality. 7/10 high School age don’t get enough sleep.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456" y="1601743"/>
            <a:ext cx="6363223" cy="4772417"/>
          </a:xfrm>
          <a:prstGeom prst="rect">
            <a:avLst/>
          </a:prstGeom>
        </p:spPr>
      </p:pic>
    </p:spTree>
    <p:extLst>
      <p:ext uri="{BB962C8B-B14F-4D97-AF65-F5344CB8AC3E}">
        <p14:creationId xmlns:p14="http://schemas.microsoft.com/office/powerpoint/2010/main" val="295627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Tips</a:t>
            </a:r>
            <a:endParaRPr lang="en-US" dirty="0"/>
          </a:p>
        </p:txBody>
      </p:sp>
      <p:sp>
        <p:nvSpPr>
          <p:cNvPr id="3" name="Content Placeholder 2"/>
          <p:cNvSpPr>
            <a:spLocks noGrp="1"/>
          </p:cNvSpPr>
          <p:nvPr>
            <p:ph idx="1"/>
          </p:nvPr>
        </p:nvSpPr>
        <p:spPr>
          <a:xfrm>
            <a:off x="488516" y="1177448"/>
            <a:ext cx="10559440" cy="5070952"/>
          </a:xfrm>
        </p:spPr>
        <p:txBody>
          <a:bodyPr>
            <a:normAutofit lnSpcReduction="10000"/>
          </a:bodyPr>
          <a:lstStyle/>
          <a:p>
            <a:r>
              <a:rPr lang="en-US" sz="2800" dirty="0"/>
              <a:t>Heating cold feet causes vasodilation—dilation of the blood vessels—which may tell </a:t>
            </a:r>
            <a:r>
              <a:rPr lang="en-US" sz="2800" dirty="0" smtClean="0"/>
              <a:t>the brain</a:t>
            </a:r>
            <a:r>
              <a:rPr lang="en-US" sz="2800" dirty="0"/>
              <a:t> that it is bedtime. After the blood vessels open in the hands and feet, heat is redistributed throughout the body to prepare for </a:t>
            </a:r>
            <a:r>
              <a:rPr lang="en-US" sz="2800" dirty="0" smtClean="0"/>
              <a:t>sleep. In </a:t>
            </a:r>
            <a:r>
              <a:rPr lang="en-US" sz="2800" dirty="0"/>
              <a:t>fact, some research has shown that the more vasodilation in the hands and feet, the less time it takes to fall asleep. </a:t>
            </a:r>
            <a:endParaRPr lang="en-US" sz="2800" dirty="0" smtClean="0"/>
          </a:p>
          <a:p>
            <a:r>
              <a:rPr lang="en-US" sz="2800" dirty="0"/>
              <a:t>A spoonful of almond </a:t>
            </a:r>
            <a:r>
              <a:rPr lang="en-US" sz="2800" dirty="0" smtClean="0"/>
              <a:t>butter is </a:t>
            </a:r>
            <a:r>
              <a:rPr lang="en-US" sz="2800" dirty="0"/>
              <a:t>a good source of magnesium. Having low magnesium levels puts you at a higher risk for insomnia, so it’s important to get enough of it</a:t>
            </a:r>
            <a:r>
              <a:rPr lang="en-US" sz="2800" dirty="0" smtClean="0"/>
              <a:t>. Also, Epson Salt bath does the same. </a:t>
            </a:r>
          </a:p>
          <a:p>
            <a:pPr marL="0" indent="0">
              <a:buNone/>
            </a:pPr>
            <a:endParaRPr lang="en-US" dirty="0" smtClean="0"/>
          </a:p>
          <a:p>
            <a:pPr marL="0" lvl="0" indent="0">
              <a:buNone/>
            </a:pPr>
            <a:r>
              <a:rPr lang="en-US" sz="1600" dirty="0">
                <a:solidFill>
                  <a:prstClr val="black"/>
                </a:solidFill>
                <a:hlinkClick r:id="rId2"/>
              </a:rPr>
              <a:t>https://www.sleep.org/</a:t>
            </a:r>
            <a:endParaRPr lang="en-US" sz="1600" dirty="0">
              <a:solidFill>
                <a:prstClr val="black"/>
              </a:solidFill>
            </a:endParaRPr>
          </a:p>
          <a:p>
            <a:endParaRPr lang="en-US" dirty="0"/>
          </a:p>
        </p:txBody>
      </p:sp>
    </p:spTree>
    <p:extLst>
      <p:ext uri="{BB962C8B-B14F-4D97-AF65-F5344CB8AC3E}">
        <p14:creationId xmlns:p14="http://schemas.microsoft.com/office/powerpoint/2010/main" val="2633316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6DFE0-F591-4926-A469-157EE745E59C}"/>
              </a:ext>
            </a:extLst>
          </p:cNvPr>
          <p:cNvSpPr>
            <a:spLocks noGrp="1"/>
          </p:cNvSpPr>
          <p:nvPr>
            <p:ph type="title"/>
          </p:nvPr>
        </p:nvSpPr>
        <p:spPr>
          <a:xfrm>
            <a:off x="956345" y="306403"/>
            <a:ext cx="10515600" cy="582946"/>
          </a:xfrm>
        </p:spPr>
        <p:txBody>
          <a:bodyPr>
            <a:normAutofit fontScale="90000"/>
          </a:bodyPr>
          <a:lstStyle/>
          <a:p>
            <a:r>
              <a:rPr lang="en-US" b="1" dirty="0" smtClean="0">
                <a:latin typeface="Myriad Pro Light" panose="020B0403030403020204"/>
              </a:rPr>
              <a:t>Bedtime Routine to Finish the day </a:t>
            </a:r>
            <a:endParaRPr lang="en-US" b="1" dirty="0">
              <a:latin typeface="Myriad Pro Light" panose="020B0403030403020204"/>
            </a:endParaRPr>
          </a:p>
        </p:txBody>
      </p:sp>
      <p:sp>
        <p:nvSpPr>
          <p:cNvPr id="3" name="Content Placeholder 2">
            <a:extLst>
              <a:ext uri="{FF2B5EF4-FFF2-40B4-BE49-F238E27FC236}">
                <a16:creationId xmlns:a16="http://schemas.microsoft.com/office/drawing/2014/main" xmlns="" id="{FCD1B69B-C9AB-4118-B97C-5E8C2A9D24DD}"/>
              </a:ext>
            </a:extLst>
          </p:cNvPr>
          <p:cNvSpPr>
            <a:spLocks noGrp="1"/>
          </p:cNvSpPr>
          <p:nvPr>
            <p:ph idx="1"/>
          </p:nvPr>
        </p:nvSpPr>
        <p:spPr>
          <a:xfrm>
            <a:off x="475989" y="1929008"/>
            <a:ext cx="11716011" cy="4584526"/>
          </a:xfrm>
        </p:spPr>
        <p:txBody>
          <a:bodyPr numCol="2">
            <a:normAutofit lnSpcReduction="10000"/>
          </a:bodyPr>
          <a:lstStyle/>
          <a:p>
            <a:r>
              <a:rPr lang="en-US" sz="3600" dirty="0">
                <a:latin typeface="Arial Rounded MT Bold" panose="020F0704030504030204" pitchFamily="34" charset="0"/>
                <a:cs typeface="Aharoni" panose="02010803020104030203" pitchFamily="2" charset="-79"/>
              </a:rPr>
              <a:t>Sleep hygiene routine</a:t>
            </a:r>
          </a:p>
          <a:p>
            <a:r>
              <a:rPr lang="en-US" sz="3600" dirty="0" smtClean="0">
                <a:latin typeface="Arial Rounded MT Bold" panose="020F0704030504030204" pitchFamily="34" charset="0"/>
                <a:cs typeface="Aharoni" panose="02010803020104030203" pitchFamily="2" charset="-79"/>
              </a:rPr>
              <a:t>Exercise/Stretch</a:t>
            </a:r>
            <a:endParaRPr lang="en-US" sz="3600" dirty="0">
              <a:latin typeface="Arial Rounded MT Bold" panose="020F0704030504030204" pitchFamily="34" charset="0"/>
              <a:cs typeface="Aharoni" panose="02010803020104030203" pitchFamily="2" charset="-79"/>
            </a:endParaRPr>
          </a:p>
          <a:p>
            <a:r>
              <a:rPr lang="en-US" sz="3600" dirty="0">
                <a:latin typeface="Arial Rounded MT Bold" panose="020F0704030504030204" pitchFamily="34" charset="0"/>
                <a:cs typeface="Aharoni" panose="02010803020104030203" pitchFamily="2" charset="-79"/>
              </a:rPr>
              <a:t>Electronics off </a:t>
            </a:r>
          </a:p>
          <a:p>
            <a:pPr lvl="1"/>
            <a:r>
              <a:rPr lang="en-US" sz="2000" dirty="0" smtClean="0">
                <a:latin typeface="Arial Rounded MT Bold" panose="020F0704030504030204" pitchFamily="34" charset="0"/>
                <a:cs typeface="Aharoni" panose="02010803020104030203" pitchFamily="2" charset="-79"/>
              </a:rPr>
              <a:t>1 </a:t>
            </a:r>
            <a:r>
              <a:rPr lang="en-US" sz="2000" dirty="0">
                <a:latin typeface="Arial Rounded MT Bold" panose="020F0704030504030204" pitchFamily="34" charset="0"/>
                <a:cs typeface="Aharoni" panose="02010803020104030203" pitchFamily="2" charset="-79"/>
              </a:rPr>
              <a:t>hour before bedtime</a:t>
            </a:r>
          </a:p>
          <a:p>
            <a:r>
              <a:rPr lang="en-US" sz="3600" dirty="0">
                <a:latin typeface="Arial Rounded MT Bold" panose="020F0704030504030204" pitchFamily="34" charset="0"/>
                <a:cs typeface="Aharoni" panose="02010803020104030203" pitchFamily="2" charset="-79"/>
              </a:rPr>
              <a:t>Relaxation </a:t>
            </a:r>
            <a:r>
              <a:rPr lang="en-US" sz="3600" dirty="0" smtClean="0">
                <a:latin typeface="Arial Rounded MT Bold" panose="020F0704030504030204" pitchFamily="34" charset="0"/>
                <a:cs typeface="Aharoni" panose="02010803020104030203" pitchFamily="2" charset="-79"/>
              </a:rPr>
              <a:t>techniques</a:t>
            </a:r>
          </a:p>
          <a:p>
            <a:pPr lvl="1"/>
            <a:r>
              <a:rPr lang="en-US" sz="2000" dirty="0" smtClean="0">
                <a:latin typeface="Arial Rounded MT Bold" panose="020F0704030504030204" pitchFamily="34" charset="0"/>
                <a:cs typeface="Aharoni" panose="02010803020104030203" pitchFamily="2" charset="-79"/>
              </a:rPr>
              <a:t>Hyper-sleep (YouTube)</a:t>
            </a:r>
            <a:endParaRPr lang="en-US" sz="2000" dirty="0">
              <a:latin typeface="Arial Rounded MT Bold" panose="020F0704030504030204" pitchFamily="34" charset="0"/>
              <a:cs typeface="Aharoni" panose="02010803020104030203" pitchFamily="2" charset="-79"/>
            </a:endParaRPr>
          </a:p>
          <a:p>
            <a:r>
              <a:rPr lang="en-US" sz="3600" dirty="0">
                <a:latin typeface="Arial Rounded MT Bold" panose="020F0704030504030204" pitchFamily="34" charset="0"/>
                <a:cs typeface="Aharoni" panose="02010803020104030203" pitchFamily="2" charset="-79"/>
              </a:rPr>
              <a:t>Avoid caffeine </a:t>
            </a:r>
          </a:p>
          <a:p>
            <a:r>
              <a:rPr lang="en-US" sz="3600" dirty="0">
                <a:latin typeface="Arial Rounded MT Bold" panose="020F0704030504030204" pitchFamily="34" charset="0"/>
                <a:cs typeface="Aharoni" panose="02010803020104030203" pitchFamily="2" charset="-79"/>
              </a:rPr>
              <a:t>Reduce or avoid naps </a:t>
            </a:r>
          </a:p>
          <a:p>
            <a:r>
              <a:rPr lang="en-US" sz="3600" dirty="0" smtClean="0">
                <a:latin typeface="Arial Rounded MT Bold" panose="020F0704030504030204" pitchFamily="34" charset="0"/>
                <a:cs typeface="Aharoni" panose="02010803020104030203" pitchFamily="2" charset="-79"/>
              </a:rPr>
              <a:t>20 minute rule</a:t>
            </a:r>
          </a:p>
          <a:p>
            <a:pPr lvl="1"/>
            <a:r>
              <a:rPr lang="en-US" sz="2000" dirty="0" smtClean="0">
                <a:latin typeface="Arial Rounded MT Bold" panose="020F0704030504030204" pitchFamily="34" charset="0"/>
                <a:cs typeface="Aharoni" panose="02010803020104030203" pitchFamily="2" charset="-79"/>
              </a:rPr>
              <a:t>Get out of your bed</a:t>
            </a:r>
            <a:endParaRPr lang="en-US" sz="2000" dirty="0">
              <a:latin typeface="Arial Rounded MT Bold" panose="020F0704030504030204" pitchFamily="34" charset="0"/>
              <a:cs typeface="Aharoni" panose="02010803020104030203" pitchFamily="2" charset="-79"/>
            </a:endParaRPr>
          </a:p>
          <a:p>
            <a:r>
              <a:rPr lang="en-US" sz="3600" dirty="0">
                <a:latin typeface="Arial Rounded MT Bold" panose="020F0704030504030204" pitchFamily="34" charset="0"/>
                <a:cs typeface="Aharoni" panose="02010803020104030203" pitchFamily="2" charset="-79"/>
              </a:rPr>
              <a:t>Read </a:t>
            </a:r>
          </a:p>
          <a:p>
            <a:r>
              <a:rPr lang="en-US" sz="3600" dirty="0" smtClean="0">
                <a:latin typeface="Arial Rounded MT Bold" panose="020F0704030504030204" pitchFamily="34" charset="0"/>
                <a:cs typeface="Aharoni" panose="02010803020104030203" pitchFamily="2" charset="-79"/>
              </a:rPr>
              <a:t>Journal</a:t>
            </a:r>
          </a:p>
          <a:p>
            <a:pPr lvl="1"/>
            <a:r>
              <a:rPr lang="en-US" sz="2000" dirty="0" smtClean="0">
                <a:latin typeface="Arial Rounded MT Bold" panose="020F0704030504030204" pitchFamily="34" charset="0"/>
                <a:cs typeface="Aharoni" panose="02010803020104030203" pitchFamily="2" charset="-79"/>
              </a:rPr>
              <a:t>Mind dump worries/emotions</a:t>
            </a:r>
            <a:endParaRPr lang="en-US" sz="2000" b="1" dirty="0">
              <a:latin typeface="Arial Rounded MT Bold" panose="020F0704030504030204" pitchFamily="34" charset="0"/>
              <a:cs typeface="Aharoni" panose="02010803020104030203" pitchFamily="2" charset="-79"/>
            </a:endParaRPr>
          </a:p>
          <a:p>
            <a:r>
              <a:rPr lang="en-US" sz="3600" dirty="0" smtClean="0">
                <a:latin typeface="Arial Rounded MT Bold" panose="020F0704030504030204" pitchFamily="34" charset="0"/>
                <a:cs typeface="Aharoni" panose="02010803020104030203" pitchFamily="2" charset="-79"/>
              </a:rPr>
              <a:t>Magnesium</a:t>
            </a:r>
          </a:p>
          <a:p>
            <a:pPr lvl="1"/>
            <a:r>
              <a:rPr lang="en-US" sz="2000" dirty="0" smtClean="0">
                <a:latin typeface="Arial Rounded MT Bold" panose="020F0704030504030204" pitchFamily="34" charset="0"/>
                <a:cs typeface="Aharoni" panose="02010803020104030203" pitchFamily="2" charset="-79"/>
              </a:rPr>
              <a:t>(citrate/calm/glycine/chloride)</a:t>
            </a:r>
            <a:endParaRPr lang="en-US" sz="2000" dirty="0">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26793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additive="base">
                                        <p:cTn id="7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calcmode="lin" valueType="num">
                                      <p:cBhvr additive="base">
                                        <p:cTn id="7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
                                            <p:txEl>
                                              <p:pRg st="14" end="14"/>
                                            </p:txEl>
                                          </p:spTgt>
                                        </p:tgtEl>
                                        <p:attrNameLst>
                                          <p:attrName>style.visibility</p:attrName>
                                        </p:attrNameLst>
                                      </p:cBhvr>
                                      <p:to>
                                        <p:strVal val="visible"/>
                                      </p:to>
                                    </p:set>
                                    <p:anim calcmode="lin" valueType="num">
                                      <p:cBhvr additive="base">
                                        <p:cTn id="8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9D8F93-02D3-460D-AE25-03F7FEB68589}"/>
              </a:ext>
            </a:extLst>
          </p:cNvPr>
          <p:cNvSpPr>
            <a:spLocks noGrp="1"/>
          </p:cNvSpPr>
          <p:nvPr>
            <p:ph type="title"/>
          </p:nvPr>
        </p:nvSpPr>
        <p:spPr>
          <a:xfrm>
            <a:off x="243398" y="346125"/>
            <a:ext cx="6339382" cy="1325563"/>
          </a:xfrm>
        </p:spPr>
        <p:txBody>
          <a:bodyPr>
            <a:normAutofit/>
          </a:bodyPr>
          <a:lstStyle/>
          <a:p>
            <a:r>
              <a:rPr lang="en-US" b="1" dirty="0">
                <a:latin typeface="Myriad Pro Light" panose="020B0403030403020204"/>
              </a:rPr>
              <a:t>Questions to </a:t>
            </a:r>
            <a:r>
              <a:rPr lang="en-US" b="1" dirty="0" smtClean="0">
                <a:latin typeface="Myriad Pro Light" panose="020B0403030403020204"/>
              </a:rPr>
              <a:t>End </a:t>
            </a:r>
            <a:r>
              <a:rPr lang="en-US" b="1" dirty="0">
                <a:latin typeface="Myriad Pro Light" panose="020B0403030403020204"/>
              </a:rPr>
              <a:t>the </a:t>
            </a:r>
            <a:r>
              <a:rPr lang="en-US" b="1" dirty="0" smtClean="0">
                <a:latin typeface="Myriad Pro Light" panose="020B0403030403020204"/>
              </a:rPr>
              <a:t>Day</a:t>
            </a:r>
            <a:endParaRPr lang="en-US" dirty="0"/>
          </a:p>
        </p:txBody>
      </p:sp>
      <p:sp>
        <p:nvSpPr>
          <p:cNvPr id="3" name="Content Placeholder 2">
            <a:extLst>
              <a:ext uri="{FF2B5EF4-FFF2-40B4-BE49-F238E27FC236}">
                <a16:creationId xmlns:a16="http://schemas.microsoft.com/office/drawing/2014/main" xmlns="" id="{9808C78B-F391-4E95-B0CD-75E0FEA221FC}"/>
              </a:ext>
            </a:extLst>
          </p:cNvPr>
          <p:cNvSpPr>
            <a:spLocks noGrp="1"/>
          </p:cNvSpPr>
          <p:nvPr>
            <p:ph idx="1"/>
          </p:nvPr>
        </p:nvSpPr>
        <p:spPr>
          <a:xfrm>
            <a:off x="243397" y="1553227"/>
            <a:ext cx="7172011" cy="4822405"/>
          </a:xfrm>
        </p:spPr>
        <p:txBody>
          <a:bodyPr anchor="t">
            <a:normAutofit lnSpcReduction="10000"/>
          </a:bodyPr>
          <a:lstStyle/>
          <a:p>
            <a:pPr marL="0" indent="0" algn="ctr">
              <a:buNone/>
            </a:pPr>
            <a:r>
              <a:rPr lang="en-US" b="1" dirty="0">
                <a:latin typeface="Myriad Pro Light" panose="020B0403030403020204"/>
              </a:rPr>
              <a:t>End of the day </a:t>
            </a:r>
          </a:p>
          <a:p>
            <a:r>
              <a:rPr lang="en-US" sz="2800" dirty="0">
                <a:latin typeface="AR BLANCA" panose="02000000000000000000" pitchFamily="2" charset="0"/>
              </a:rPr>
              <a:t>What went well today?</a:t>
            </a:r>
          </a:p>
          <a:p>
            <a:r>
              <a:rPr lang="en-US" sz="2800" dirty="0">
                <a:latin typeface="AR BLANCA" panose="02000000000000000000" pitchFamily="2" charset="0"/>
              </a:rPr>
              <a:t>What are three things that I am </a:t>
            </a:r>
            <a:r>
              <a:rPr lang="en-US" sz="2800" dirty="0" smtClean="0">
                <a:latin typeface="AR BLANCA" panose="02000000000000000000" pitchFamily="2" charset="0"/>
              </a:rPr>
              <a:t>grateful for? </a:t>
            </a:r>
            <a:r>
              <a:rPr lang="en-US" sz="2800" dirty="0">
                <a:latin typeface="AR BLANCA" panose="02000000000000000000" pitchFamily="2" charset="0"/>
              </a:rPr>
              <a:t>for?</a:t>
            </a:r>
          </a:p>
          <a:p>
            <a:r>
              <a:rPr lang="en-US" sz="2800" dirty="0">
                <a:latin typeface="AR BLANCA" panose="02000000000000000000" pitchFamily="2" charset="0"/>
              </a:rPr>
              <a:t>What random act of kindness was I able </a:t>
            </a:r>
            <a:r>
              <a:rPr lang="en-US" sz="2800" dirty="0" smtClean="0">
                <a:latin typeface="AR BLANCA" panose="02000000000000000000" pitchFamily="2" charset="0"/>
              </a:rPr>
              <a:t>to </a:t>
            </a:r>
            <a:r>
              <a:rPr lang="en-US" sz="2800" dirty="0">
                <a:latin typeface="AR BLANCA" panose="02000000000000000000" pitchFamily="2" charset="0"/>
              </a:rPr>
              <a:t>do </a:t>
            </a:r>
            <a:r>
              <a:rPr lang="en-US" sz="2800" dirty="0" smtClean="0">
                <a:latin typeface="AR BLANCA" panose="02000000000000000000" pitchFamily="2" charset="0"/>
              </a:rPr>
              <a:t>do today</a:t>
            </a:r>
            <a:r>
              <a:rPr lang="en-US" sz="2800" dirty="0">
                <a:latin typeface="AR BLANCA" panose="02000000000000000000" pitchFamily="2" charset="0"/>
              </a:rPr>
              <a:t>? </a:t>
            </a:r>
          </a:p>
          <a:p>
            <a:r>
              <a:rPr lang="en-US" sz="2800" dirty="0">
                <a:latin typeface="AR BLANCA" panose="02000000000000000000" pitchFamily="2" charset="0"/>
              </a:rPr>
              <a:t>Who did I connect with today? </a:t>
            </a:r>
          </a:p>
          <a:p>
            <a:r>
              <a:rPr lang="en-US" sz="2800" dirty="0">
                <a:latin typeface="AR BLANCA" panose="02000000000000000000" pitchFamily="2" charset="0"/>
              </a:rPr>
              <a:t>How did I reduce stress and </a:t>
            </a:r>
            <a:r>
              <a:rPr lang="en-US" sz="2800" dirty="0" smtClean="0">
                <a:latin typeface="AR BLANCA" panose="02000000000000000000" pitchFamily="2" charset="0"/>
              </a:rPr>
              <a:t>tension within myself and the family unit? </a:t>
            </a:r>
            <a:endParaRPr lang="en-US" sz="2800" dirty="0">
              <a:latin typeface="AR BLANCA" panose="02000000000000000000" pitchFamily="2" charset="0"/>
            </a:endParaRPr>
          </a:p>
          <a:p>
            <a:r>
              <a:rPr lang="en-US" sz="2800" dirty="0">
                <a:latin typeface="AR BLANCA" panose="02000000000000000000" pitchFamily="2" charset="0"/>
              </a:rPr>
              <a:t>Are there any changes </a:t>
            </a:r>
            <a:r>
              <a:rPr lang="en-US" sz="2800" dirty="0" smtClean="0">
                <a:latin typeface="AR BLANCA" panose="02000000000000000000" pitchFamily="2" charset="0"/>
              </a:rPr>
              <a:t>we need to make?</a:t>
            </a:r>
            <a:endParaRPr lang="en-US" sz="2800" dirty="0">
              <a:latin typeface="AR BLANCA" panose="02000000000000000000" pitchFamily="2" charset="0"/>
            </a:endParaRPr>
          </a:p>
          <a:p>
            <a:endParaRPr lang="en-US" sz="1800" dirty="0"/>
          </a:p>
        </p:txBody>
      </p:sp>
      <p:sp>
        <p:nvSpPr>
          <p:cNvPr id="10" name="Freeform: Shape 9">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utdoor, nature, grass, plane&#10;&#10;Description automatically generated">
            <a:extLst>
              <a:ext uri="{FF2B5EF4-FFF2-40B4-BE49-F238E27FC236}">
                <a16:creationId xmlns:a16="http://schemas.microsoft.com/office/drawing/2014/main" xmlns="" id="{C90DBFEB-16A1-436D-8FB0-A25DB189A1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516" r="18031" b="-1"/>
          <a:stretch/>
        </p:blipFill>
        <p:spPr>
          <a:xfrm>
            <a:off x="6582780" y="183330"/>
            <a:ext cx="5402893"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903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AC41D-41C8-4711-94EC-A515EDEFB6C6}"/>
              </a:ext>
            </a:extLst>
          </p:cNvPr>
          <p:cNvSpPr>
            <a:spLocks noGrp="1"/>
          </p:cNvSpPr>
          <p:nvPr>
            <p:ph type="title"/>
          </p:nvPr>
        </p:nvSpPr>
        <p:spPr/>
        <p:txBody>
          <a:bodyPr/>
          <a:lstStyle/>
          <a:p>
            <a:r>
              <a:rPr lang="en-US" b="1" dirty="0">
                <a:latin typeface="Myriad Pro Light" panose="020B0403030403020204"/>
              </a:rPr>
              <a:t>Morning</a:t>
            </a:r>
            <a:r>
              <a:rPr lang="en-US" b="1" dirty="0"/>
              <a:t> </a:t>
            </a:r>
          </a:p>
        </p:txBody>
      </p:sp>
      <p:sp>
        <p:nvSpPr>
          <p:cNvPr id="3" name="Content Placeholder 2">
            <a:extLst>
              <a:ext uri="{FF2B5EF4-FFF2-40B4-BE49-F238E27FC236}">
                <a16:creationId xmlns:a16="http://schemas.microsoft.com/office/drawing/2014/main" xmlns="" id="{9712720D-162E-435C-9D4F-9CEADF3A281F}"/>
              </a:ext>
            </a:extLst>
          </p:cNvPr>
          <p:cNvSpPr>
            <a:spLocks noGrp="1"/>
          </p:cNvSpPr>
          <p:nvPr>
            <p:ph idx="1"/>
          </p:nvPr>
        </p:nvSpPr>
        <p:spPr>
          <a:xfrm>
            <a:off x="729842" y="1434517"/>
            <a:ext cx="11148969" cy="5058358"/>
          </a:xfrm>
        </p:spPr>
        <p:txBody>
          <a:bodyPr>
            <a:normAutofit lnSpcReduction="10000"/>
          </a:bodyPr>
          <a:lstStyle/>
          <a:p>
            <a:pPr marL="0" indent="0" algn="ctr">
              <a:buNone/>
            </a:pPr>
            <a:r>
              <a:rPr lang="en-US" sz="3200" b="1" dirty="0">
                <a:solidFill>
                  <a:schemeClr val="accent1"/>
                </a:solidFill>
                <a:latin typeface="Myriad Pro Light" panose="020B0403030403020204"/>
              </a:rPr>
              <a:t>The best morning routine is one that is tailored to you</a:t>
            </a:r>
          </a:p>
          <a:p>
            <a:r>
              <a:rPr lang="en-US" sz="2600" dirty="0">
                <a:latin typeface="Arial Rounded MT Bold" panose="020F0704030504030204" pitchFamily="34" charset="0"/>
                <a:cs typeface="Aharoni" panose="02010803020104030203" pitchFamily="2" charset="-79"/>
              </a:rPr>
              <a:t>Wake up </a:t>
            </a:r>
            <a:r>
              <a:rPr lang="en-US" sz="2600" dirty="0" smtClean="0">
                <a:latin typeface="Arial Rounded MT Bold" panose="020F0704030504030204" pitchFamily="34" charset="0"/>
                <a:cs typeface="Aharoni" panose="02010803020104030203" pitchFamily="2" charset="-79"/>
              </a:rPr>
              <a:t>at same </a:t>
            </a:r>
            <a:r>
              <a:rPr lang="en-US" sz="2600" dirty="0">
                <a:latin typeface="Arial Rounded MT Bold" panose="020F0704030504030204" pitchFamily="34" charset="0"/>
                <a:cs typeface="Aharoni" panose="02010803020104030203" pitchFamily="2" charset="-79"/>
              </a:rPr>
              <a:t>time</a:t>
            </a:r>
          </a:p>
          <a:p>
            <a:r>
              <a:rPr lang="en-US" sz="2600" dirty="0">
                <a:latin typeface="Arial Rounded MT Bold" panose="020F0704030504030204" pitchFamily="34" charset="0"/>
                <a:cs typeface="Aharoni" panose="02010803020104030203" pitchFamily="2" charset="-79"/>
              </a:rPr>
              <a:t>Morning routine</a:t>
            </a:r>
          </a:p>
          <a:p>
            <a:r>
              <a:rPr lang="en-US" sz="2600" dirty="0">
                <a:latin typeface="Arial Rounded MT Bold" panose="020F0704030504030204" pitchFamily="34" charset="0"/>
                <a:cs typeface="Aharoni" panose="02010803020104030203" pitchFamily="2" charset="-79"/>
              </a:rPr>
              <a:t>Avoid upsetting news and work emails </a:t>
            </a:r>
          </a:p>
          <a:p>
            <a:r>
              <a:rPr lang="en-US" sz="2600" dirty="0" smtClean="0">
                <a:latin typeface="Arial Rounded MT Bold" panose="020F0704030504030204" pitchFamily="34" charset="0"/>
                <a:cs typeface="Aharoni" panose="02010803020104030203" pitchFamily="2" charset="-79"/>
              </a:rPr>
              <a:t>Read </a:t>
            </a:r>
            <a:r>
              <a:rPr lang="en-US" sz="2600" dirty="0">
                <a:latin typeface="Arial Rounded MT Bold" panose="020F0704030504030204" pitchFamily="34" charset="0"/>
                <a:cs typeface="Aharoni" panose="02010803020104030203" pitchFamily="2" charset="-79"/>
              </a:rPr>
              <a:t>or listen to something motivational </a:t>
            </a:r>
          </a:p>
          <a:p>
            <a:pPr lvl="1"/>
            <a:r>
              <a:rPr lang="en-US" sz="2600" dirty="0">
                <a:latin typeface="Arial Rounded MT Bold" panose="020F0704030504030204" pitchFamily="34" charset="0"/>
                <a:cs typeface="Aharoni" panose="02010803020104030203" pitchFamily="2" charset="-79"/>
              </a:rPr>
              <a:t>Podcast, music, mediation </a:t>
            </a:r>
          </a:p>
          <a:p>
            <a:r>
              <a:rPr lang="en-US" sz="2600" dirty="0">
                <a:latin typeface="Arial Rounded MT Bold" panose="020F0704030504030204" pitchFamily="34" charset="0"/>
                <a:cs typeface="Aharoni" panose="02010803020104030203" pitchFamily="2" charset="-79"/>
              </a:rPr>
              <a:t>Exercise and hydrate </a:t>
            </a:r>
          </a:p>
          <a:p>
            <a:r>
              <a:rPr lang="en-US" sz="2600" dirty="0">
                <a:latin typeface="Arial Rounded MT Bold" panose="020F0704030504030204" pitchFamily="34" charset="0"/>
                <a:cs typeface="Aharoni" panose="02010803020104030203" pitchFamily="2" charset="-79"/>
              </a:rPr>
              <a:t>How to make this a great day</a:t>
            </a:r>
          </a:p>
          <a:p>
            <a:pPr lvl="1"/>
            <a:r>
              <a:rPr lang="en-US" sz="2600" dirty="0" smtClean="0">
                <a:latin typeface="Arial Rounded MT Bold" panose="020F0704030504030204" pitchFamily="34" charset="0"/>
                <a:cs typeface="Aharoni" panose="02010803020104030203" pitchFamily="2" charset="-79"/>
              </a:rPr>
              <a:t>Journal/Planner</a:t>
            </a:r>
            <a:endParaRPr lang="en-US" sz="2600" dirty="0">
              <a:latin typeface="Arial Rounded MT Bold" panose="020F0704030504030204" pitchFamily="34" charset="0"/>
              <a:cs typeface="Aharoni" panose="02010803020104030203" pitchFamily="2" charset="-79"/>
            </a:endParaRPr>
          </a:p>
          <a:p>
            <a:r>
              <a:rPr lang="en-US" sz="2600" dirty="0">
                <a:latin typeface="Arial Rounded MT Bold" panose="020F0704030504030204" pitchFamily="34" charset="0"/>
                <a:cs typeface="Aharoni" panose="02010803020104030203" pitchFamily="2" charset="-79"/>
              </a:rPr>
              <a:t>Get dressed for the day  </a:t>
            </a:r>
          </a:p>
          <a:p>
            <a:endParaRPr lang="en-US" dirty="0">
              <a:latin typeface="Arial Rounded MT Bold" panose="020F0704030504030204" pitchFamily="34" charset="0"/>
            </a:endParaRPr>
          </a:p>
        </p:txBody>
      </p:sp>
      <p:pic>
        <p:nvPicPr>
          <p:cNvPr id="5" name="Picture 4" descr="An orange sunset in the background&#10;&#10;Description automatically generated">
            <a:extLst>
              <a:ext uri="{FF2B5EF4-FFF2-40B4-BE49-F238E27FC236}">
                <a16:creationId xmlns:a16="http://schemas.microsoft.com/office/drawing/2014/main" xmlns="" id="{BCC9474B-7F44-43D9-8C51-5BB90D089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161" y="2066795"/>
            <a:ext cx="4584082" cy="3053070"/>
          </a:xfrm>
          <a:prstGeom prst="rect">
            <a:avLst/>
          </a:prstGeom>
        </p:spPr>
      </p:pic>
    </p:spTree>
    <p:extLst>
      <p:ext uri="{BB962C8B-B14F-4D97-AF65-F5344CB8AC3E}">
        <p14:creationId xmlns:p14="http://schemas.microsoft.com/office/powerpoint/2010/main" val="4307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Balance –</a:t>
            </a:r>
            <a:r>
              <a:rPr lang="en-US" sz="2800" dirty="0" smtClean="0"/>
              <a:t>Immune system</a:t>
            </a:r>
            <a:endParaRPr lang="en-US" sz="2800" dirty="0"/>
          </a:p>
        </p:txBody>
      </p:sp>
      <p:sp>
        <p:nvSpPr>
          <p:cNvPr id="3" name="Content Placeholder 2"/>
          <p:cNvSpPr>
            <a:spLocks noGrp="1"/>
          </p:cNvSpPr>
          <p:nvPr>
            <p:ph idx="1"/>
          </p:nvPr>
        </p:nvSpPr>
        <p:spPr>
          <a:xfrm>
            <a:off x="563671" y="1453019"/>
            <a:ext cx="10790129" cy="4723944"/>
          </a:xfrm>
        </p:spPr>
        <p:txBody>
          <a:bodyPr>
            <a:normAutofit fontScale="92500" lnSpcReduction="10000"/>
          </a:bodyPr>
          <a:lstStyle/>
          <a:p>
            <a:pPr marL="0" indent="0">
              <a:buNone/>
            </a:pPr>
            <a:endParaRPr lang="en-US" dirty="0" smtClean="0"/>
          </a:p>
          <a:p>
            <a:pPr lvl="1"/>
            <a:r>
              <a:rPr lang="en-US" sz="3600" dirty="0" smtClean="0"/>
              <a:t>Vitamin D3</a:t>
            </a:r>
          </a:p>
          <a:p>
            <a:pPr lvl="1"/>
            <a:r>
              <a:rPr lang="en-US" sz="3600" dirty="0" smtClean="0"/>
              <a:t>Vitamin C  </a:t>
            </a:r>
          </a:p>
          <a:p>
            <a:pPr lvl="1"/>
            <a:r>
              <a:rPr lang="en-US" sz="3600" dirty="0" smtClean="0"/>
              <a:t>Zinc </a:t>
            </a:r>
          </a:p>
          <a:p>
            <a:pPr lvl="1"/>
            <a:r>
              <a:rPr lang="en-US" sz="3600" dirty="0" smtClean="0"/>
              <a:t>Magnesium (citrate) </a:t>
            </a:r>
          </a:p>
          <a:p>
            <a:pPr lvl="1"/>
            <a:r>
              <a:rPr lang="en-US" sz="3600" dirty="0" smtClean="0"/>
              <a:t>B6 </a:t>
            </a:r>
          </a:p>
          <a:p>
            <a:pPr lvl="1"/>
            <a:r>
              <a:rPr lang="en-US" sz="3600" dirty="0" smtClean="0"/>
              <a:t>Apple Cider </a:t>
            </a:r>
            <a:r>
              <a:rPr lang="en-US" sz="3600" dirty="0"/>
              <a:t>V</a:t>
            </a:r>
            <a:r>
              <a:rPr lang="en-US" sz="3600" dirty="0" smtClean="0"/>
              <a:t>inegar</a:t>
            </a:r>
          </a:p>
          <a:p>
            <a:pPr lvl="1"/>
            <a:r>
              <a:rPr lang="en-US" sz="3600" dirty="0" smtClean="0"/>
              <a:t>Turmeric </a:t>
            </a:r>
          </a:p>
          <a:p>
            <a:pPr marL="457200" lvl="1" indent="0">
              <a:buNone/>
            </a:pPr>
            <a:endParaRPr lang="en-US" sz="3600"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843" y="1784187"/>
            <a:ext cx="4723530" cy="4434214"/>
          </a:xfrm>
          <a:prstGeom prst="rect">
            <a:avLst/>
          </a:prstGeom>
        </p:spPr>
      </p:pic>
    </p:spTree>
    <p:extLst>
      <p:ext uri="{BB962C8B-B14F-4D97-AF65-F5344CB8AC3E}">
        <p14:creationId xmlns:p14="http://schemas.microsoft.com/office/powerpoint/2010/main" val="3737754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473"/>
            <a:ext cx="10515600" cy="789709"/>
          </a:xfrm>
        </p:spPr>
        <p:txBody>
          <a:bodyPr>
            <a:normAutofit fontScale="90000"/>
          </a:bodyPr>
          <a:lstStyle/>
          <a:p>
            <a:r>
              <a:rPr lang="en-US" sz="4800" spc="-50" dirty="0">
                <a:solidFill>
                  <a:srgbClr val="000000">
                    <a:lumMod val="75000"/>
                    <a:lumOff val="25000"/>
                  </a:srgbClr>
                </a:solidFill>
              </a:rPr>
              <a:t>Know your Thoughts and Emotions</a:t>
            </a:r>
            <a:endParaRPr lang="en-US" dirty="0"/>
          </a:p>
        </p:txBody>
      </p:sp>
      <p:pic>
        <p:nvPicPr>
          <p:cNvPr id="4" name="Content Placeholder 3"/>
          <p:cNvPicPr>
            <a:picLocks noGrp="1" noChangeAspect="1"/>
          </p:cNvPicPr>
          <p:nvPr>
            <p:ph idx="1"/>
          </p:nvPr>
        </p:nvPicPr>
        <p:blipFill>
          <a:blip r:embed="rId2"/>
          <a:stretch>
            <a:fillRect/>
          </a:stretch>
        </p:blipFill>
        <p:spPr>
          <a:xfrm>
            <a:off x="2129425" y="1457012"/>
            <a:ext cx="7218546" cy="4810177"/>
          </a:xfrm>
          <a:prstGeom prst="rect">
            <a:avLst/>
          </a:prstGeom>
        </p:spPr>
      </p:pic>
    </p:spTree>
    <p:extLst>
      <p:ext uri="{BB962C8B-B14F-4D97-AF65-F5344CB8AC3E}">
        <p14:creationId xmlns:p14="http://schemas.microsoft.com/office/powerpoint/2010/main" val="1407280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Balance </a:t>
            </a:r>
            <a:endParaRPr lang="en-US" dirty="0"/>
          </a:p>
        </p:txBody>
      </p:sp>
      <p:sp>
        <p:nvSpPr>
          <p:cNvPr id="3" name="Content Placeholder 2"/>
          <p:cNvSpPr>
            <a:spLocks noGrp="1"/>
          </p:cNvSpPr>
          <p:nvPr>
            <p:ph idx="1"/>
          </p:nvPr>
        </p:nvSpPr>
        <p:spPr>
          <a:xfrm>
            <a:off x="646112" y="1415442"/>
            <a:ext cx="9403742" cy="4832958"/>
          </a:xfrm>
        </p:spPr>
        <p:txBody>
          <a:bodyPr/>
          <a:lstStyle/>
          <a:p>
            <a:r>
              <a:rPr lang="en-US" sz="2800" dirty="0" smtClean="0"/>
              <a:t>Creative Play Activates</a:t>
            </a:r>
          </a:p>
          <a:p>
            <a:r>
              <a:rPr lang="en-US" sz="2800" dirty="0" smtClean="0"/>
              <a:t>Limit Screen Time </a:t>
            </a:r>
          </a:p>
          <a:p>
            <a:r>
              <a:rPr lang="en-US" sz="2800" dirty="0" smtClean="0"/>
              <a:t>Good Distractions 10 minutes-1 hour </a:t>
            </a:r>
          </a:p>
          <a:p>
            <a:pPr marL="0" indent="0">
              <a:buNone/>
            </a:pPr>
            <a:r>
              <a:rPr lang="en-US" sz="2800" dirty="0"/>
              <a:t>	</a:t>
            </a:r>
            <a:r>
              <a:rPr lang="en-US" sz="2800" dirty="0" smtClean="0"/>
              <a:t>vs. Avoidances-2 hours plus</a:t>
            </a:r>
          </a:p>
          <a:p>
            <a:r>
              <a:rPr lang="en-US" sz="2800" dirty="0" smtClean="0"/>
              <a:t>Timer as the </a:t>
            </a:r>
            <a:r>
              <a:rPr lang="en-US" sz="2800" dirty="0" smtClean="0">
                <a:solidFill>
                  <a:srgbClr val="FF0000"/>
                </a:solidFill>
              </a:rPr>
              <a:t>BOSS </a:t>
            </a:r>
            <a:r>
              <a:rPr lang="en-US" sz="2800" dirty="0" smtClean="0"/>
              <a:t>for Activities  </a:t>
            </a:r>
          </a:p>
          <a:p>
            <a:r>
              <a:rPr lang="en-US" sz="2800" dirty="0" smtClean="0"/>
              <a:t>Create a Mental “Safe Space”</a:t>
            </a:r>
          </a:p>
          <a:p>
            <a:pPr lvl="1">
              <a:buFont typeface="Wingdings" panose="05000000000000000000" pitchFamily="2" charset="2"/>
              <a:buChar char="Ø"/>
            </a:pPr>
            <a:r>
              <a:rPr lang="en-US" sz="2800" dirty="0" smtClean="0"/>
              <a:t>	</a:t>
            </a:r>
            <a:r>
              <a:rPr lang="en-US" sz="2800" b="1" dirty="0" smtClean="0"/>
              <a:t>Need</a:t>
            </a:r>
            <a:r>
              <a:rPr lang="en-US" sz="2800" dirty="0" smtClean="0"/>
              <a:t>—Hula-Hoop, Desk, Pillow/Beanbag, Stress Bag, Signs (Mommy’s on a call), Five senses/emotional bag  </a:t>
            </a:r>
          </a:p>
          <a:p>
            <a:pPr lvl="1">
              <a:buFont typeface="Wingdings" panose="05000000000000000000" pitchFamily="2" charset="2"/>
              <a:buChar char="Ø"/>
            </a:pPr>
            <a:endParaRPr lang="en-US" sz="2800" dirty="0" smtClean="0"/>
          </a:p>
          <a:p>
            <a:pPr marL="0" indent="0">
              <a:buNone/>
            </a:pPr>
            <a:endParaRPr lang="en-US" dirty="0" smtClean="0">
              <a:solidFill>
                <a:srgbClr val="FF0000"/>
              </a:solidFill>
            </a:endParaRPr>
          </a:p>
          <a:p>
            <a:endParaRPr lang="en-US" dirty="0" smtClean="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013" y="1152983"/>
            <a:ext cx="3942828" cy="2894036"/>
          </a:xfrm>
          <a:prstGeom prst="rect">
            <a:avLst/>
          </a:prstGeom>
        </p:spPr>
      </p:pic>
    </p:spTree>
    <p:extLst>
      <p:ext uri="{BB962C8B-B14F-4D97-AF65-F5344CB8AC3E}">
        <p14:creationId xmlns:p14="http://schemas.microsoft.com/office/powerpoint/2010/main" val="1454330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915" y="264917"/>
            <a:ext cx="10910170" cy="712113"/>
          </a:xfrm>
        </p:spPr>
        <p:txBody>
          <a:bodyPr/>
          <a:lstStyle/>
          <a:p>
            <a:r>
              <a:rPr lang="en-US" dirty="0" smtClean="0"/>
              <a:t>Emotion/Spiritual Balance Step 1</a:t>
            </a:r>
            <a:endParaRPr lang="en-US" dirty="0"/>
          </a:p>
        </p:txBody>
      </p:sp>
      <p:sp>
        <p:nvSpPr>
          <p:cNvPr id="3" name="Content Placeholder 2"/>
          <p:cNvSpPr>
            <a:spLocks noGrp="1"/>
          </p:cNvSpPr>
          <p:nvPr>
            <p:ph idx="1"/>
          </p:nvPr>
        </p:nvSpPr>
        <p:spPr>
          <a:xfrm>
            <a:off x="475990" y="1102290"/>
            <a:ext cx="9573864" cy="5146109"/>
          </a:xfrm>
        </p:spPr>
        <p:txBody>
          <a:bodyPr/>
          <a:lstStyle/>
          <a:p>
            <a:pPr marL="0" indent="0">
              <a:buNone/>
            </a:pPr>
            <a:r>
              <a:rPr lang="en-US" sz="2800" dirty="0">
                <a:solidFill>
                  <a:srgbClr val="FF0000"/>
                </a:solidFill>
              </a:rPr>
              <a:t>1. OBSERVE</a:t>
            </a:r>
          </a:p>
          <a:p>
            <a:r>
              <a:rPr lang="en-US" dirty="0"/>
              <a:t>- </a:t>
            </a:r>
            <a:r>
              <a:rPr lang="en-US" sz="2800" dirty="0" smtClean="0"/>
              <a:t>Note </a:t>
            </a:r>
            <a:r>
              <a:rPr lang="en-US" sz="2800" dirty="0"/>
              <a:t>mental and physical feeling</a:t>
            </a:r>
          </a:p>
          <a:p>
            <a:r>
              <a:rPr lang="en-US" sz="2800" dirty="0"/>
              <a:t>- Label Primary and Secondary Emotion </a:t>
            </a:r>
            <a:r>
              <a:rPr lang="en-US" sz="2800" dirty="0" smtClean="0"/>
              <a:t>(10-30) </a:t>
            </a:r>
            <a:endParaRPr lang="en-US" sz="2800" dirty="0"/>
          </a:p>
          <a:p>
            <a:r>
              <a:rPr lang="en-US" sz="2800" dirty="0"/>
              <a:t>- Rate your emotion </a:t>
            </a:r>
            <a:r>
              <a:rPr lang="en-US" sz="2800" dirty="0" smtClean="0"/>
              <a:t>1-10 </a:t>
            </a:r>
            <a:endParaRPr lang="en-US" sz="2800" dirty="0"/>
          </a:p>
          <a:p>
            <a:r>
              <a:rPr lang="en-US" sz="2800" dirty="0"/>
              <a:t>- Release Fight, Flight, and Freeze </a:t>
            </a:r>
            <a:endParaRPr lang="en-US" sz="2800" dirty="0" smtClean="0"/>
          </a:p>
          <a:p>
            <a:pPr lvl="2"/>
            <a:r>
              <a:rPr lang="en-US" sz="2800" dirty="0"/>
              <a:t>T</a:t>
            </a:r>
            <a:r>
              <a:rPr lang="en-US" sz="2800" dirty="0" smtClean="0"/>
              <a:t>o </a:t>
            </a:r>
            <a:r>
              <a:rPr lang="en-US" sz="2800" dirty="0"/>
              <a:t>achieve Wise Mind (frontal lobes</a:t>
            </a:r>
            <a:r>
              <a:rPr lang="en-US" sz="2800" dirty="0" smtClean="0"/>
              <a:t>)</a:t>
            </a:r>
          </a:p>
          <a:p>
            <a:r>
              <a:rPr lang="en-US" sz="2800" dirty="0" smtClean="0"/>
              <a:t>- Record Emotions Daily </a:t>
            </a:r>
            <a:endParaRPr lang="en-US" sz="2800" dirty="0"/>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10" y="3767857"/>
            <a:ext cx="4150290" cy="2996198"/>
          </a:xfrm>
          <a:prstGeom prst="rect">
            <a:avLst/>
          </a:prstGeom>
        </p:spPr>
      </p:pic>
    </p:spTree>
    <p:extLst>
      <p:ext uri="{BB962C8B-B14F-4D97-AF65-F5344CB8AC3E}">
        <p14:creationId xmlns:p14="http://schemas.microsoft.com/office/powerpoint/2010/main" val="1168424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009"/>
          </a:xfrm>
        </p:spPr>
        <p:txBody>
          <a:bodyPr>
            <a:normAutofit fontScale="90000"/>
          </a:bodyPr>
          <a:lstStyle/>
          <a:p>
            <a:r>
              <a:rPr lang="en-US" dirty="0" smtClean="0"/>
              <a:t>Emotion/ Spiritual Balance Step 2</a:t>
            </a:r>
            <a:endParaRPr lang="en-US" dirty="0"/>
          </a:p>
        </p:txBody>
      </p:sp>
      <p:sp>
        <p:nvSpPr>
          <p:cNvPr id="3" name="Content Placeholder 2"/>
          <p:cNvSpPr>
            <a:spLocks noGrp="1"/>
          </p:cNvSpPr>
          <p:nvPr>
            <p:ph idx="1"/>
          </p:nvPr>
        </p:nvSpPr>
        <p:spPr>
          <a:xfrm>
            <a:off x="388307" y="1263779"/>
            <a:ext cx="9060297" cy="5061865"/>
          </a:xfrm>
        </p:spPr>
        <p:txBody>
          <a:bodyPr>
            <a:normAutofit/>
          </a:bodyPr>
          <a:lstStyle/>
          <a:p>
            <a:pPr marL="0" indent="0">
              <a:buNone/>
            </a:pPr>
            <a:r>
              <a:rPr lang="en-US" sz="2800" dirty="0" smtClean="0">
                <a:solidFill>
                  <a:srgbClr val="FF0000"/>
                </a:solidFill>
              </a:rPr>
              <a:t>2. EXPERIENCE </a:t>
            </a:r>
            <a:endParaRPr lang="en-US" sz="2800" dirty="0">
              <a:solidFill>
                <a:srgbClr val="FF0000"/>
              </a:solidFill>
            </a:endParaRPr>
          </a:p>
          <a:p>
            <a:r>
              <a:rPr lang="en-US" sz="2800" dirty="0" smtClean="0"/>
              <a:t>-Try </a:t>
            </a:r>
            <a:r>
              <a:rPr lang="en-US" sz="2800" dirty="0"/>
              <a:t>not to Block or Push </a:t>
            </a:r>
            <a:r>
              <a:rPr lang="en-US" sz="2800" dirty="0" smtClean="0"/>
              <a:t>it (Don’t Stuff or Judge) </a:t>
            </a:r>
            <a:endParaRPr lang="en-US" sz="2800" dirty="0"/>
          </a:p>
          <a:p>
            <a:r>
              <a:rPr lang="en-US" sz="2800" dirty="0" smtClean="0"/>
              <a:t>-Be </a:t>
            </a:r>
            <a:r>
              <a:rPr lang="en-US" sz="2800" dirty="0"/>
              <a:t>a witness to the emotion</a:t>
            </a:r>
          </a:p>
          <a:p>
            <a:r>
              <a:rPr lang="en-US" sz="2800" dirty="0" smtClean="0"/>
              <a:t>-Be present/ Be mindful </a:t>
            </a:r>
          </a:p>
          <a:p>
            <a:pPr lvl="2"/>
            <a:r>
              <a:rPr lang="en-US" sz="2800" dirty="0" smtClean="0"/>
              <a:t>(see mindful slide)</a:t>
            </a:r>
            <a:endParaRPr lang="en-US" sz="2800" dirty="0"/>
          </a:p>
          <a:p>
            <a:r>
              <a:rPr lang="en-US" sz="2800" dirty="0" smtClean="0"/>
              <a:t>-Observing </a:t>
            </a:r>
            <a:r>
              <a:rPr lang="en-US" sz="2800" dirty="0"/>
              <a:t>5 </a:t>
            </a:r>
            <a:r>
              <a:rPr lang="en-US" sz="2800" dirty="0" smtClean="0"/>
              <a:t>senses</a:t>
            </a:r>
          </a:p>
          <a:p>
            <a:r>
              <a:rPr lang="en-US" sz="2800" dirty="0" smtClean="0"/>
              <a:t>-No Shame all emotions are signs</a:t>
            </a:r>
            <a:endParaRPr lang="en-US" sz="2800" dirty="0"/>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383" y="2555311"/>
            <a:ext cx="3789280" cy="3770333"/>
          </a:xfrm>
          <a:prstGeom prst="rect">
            <a:avLst/>
          </a:prstGeom>
        </p:spPr>
      </p:pic>
    </p:spTree>
    <p:extLst>
      <p:ext uri="{BB962C8B-B14F-4D97-AF65-F5344CB8AC3E}">
        <p14:creationId xmlns:p14="http://schemas.microsoft.com/office/powerpoint/2010/main" val="357878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53" y="-162838"/>
            <a:ext cx="10702447" cy="1240076"/>
          </a:xfrm>
        </p:spPr>
        <p:txBody>
          <a:bodyPr>
            <a:normAutofit fontScale="90000"/>
          </a:bodyPr>
          <a:lstStyle/>
          <a:p>
            <a:r>
              <a:rPr lang="en-US" sz="4800" spc="-50" dirty="0" smtClean="0">
                <a:solidFill>
                  <a:srgbClr val="000000">
                    <a:lumMod val="75000"/>
                    <a:lumOff val="25000"/>
                  </a:srgbClr>
                </a:solidFill>
              </a:rPr>
              <a:t/>
            </a:r>
            <a:br>
              <a:rPr lang="en-US" sz="4800" spc="-50" dirty="0" smtClean="0">
                <a:solidFill>
                  <a:srgbClr val="000000">
                    <a:lumMod val="75000"/>
                    <a:lumOff val="25000"/>
                  </a:srgbClr>
                </a:solidFill>
              </a:rPr>
            </a:br>
            <a:r>
              <a:rPr lang="en-US" sz="4800" b="1" spc="-50" dirty="0" smtClean="0">
                <a:solidFill>
                  <a:schemeClr val="bg1"/>
                </a:solidFill>
              </a:rPr>
              <a:t>Balance to Prevent Burnout </a:t>
            </a:r>
            <a:endParaRPr lang="en-US" b="1" dirty="0">
              <a:solidFill>
                <a:schemeClr val="bg1"/>
              </a:solidFill>
            </a:endParaRPr>
          </a:p>
        </p:txBody>
      </p:sp>
      <p:sp>
        <p:nvSpPr>
          <p:cNvPr id="3" name="Content Placeholder 2"/>
          <p:cNvSpPr>
            <a:spLocks noGrp="1"/>
          </p:cNvSpPr>
          <p:nvPr>
            <p:ph idx="1"/>
          </p:nvPr>
        </p:nvSpPr>
        <p:spPr>
          <a:xfrm>
            <a:off x="1101665" y="1878904"/>
            <a:ext cx="10885744" cy="4609579"/>
          </a:xfrm>
          <a:prstGeom prst="rect">
            <a:avLst/>
          </a:prstGeom>
        </p:spPr>
        <p:txBody>
          <a:bodyPr>
            <a:normAutofit/>
          </a:bodyPr>
          <a:lstStyle/>
          <a:p>
            <a:pPr>
              <a:buFont typeface="Wingdings" panose="05000000000000000000" pitchFamily="2" charset="2"/>
              <a:buChar char="Ø"/>
            </a:pPr>
            <a:r>
              <a:rPr lang="en-US" sz="3600" dirty="0">
                <a:solidFill>
                  <a:schemeClr val="accent1"/>
                </a:solidFill>
              </a:rPr>
              <a:t>By Knowing </a:t>
            </a:r>
            <a:r>
              <a:rPr lang="en-US" sz="3600" dirty="0"/>
              <a:t>and Staying in </a:t>
            </a:r>
            <a:r>
              <a:rPr lang="en-US" sz="3600" b="1" dirty="0" smtClean="0">
                <a:solidFill>
                  <a:srgbClr val="0070C0"/>
                </a:solidFill>
              </a:rPr>
              <a:t>Balance</a:t>
            </a:r>
            <a:endParaRPr lang="en-US" sz="3600" dirty="0"/>
          </a:p>
          <a:p>
            <a:pPr lvl="1">
              <a:buFont typeface="Wingdings" panose="05000000000000000000" pitchFamily="2" charset="2"/>
              <a:buChar char="Ø"/>
            </a:pPr>
            <a:r>
              <a:rPr lang="en-US" b="1" dirty="0" smtClean="0">
                <a:solidFill>
                  <a:schemeClr val="bg1"/>
                </a:solidFill>
              </a:rPr>
              <a:t>Physical</a:t>
            </a:r>
            <a:r>
              <a:rPr lang="en-US" b="1" dirty="0">
                <a:solidFill>
                  <a:schemeClr val="bg1"/>
                </a:solidFill>
              </a:rPr>
              <a:t>, Mental, Social, Emotion/Spiritual</a:t>
            </a:r>
            <a:r>
              <a:rPr lang="en-US" b="1" dirty="0"/>
              <a:t>  </a:t>
            </a:r>
          </a:p>
          <a:p>
            <a:pPr>
              <a:buFont typeface="Wingdings" panose="05000000000000000000" pitchFamily="2" charset="2"/>
              <a:buChar char="Ø"/>
            </a:pPr>
            <a:r>
              <a:rPr lang="en-US" sz="3600" b="1" dirty="0">
                <a:solidFill>
                  <a:srgbClr val="0070C0"/>
                </a:solidFill>
              </a:rPr>
              <a:t>Preventing Burnout </a:t>
            </a:r>
            <a:r>
              <a:rPr lang="en-US" sz="3600" dirty="0"/>
              <a:t>with </a:t>
            </a:r>
            <a:r>
              <a:rPr lang="en-US" sz="3600" b="1" dirty="0">
                <a:solidFill>
                  <a:srgbClr val="0070C0"/>
                </a:solidFill>
              </a:rPr>
              <a:t>Proactive</a:t>
            </a:r>
            <a:r>
              <a:rPr lang="en-US" sz="3600" dirty="0"/>
              <a:t> </a:t>
            </a:r>
            <a:r>
              <a:rPr lang="en-US" sz="3600" b="1" dirty="0">
                <a:solidFill>
                  <a:srgbClr val="0070C0"/>
                </a:solidFill>
              </a:rPr>
              <a:t>Behavior</a:t>
            </a:r>
          </a:p>
          <a:p>
            <a:pPr marL="0" lvl="0" indent="0">
              <a:lnSpc>
                <a:spcPct val="100000"/>
              </a:lnSpc>
              <a:spcBef>
                <a:spcPts val="0"/>
              </a:spcBef>
              <a:buNone/>
            </a:pPr>
            <a:r>
              <a:rPr lang="en-US" sz="3200" dirty="0" smtClean="0"/>
              <a:t>Reset </a:t>
            </a:r>
            <a:r>
              <a:rPr lang="en-US" sz="3200" dirty="0"/>
              <a:t>and </a:t>
            </a:r>
            <a:r>
              <a:rPr lang="en-US" sz="3200" dirty="0" smtClean="0"/>
              <a:t>Repair </a:t>
            </a:r>
            <a:r>
              <a:rPr lang="en-US" sz="3200" dirty="0"/>
              <a:t>the Body and Mind </a:t>
            </a:r>
            <a:r>
              <a:rPr lang="en-US" sz="3200" dirty="0" smtClean="0"/>
              <a:t>with the 5R’s</a:t>
            </a:r>
          </a:p>
          <a:p>
            <a:pPr lvl="1">
              <a:lnSpc>
                <a:spcPct val="100000"/>
              </a:lnSpc>
              <a:spcBef>
                <a:spcPts val="0"/>
              </a:spcBef>
              <a:buFont typeface="Wingdings" panose="05000000000000000000" pitchFamily="2" charset="2"/>
              <a:buChar char="Ø"/>
            </a:pPr>
            <a:r>
              <a:rPr lang="en-US" b="1" dirty="0" smtClean="0">
                <a:solidFill>
                  <a:prstClr val="black"/>
                </a:solidFill>
              </a:rPr>
              <a:t>Routine,</a:t>
            </a:r>
            <a:r>
              <a:rPr lang="en-US" dirty="0" smtClean="0">
                <a:solidFill>
                  <a:prstClr val="black"/>
                </a:solidFill>
              </a:rPr>
              <a:t> </a:t>
            </a:r>
            <a:r>
              <a:rPr lang="en-US" b="1" dirty="0" smtClean="0">
                <a:solidFill>
                  <a:prstClr val="black"/>
                </a:solidFill>
              </a:rPr>
              <a:t>Responsibility</a:t>
            </a:r>
            <a:r>
              <a:rPr lang="en-US" dirty="0" smtClean="0">
                <a:solidFill>
                  <a:prstClr val="black"/>
                </a:solidFill>
              </a:rPr>
              <a:t>, </a:t>
            </a:r>
            <a:r>
              <a:rPr lang="en-US" b="1" dirty="0" smtClean="0">
                <a:solidFill>
                  <a:prstClr val="black"/>
                </a:solidFill>
              </a:rPr>
              <a:t>Reassurance</a:t>
            </a:r>
            <a:r>
              <a:rPr lang="en-US" dirty="0" smtClean="0">
                <a:solidFill>
                  <a:prstClr val="black"/>
                </a:solidFill>
              </a:rPr>
              <a:t>, </a:t>
            </a:r>
            <a:r>
              <a:rPr lang="en-US" b="1" dirty="0" smtClean="0">
                <a:solidFill>
                  <a:prstClr val="black"/>
                </a:solidFill>
              </a:rPr>
              <a:t>Reward</a:t>
            </a:r>
            <a:r>
              <a:rPr lang="en-US" dirty="0" smtClean="0">
                <a:solidFill>
                  <a:prstClr val="black"/>
                </a:solidFill>
              </a:rPr>
              <a:t>, </a:t>
            </a:r>
            <a:r>
              <a:rPr lang="en-US" b="1" dirty="0" smtClean="0">
                <a:solidFill>
                  <a:prstClr val="black"/>
                </a:solidFill>
              </a:rPr>
              <a:t>Resiliency</a:t>
            </a:r>
            <a:endParaRPr lang="en-US" dirty="0"/>
          </a:p>
          <a:p>
            <a:pPr>
              <a:buFont typeface="Wingdings" panose="05000000000000000000" pitchFamily="2" charset="2"/>
              <a:buChar char="Ø"/>
            </a:pPr>
            <a:r>
              <a:rPr lang="en-US" sz="3600" b="1" dirty="0">
                <a:solidFill>
                  <a:srgbClr val="0070C0"/>
                </a:solidFill>
              </a:rPr>
              <a:t>Practicing</a:t>
            </a:r>
            <a:r>
              <a:rPr lang="en-US" sz="3600" dirty="0"/>
              <a:t> Coping Skills </a:t>
            </a:r>
            <a:endParaRPr lang="en-US" sz="3600" dirty="0" smtClean="0"/>
          </a:p>
          <a:p>
            <a:pPr lvl="1">
              <a:buFont typeface="Wingdings" panose="05000000000000000000" pitchFamily="2" charset="2"/>
              <a:buChar char="Ø"/>
            </a:pPr>
            <a:r>
              <a:rPr lang="en-US" b="1" dirty="0" smtClean="0">
                <a:solidFill>
                  <a:schemeClr val="bg1"/>
                </a:solidFill>
              </a:rPr>
              <a:t>Mindfulness, </a:t>
            </a:r>
            <a:r>
              <a:rPr lang="en-US" b="1" kern="0" dirty="0" smtClean="0">
                <a:solidFill>
                  <a:schemeClr val="bg1"/>
                </a:solidFill>
              </a:rPr>
              <a:t>Mood Regulation</a:t>
            </a:r>
            <a:r>
              <a:rPr lang="en-US" b="1" dirty="0" smtClean="0">
                <a:solidFill>
                  <a:schemeClr val="bg1"/>
                </a:solidFill>
              </a:rPr>
              <a:t>,</a:t>
            </a:r>
            <a:r>
              <a:rPr lang="en-US" b="1" kern="0" dirty="0" smtClean="0">
                <a:solidFill>
                  <a:schemeClr val="bg1"/>
                </a:solidFill>
              </a:rPr>
              <a:t> </a:t>
            </a:r>
            <a:r>
              <a:rPr lang="en-US" b="1" dirty="0" smtClean="0">
                <a:solidFill>
                  <a:schemeClr val="bg1"/>
                </a:solidFill>
              </a:rPr>
              <a:t>Management, </a:t>
            </a:r>
            <a:r>
              <a:rPr lang="en-US" b="1" kern="0" dirty="0" smtClean="0">
                <a:solidFill>
                  <a:schemeClr val="bg1"/>
                </a:solidFill>
              </a:rPr>
              <a:t>Motivation (last stage)</a:t>
            </a:r>
            <a:r>
              <a:rPr lang="en-US" b="1" dirty="0" smtClean="0">
                <a:solidFill>
                  <a:schemeClr val="bg1"/>
                </a:solidFill>
              </a:rPr>
              <a:t>, Maintenance</a:t>
            </a:r>
            <a:endParaRPr lang="en-US" b="1" dirty="0">
              <a:solidFill>
                <a:schemeClr val="bg1"/>
              </a:solidFill>
            </a:endParaRPr>
          </a:p>
          <a:p>
            <a:pPr marL="0" indent="0">
              <a:buNone/>
            </a:pPr>
            <a:endParaRPr lang="en-US" dirty="0"/>
          </a:p>
        </p:txBody>
      </p:sp>
    </p:spTree>
    <p:extLst>
      <p:ext uri="{BB962C8B-B14F-4D97-AF65-F5344CB8AC3E}">
        <p14:creationId xmlns:p14="http://schemas.microsoft.com/office/powerpoint/2010/main" val="77947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Time Burnout?</a:t>
            </a:r>
            <a:endParaRPr lang="en-US" dirty="0"/>
          </a:p>
        </p:txBody>
      </p:sp>
      <p:sp>
        <p:nvSpPr>
          <p:cNvPr id="3" name="Content Placeholder 2"/>
          <p:cNvSpPr>
            <a:spLocks noGrp="1"/>
          </p:cNvSpPr>
          <p:nvPr>
            <p:ph idx="1"/>
          </p:nvPr>
        </p:nvSpPr>
        <p:spPr>
          <a:xfrm>
            <a:off x="838200" y="1825624"/>
            <a:ext cx="10973844" cy="4575175"/>
          </a:xfrm>
        </p:spPr>
        <p:txBody>
          <a:bodyPr>
            <a:normAutofit lnSpcReduction="10000"/>
          </a:bodyPr>
          <a:lstStyle/>
          <a:p>
            <a:r>
              <a:rPr lang="en-US" dirty="0"/>
              <a:t>Brewer, a leading neuroscientist and psychiatrist, studies human behavior and habits. He said the first step to preventing screen burnout is to map out what is going on in our minds when we are drawn to devices and how we feel after we use them.</a:t>
            </a:r>
            <a:br>
              <a:rPr lang="en-US" dirty="0"/>
            </a:br>
            <a:r>
              <a:rPr lang="en-US" dirty="0"/>
              <a:t/>
            </a:r>
            <a:br>
              <a:rPr lang="en-US" dirty="0"/>
            </a:br>
            <a:r>
              <a:rPr lang="en-US" dirty="0"/>
              <a:t>"What am I aiming to do? Is this to communicate with somebody? Is this because I'm forced to go on a meeting, and what is my habitual reaction?" he said</a:t>
            </a:r>
            <a:r>
              <a:rPr lang="en-US" dirty="0" smtClean="0"/>
              <a:t>.</a:t>
            </a:r>
            <a:r>
              <a:rPr lang="en-US" dirty="0">
                <a:hlinkClick r:id="rId2"/>
              </a:rPr>
              <a:t> https://6abc.com/screen-time-quarantine-coronavirus-how-to-decrease/6113392/</a:t>
            </a:r>
            <a:endParaRPr lang="en-US" dirty="0"/>
          </a:p>
          <a:p>
            <a:endParaRPr lang="en-US" dirty="0" smtClean="0"/>
          </a:p>
          <a:p>
            <a:r>
              <a:rPr lang="en-US" dirty="0"/>
              <a:t>During an in-person conversation, the brain focuses partly on the words being spoken, but it also derives additional meaning from dozens of non-verbal cues, such as whether someone is facing you or slightly turned away, if they’re fidgeting while you talk, or if they inhale quickly in preparation to interrupt</a:t>
            </a:r>
            <a:r>
              <a:rPr lang="en-US" dirty="0" smtClean="0"/>
              <a:t>.</a:t>
            </a:r>
          </a:p>
          <a:p>
            <a:r>
              <a:rPr lang="en-US" dirty="0">
                <a:hlinkClick r:id="rId3"/>
              </a:rPr>
              <a:t>https://www.nationalgeographic.com/science/2020/04/coronavirus-zoom-fatigue-is-taxing-the-brain-here-is-why-that-happens/</a:t>
            </a:r>
            <a:endParaRPr lang="en-US" dirty="0"/>
          </a:p>
        </p:txBody>
      </p:sp>
    </p:spTree>
    <p:extLst>
      <p:ext uri="{BB962C8B-B14F-4D97-AF65-F5344CB8AC3E}">
        <p14:creationId xmlns:p14="http://schemas.microsoft.com/office/powerpoint/2010/main" val="1788119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Mindfulness Coping </a:t>
            </a:r>
            <a:endParaRPr lang="en-US" dirty="0"/>
          </a:p>
        </p:txBody>
      </p:sp>
      <p:sp>
        <p:nvSpPr>
          <p:cNvPr id="3" name="Content Placeholder 2"/>
          <p:cNvSpPr>
            <a:spLocks noGrp="1"/>
          </p:cNvSpPr>
          <p:nvPr>
            <p:ph idx="1"/>
          </p:nvPr>
        </p:nvSpPr>
        <p:spPr>
          <a:xfrm>
            <a:off x="338203" y="1152396"/>
            <a:ext cx="11548997" cy="5206840"/>
          </a:xfrm>
        </p:spPr>
        <p:txBody>
          <a:bodyPr>
            <a:normAutofit fontScale="32500" lnSpcReduction="20000"/>
          </a:bodyPr>
          <a:lstStyle/>
          <a:p>
            <a:pPr marL="0" indent="0">
              <a:buNone/>
            </a:pPr>
            <a:r>
              <a:rPr lang="en-US" sz="6300" dirty="0"/>
              <a:t>The </a:t>
            </a:r>
            <a:r>
              <a:rPr lang="en-US" sz="6300" dirty="0">
                <a:solidFill>
                  <a:srgbClr val="FF0000"/>
                </a:solidFill>
              </a:rPr>
              <a:t>focus </a:t>
            </a:r>
            <a:r>
              <a:rPr lang="en-US" sz="6300" dirty="0" smtClean="0"/>
              <a:t>is</a:t>
            </a:r>
            <a:r>
              <a:rPr lang="en-US" sz="6300" dirty="0" smtClean="0">
                <a:solidFill>
                  <a:srgbClr val="FF0000"/>
                </a:solidFill>
              </a:rPr>
              <a:t> </a:t>
            </a:r>
            <a:r>
              <a:rPr lang="en-US" sz="6300" dirty="0" smtClean="0"/>
              <a:t>on </a:t>
            </a:r>
            <a:r>
              <a:rPr lang="en-US" sz="6300" dirty="0"/>
              <a:t>what’s right in front of you, turning to your physical sensations with full awareness. Letting go of thoughts of the past or future without judgment. </a:t>
            </a:r>
          </a:p>
          <a:p>
            <a:pPr marL="228600" lvl="1">
              <a:spcBef>
                <a:spcPts val="1000"/>
              </a:spcBef>
              <a:buFont typeface="Wingdings" panose="05000000000000000000" pitchFamily="2" charset="2"/>
              <a:buChar char="ü"/>
            </a:pPr>
            <a:r>
              <a:rPr lang="en-US" sz="6000" dirty="0" smtClean="0"/>
              <a:t>2-10 Minute </a:t>
            </a:r>
            <a:r>
              <a:rPr lang="en-US" sz="6000" dirty="0"/>
              <a:t>Distraction to </a:t>
            </a:r>
            <a:r>
              <a:rPr lang="en-US" sz="6000" dirty="0" smtClean="0"/>
              <a:t>Break </a:t>
            </a:r>
            <a:r>
              <a:rPr lang="en-US" sz="6000" dirty="0"/>
              <a:t>the Urge </a:t>
            </a:r>
          </a:p>
          <a:p>
            <a:pPr lvl="1">
              <a:buFont typeface="Wingdings" panose="05000000000000000000" pitchFamily="2" charset="2"/>
              <a:buChar char="ü"/>
            </a:pPr>
            <a:r>
              <a:rPr lang="en-US" sz="6000" dirty="0" smtClean="0"/>
              <a:t>Pause </a:t>
            </a:r>
            <a:r>
              <a:rPr lang="en-US" sz="6000" dirty="0"/>
              <a:t>throughout the day with present mindfulness, walking, eating, imagery, or body scan</a:t>
            </a:r>
          </a:p>
          <a:p>
            <a:pPr>
              <a:buFont typeface="Wingdings" panose="05000000000000000000" pitchFamily="2" charset="2"/>
              <a:buChar char="ü"/>
            </a:pPr>
            <a:r>
              <a:rPr lang="en-US" sz="6000" dirty="0"/>
              <a:t>W</a:t>
            </a:r>
            <a:r>
              <a:rPr lang="en-US" sz="6000" dirty="0" smtClean="0"/>
              <a:t>ays </a:t>
            </a:r>
            <a:r>
              <a:rPr lang="en-US" sz="6000" dirty="0"/>
              <a:t>to </a:t>
            </a:r>
            <a:r>
              <a:rPr lang="en-US" sz="6000" dirty="0">
                <a:solidFill>
                  <a:srgbClr val="FF0000"/>
                </a:solidFill>
              </a:rPr>
              <a:t>Calm</a:t>
            </a:r>
            <a:r>
              <a:rPr lang="en-US" sz="6000" dirty="0"/>
              <a:t> the Autonomic </a:t>
            </a:r>
            <a:r>
              <a:rPr lang="en-US" sz="6000" dirty="0" smtClean="0"/>
              <a:t>(Sympathetic) Nervous </a:t>
            </a:r>
            <a:r>
              <a:rPr lang="en-US" sz="6000" dirty="0"/>
              <a:t>System </a:t>
            </a:r>
          </a:p>
          <a:p>
            <a:pPr lvl="1">
              <a:buFont typeface="Wingdings" panose="05000000000000000000" pitchFamily="2" charset="2"/>
              <a:buChar char="ü"/>
            </a:pPr>
            <a:r>
              <a:rPr lang="en-US" sz="6000" dirty="0"/>
              <a:t>Four Square Breathing</a:t>
            </a:r>
          </a:p>
          <a:p>
            <a:pPr lvl="1">
              <a:buFont typeface="Wingdings" panose="05000000000000000000" pitchFamily="2" charset="2"/>
              <a:buChar char="ü"/>
            </a:pPr>
            <a:r>
              <a:rPr lang="en-US" sz="6000" dirty="0" smtClean="0"/>
              <a:t>Trace or Color or Record Feelings</a:t>
            </a:r>
            <a:endParaRPr lang="en-US" sz="6000" dirty="0"/>
          </a:p>
          <a:p>
            <a:pPr lvl="1">
              <a:buFont typeface="Wingdings" panose="05000000000000000000" pitchFamily="2" charset="2"/>
              <a:buChar char="ü"/>
            </a:pPr>
            <a:r>
              <a:rPr lang="en-US" sz="6000" dirty="0"/>
              <a:t>Focus </a:t>
            </a:r>
            <a:r>
              <a:rPr lang="en-US" sz="6000" dirty="0" smtClean="0"/>
              <a:t>Point </a:t>
            </a:r>
            <a:r>
              <a:rPr lang="en-US" sz="4000" dirty="0" smtClean="0"/>
              <a:t>(hold a pen 6 inches from eyes)</a:t>
            </a:r>
          </a:p>
          <a:p>
            <a:pPr lvl="1">
              <a:buFont typeface="Wingdings" panose="05000000000000000000" pitchFamily="2" charset="2"/>
              <a:buChar char="ü"/>
            </a:pPr>
            <a:r>
              <a:rPr lang="en-US" sz="6000" dirty="0" smtClean="0"/>
              <a:t>Call Someone</a:t>
            </a:r>
          </a:p>
          <a:p>
            <a:pPr lvl="1">
              <a:buFont typeface="Wingdings" panose="05000000000000000000" pitchFamily="2" charset="2"/>
              <a:buChar char="ü"/>
            </a:pPr>
            <a:r>
              <a:rPr lang="en-US" sz="6000" dirty="0" smtClean="0"/>
              <a:t>Room Scan and Use </a:t>
            </a:r>
            <a:r>
              <a:rPr lang="en-US" sz="6000" dirty="0"/>
              <a:t>5 </a:t>
            </a:r>
            <a:r>
              <a:rPr lang="en-US" sz="6000" dirty="0" smtClean="0"/>
              <a:t>senses </a:t>
            </a:r>
            <a:r>
              <a:rPr lang="en-US" sz="3500" dirty="0" smtClean="0"/>
              <a:t>(point out what you see etc.)</a:t>
            </a:r>
          </a:p>
          <a:p>
            <a:pPr lvl="1">
              <a:buFont typeface="Wingdings" panose="05000000000000000000" pitchFamily="2" charset="2"/>
              <a:buChar char="ü"/>
            </a:pPr>
            <a:r>
              <a:rPr lang="en-US" sz="6000" dirty="0" smtClean="0"/>
              <a:t>Worry Bag </a:t>
            </a:r>
            <a:r>
              <a:rPr lang="en-US" sz="3500" dirty="0" smtClean="0"/>
              <a:t>(to take with you places) </a:t>
            </a:r>
            <a:endParaRPr lang="en-US" sz="2600" dirty="0" smtClean="0"/>
          </a:p>
          <a:p>
            <a:pPr marL="201168" lvl="1" indent="0">
              <a:buNone/>
            </a:pPr>
            <a:endParaRPr lang="en-US" dirty="0"/>
          </a:p>
          <a:p>
            <a:pPr marL="0" indent="0">
              <a:buNone/>
            </a:pPr>
            <a:r>
              <a:rPr lang="en-US" sz="3500" dirty="0">
                <a:hlinkClick r:id="rId2"/>
              </a:rPr>
              <a:t>http://www.freemindfulness.org/download</a:t>
            </a:r>
            <a:endParaRPr lang="en-US" sz="3500" dirty="0"/>
          </a:p>
          <a:p>
            <a:pPr marL="0" indent="0">
              <a:buNone/>
            </a:pPr>
            <a:r>
              <a:rPr lang="en-US" sz="3500" dirty="0">
                <a:hlinkClick r:id="rId3"/>
              </a:rPr>
              <a:t>http://www.livingwell.org.au/mindfulness-exercises-3/8-mindfulness-of-thoughts/</a:t>
            </a:r>
            <a:endParaRPr lang="en-US" sz="3500" dirty="0"/>
          </a:p>
          <a:p>
            <a:endParaRPr lang="en-US" sz="35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704" y="3634463"/>
            <a:ext cx="3851496" cy="2557634"/>
          </a:xfrm>
          <a:prstGeom prst="rect">
            <a:avLst/>
          </a:prstGeom>
        </p:spPr>
      </p:pic>
    </p:spTree>
    <p:extLst>
      <p:ext uri="{BB962C8B-B14F-4D97-AF65-F5344CB8AC3E}">
        <p14:creationId xmlns:p14="http://schemas.microsoft.com/office/powerpoint/2010/main" val="4219417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02779"/>
            <a:ext cx="10515600" cy="912246"/>
          </a:xfrm>
        </p:spPr>
        <p:txBody>
          <a:bodyPr>
            <a:normAutofit fontScale="90000"/>
          </a:bodyPr>
          <a:lstStyle/>
          <a:p>
            <a:pPr algn="l"/>
            <a:r>
              <a:rPr lang="en-US" dirty="0" smtClean="0">
                <a:solidFill>
                  <a:srgbClr val="0070C0"/>
                </a:solidFill>
              </a:rPr>
              <a:t>Mental </a:t>
            </a:r>
            <a:r>
              <a:rPr lang="en-US" dirty="0">
                <a:solidFill>
                  <a:srgbClr val="0070C0"/>
                </a:solidFill>
              </a:rPr>
              <a:t>Health Coping </a:t>
            </a:r>
            <a:r>
              <a:rPr lang="en-US" dirty="0" smtClean="0">
                <a:solidFill>
                  <a:srgbClr val="0070C0"/>
                </a:solidFill>
              </a:rPr>
              <a:t>Tips</a:t>
            </a:r>
            <a:br>
              <a:rPr lang="en-US" dirty="0" smtClean="0">
                <a:solidFill>
                  <a:srgbClr val="0070C0"/>
                </a:solidFill>
              </a:rPr>
            </a:br>
            <a:r>
              <a:rPr lang="en-US" dirty="0" smtClean="0">
                <a:solidFill>
                  <a:srgbClr val="0070C0"/>
                </a:solidFill>
              </a:rPr>
              <a:t>Family         				</a:t>
            </a:r>
            <a:r>
              <a:rPr lang="en-US" dirty="0" smtClean="0">
                <a:solidFill>
                  <a:srgbClr val="0070C0"/>
                </a:solidFill>
              </a:rPr>
              <a:t>			Self </a:t>
            </a:r>
            <a:endParaRPr lang="en-US" dirty="0"/>
          </a:p>
        </p:txBody>
      </p:sp>
      <p:sp>
        <p:nvSpPr>
          <p:cNvPr id="9" name="Content Placeholder 8"/>
          <p:cNvSpPr>
            <a:spLocks noGrp="1"/>
          </p:cNvSpPr>
          <p:nvPr>
            <p:ph sz="half" idx="1"/>
          </p:nvPr>
        </p:nvSpPr>
        <p:spPr>
          <a:xfrm>
            <a:off x="838200" y="1704109"/>
            <a:ext cx="5181600" cy="4701453"/>
          </a:xfrm>
          <a:prstGeom prst="rect">
            <a:avLst/>
          </a:prstGeom>
        </p:spPr>
        <p:txBody>
          <a:bodyPr>
            <a:normAutofit fontScale="92500" lnSpcReduction="20000"/>
          </a:bodyPr>
          <a:lstStyle/>
          <a:p>
            <a:pPr>
              <a:buFont typeface="Wingdings" panose="05000000000000000000" pitchFamily="2" charset="2"/>
              <a:buChar char="q"/>
            </a:pPr>
            <a:r>
              <a:rPr lang="en-US" sz="2200" dirty="0"/>
              <a:t>Good Distractions 10 minutes-2 hours </a:t>
            </a:r>
          </a:p>
          <a:p>
            <a:pPr marL="0" indent="0">
              <a:buNone/>
            </a:pPr>
            <a:r>
              <a:rPr lang="en-US" sz="2200" dirty="0"/>
              <a:t> vs. Avoidances-2 hours plus</a:t>
            </a:r>
          </a:p>
          <a:p>
            <a:pPr>
              <a:buFont typeface="Wingdings" panose="05000000000000000000" pitchFamily="2" charset="2"/>
              <a:buChar char="q"/>
            </a:pPr>
            <a:r>
              <a:rPr lang="en-US" sz="2200" dirty="0"/>
              <a:t>Creative Play Activates</a:t>
            </a:r>
          </a:p>
          <a:p>
            <a:pPr>
              <a:buFont typeface="Wingdings" panose="05000000000000000000" pitchFamily="2" charset="2"/>
              <a:buChar char="q"/>
            </a:pPr>
            <a:r>
              <a:rPr lang="en-US" sz="2200" dirty="0"/>
              <a:t>Limit Screen Time/Media</a:t>
            </a:r>
          </a:p>
          <a:p>
            <a:pPr>
              <a:buFont typeface="Wingdings" panose="05000000000000000000" pitchFamily="2" charset="2"/>
              <a:buChar char="q"/>
            </a:pPr>
            <a:r>
              <a:rPr lang="en-US" sz="2200" dirty="0"/>
              <a:t>Increase Humor</a:t>
            </a:r>
          </a:p>
          <a:p>
            <a:pPr>
              <a:buFont typeface="Wingdings" panose="05000000000000000000" pitchFamily="2" charset="2"/>
              <a:buChar char="q"/>
            </a:pPr>
            <a:r>
              <a:rPr lang="en-US" sz="2200" dirty="0"/>
              <a:t>Routine </a:t>
            </a:r>
          </a:p>
          <a:p>
            <a:pPr>
              <a:buFont typeface="Wingdings" panose="05000000000000000000" pitchFamily="2" charset="2"/>
              <a:buChar char="q"/>
            </a:pPr>
            <a:r>
              <a:rPr lang="en-US" sz="2200" dirty="0"/>
              <a:t>Timer as the </a:t>
            </a:r>
            <a:r>
              <a:rPr lang="en-US" sz="2200" dirty="0">
                <a:solidFill>
                  <a:srgbClr val="FF0000"/>
                </a:solidFill>
              </a:rPr>
              <a:t>BOSS </a:t>
            </a:r>
            <a:endParaRPr lang="en-US" sz="2200" dirty="0"/>
          </a:p>
          <a:p>
            <a:pPr>
              <a:buFont typeface="Wingdings" panose="05000000000000000000" pitchFamily="2" charset="2"/>
              <a:buChar char="q"/>
            </a:pPr>
            <a:r>
              <a:rPr lang="en-US" sz="2200" dirty="0"/>
              <a:t>Reach OUT! </a:t>
            </a:r>
          </a:p>
          <a:p>
            <a:pPr lvl="1"/>
            <a:r>
              <a:rPr lang="en-US" sz="2200" dirty="0"/>
              <a:t>UTAH SAFE APP</a:t>
            </a:r>
          </a:p>
          <a:p>
            <a:pPr lvl="1"/>
            <a:r>
              <a:rPr lang="en-US" sz="2200" dirty="0"/>
              <a:t>SUICIDE CRISIS LINE 1-800-273-TALK</a:t>
            </a:r>
          </a:p>
          <a:p>
            <a:pPr lvl="1"/>
            <a:r>
              <a:rPr lang="en-US" sz="2200" dirty="0"/>
              <a:t>DOMESTIC VIOLENCE 1-800-897-LINK (5465)</a:t>
            </a:r>
          </a:p>
          <a:p>
            <a:pPr lvl="1"/>
            <a:r>
              <a:rPr lang="en-US" sz="2200" dirty="0"/>
              <a:t>CrisisLine-801-587-3000</a:t>
            </a:r>
            <a:endParaRPr lang="en-US" dirty="0"/>
          </a:p>
        </p:txBody>
      </p:sp>
      <p:sp>
        <p:nvSpPr>
          <p:cNvPr id="10" name="Content Placeholder 9"/>
          <p:cNvSpPr>
            <a:spLocks noGrp="1"/>
          </p:cNvSpPr>
          <p:nvPr>
            <p:ph sz="half" idx="2"/>
          </p:nvPr>
        </p:nvSpPr>
        <p:spPr>
          <a:xfrm>
            <a:off x="6172200" y="1704109"/>
            <a:ext cx="5790156" cy="4472854"/>
          </a:xfrm>
          <a:prstGeom prst="rect">
            <a:avLst/>
          </a:prstGeom>
        </p:spPr>
        <p:txBody>
          <a:bodyPr>
            <a:normAutofit fontScale="92500" lnSpcReduction="20000"/>
          </a:bodyPr>
          <a:lstStyle/>
          <a:p>
            <a:pPr marL="285750" lvl="0" indent="-285750">
              <a:buFont typeface="Wingdings" panose="05000000000000000000" pitchFamily="2" charset="2"/>
              <a:buChar char="q"/>
            </a:pPr>
            <a:r>
              <a:rPr lang="en-US" sz="2600" dirty="0">
                <a:solidFill>
                  <a:srgbClr val="000000"/>
                </a:solidFill>
              </a:rPr>
              <a:t>Balance </a:t>
            </a:r>
          </a:p>
          <a:p>
            <a:pPr marL="285750" lvl="0" indent="-285750">
              <a:buFont typeface="Wingdings" panose="05000000000000000000" pitchFamily="2" charset="2"/>
              <a:buChar char="q"/>
            </a:pPr>
            <a:r>
              <a:rPr lang="en-US" sz="2600" dirty="0">
                <a:solidFill>
                  <a:srgbClr val="000000"/>
                </a:solidFill>
              </a:rPr>
              <a:t>Mindfulness</a:t>
            </a:r>
          </a:p>
          <a:p>
            <a:pPr marL="285750" lvl="0" indent="-285750">
              <a:buFont typeface="Wingdings" panose="05000000000000000000" pitchFamily="2" charset="2"/>
              <a:buChar char="q"/>
            </a:pPr>
            <a:r>
              <a:rPr lang="en-US" sz="2600" dirty="0">
                <a:solidFill>
                  <a:srgbClr val="000000"/>
                </a:solidFill>
              </a:rPr>
              <a:t>Logic and Emotion Together</a:t>
            </a:r>
          </a:p>
          <a:p>
            <a:pPr marL="285750" lvl="0" indent="-285750">
              <a:buFont typeface="Wingdings" panose="05000000000000000000" pitchFamily="2" charset="2"/>
              <a:buChar char="q"/>
            </a:pPr>
            <a:r>
              <a:rPr lang="en-US" sz="2600" dirty="0">
                <a:solidFill>
                  <a:srgbClr val="000000"/>
                </a:solidFill>
              </a:rPr>
              <a:t>Create a Mental “Safe Space”</a:t>
            </a:r>
          </a:p>
          <a:p>
            <a:pPr marL="285750" lvl="0" indent="-285750">
              <a:buFont typeface="Wingdings" panose="05000000000000000000" pitchFamily="2" charset="2"/>
              <a:buChar char="q"/>
            </a:pPr>
            <a:r>
              <a:rPr lang="en-US" sz="2600" dirty="0">
                <a:solidFill>
                  <a:srgbClr val="000000"/>
                </a:solidFill>
              </a:rPr>
              <a:t>Reduce Caffeine and/or Alcohol</a:t>
            </a:r>
          </a:p>
          <a:p>
            <a:pPr marL="285750" lvl="0" indent="-285750">
              <a:buFont typeface="Wingdings" panose="05000000000000000000" pitchFamily="2" charset="2"/>
              <a:buChar char="q"/>
            </a:pPr>
            <a:r>
              <a:rPr lang="en-US" sz="2600" dirty="0">
                <a:solidFill>
                  <a:srgbClr val="000000"/>
                </a:solidFill>
              </a:rPr>
              <a:t>Connection  </a:t>
            </a:r>
          </a:p>
          <a:p>
            <a:pPr marL="285750" lvl="0" indent="-285750">
              <a:buFont typeface="Wingdings" panose="05000000000000000000" pitchFamily="2" charset="2"/>
              <a:buChar char="q"/>
            </a:pPr>
            <a:r>
              <a:rPr lang="en-US" sz="2600" dirty="0">
                <a:solidFill>
                  <a:srgbClr val="000000"/>
                </a:solidFill>
              </a:rPr>
              <a:t>Reduce Thinking Errors </a:t>
            </a:r>
          </a:p>
          <a:p>
            <a:pPr marL="285750" lvl="0" indent="-285750">
              <a:buFont typeface="Wingdings" panose="05000000000000000000" pitchFamily="2" charset="2"/>
              <a:buChar char="q"/>
            </a:pPr>
            <a:r>
              <a:rPr lang="en-US" sz="2600" dirty="0">
                <a:solidFill>
                  <a:srgbClr val="000000"/>
                </a:solidFill>
              </a:rPr>
              <a:t>Clean up Your Environment</a:t>
            </a:r>
          </a:p>
          <a:p>
            <a:pPr marL="285750" lvl="0" indent="-285750">
              <a:buFont typeface="Wingdings" panose="05000000000000000000" pitchFamily="2" charset="2"/>
              <a:buChar char="q"/>
            </a:pPr>
            <a:r>
              <a:rPr lang="en-US" sz="2600" dirty="0">
                <a:solidFill>
                  <a:srgbClr val="000000"/>
                </a:solidFill>
              </a:rPr>
              <a:t>Create a Reward System </a:t>
            </a:r>
          </a:p>
          <a:p>
            <a:pPr marL="285750" lvl="0" indent="-285750">
              <a:buFont typeface="Wingdings" panose="05000000000000000000" pitchFamily="2" charset="2"/>
              <a:buChar char="q"/>
            </a:pPr>
            <a:r>
              <a:rPr lang="en-US" sz="2600" dirty="0" smtClean="0">
                <a:solidFill>
                  <a:srgbClr val="000000"/>
                </a:solidFill>
              </a:rPr>
              <a:t>Mini </a:t>
            </a:r>
            <a:r>
              <a:rPr lang="en-US" sz="2600" dirty="0">
                <a:solidFill>
                  <a:srgbClr val="000000"/>
                </a:solidFill>
              </a:rPr>
              <a:t>Vacations </a:t>
            </a:r>
          </a:p>
          <a:p>
            <a:endParaRPr lang="en-US" dirty="0"/>
          </a:p>
        </p:txBody>
      </p:sp>
    </p:spTree>
    <p:extLst>
      <p:ext uri="{BB962C8B-B14F-4D97-AF65-F5344CB8AC3E}">
        <p14:creationId xmlns:p14="http://schemas.microsoft.com/office/powerpoint/2010/main" val="327179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br>
              <a:rPr lang="en-US" dirty="0"/>
            </a:br>
            <a:endParaRPr lang="en-US" dirty="0"/>
          </a:p>
        </p:txBody>
      </p:sp>
      <p:sp>
        <p:nvSpPr>
          <p:cNvPr id="6" name="Content Placeholder 5"/>
          <p:cNvSpPr>
            <a:spLocks noGrp="1"/>
          </p:cNvSpPr>
          <p:nvPr>
            <p:ph idx="1"/>
          </p:nvPr>
        </p:nvSpPr>
        <p:spPr>
          <a:xfrm>
            <a:off x="913774" y="1578280"/>
            <a:ext cx="10363826" cy="4835046"/>
          </a:xfrm>
          <a:prstGeom prst="rect">
            <a:avLst/>
          </a:prstGeom>
        </p:spPr>
        <p:txBody>
          <a:bodyPr/>
          <a:lstStyle/>
          <a:p>
            <a:pPr marR="0" lvl="0">
              <a:lnSpc>
                <a:spcPct val="100000"/>
              </a:lnSpc>
              <a:spcBef>
                <a:spcPts val="0"/>
              </a:spcBef>
              <a:spcAft>
                <a:spcPts val="800"/>
              </a:spcAft>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Cline, Fay (2016) </a:t>
            </a:r>
            <a:r>
              <a:rPr lang="en-US" i="1" dirty="0">
                <a:latin typeface="Times New Roman" panose="02020603050405020304" pitchFamily="18" charset="0"/>
                <a:ea typeface="Calibri" panose="020F0502020204030204" pitchFamily="34" charset="0"/>
                <a:cs typeface="Times New Roman" panose="02020603050405020304" pitchFamily="18" charset="0"/>
              </a:rPr>
              <a:t>Parenting Teens With Love And Logic: Preparing Adolescents for Responsible Adulthood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0000"/>
              </a:lnSpc>
              <a:spcBef>
                <a:spcPts val="0"/>
              </a:spcBef>
              <a:spcAft>
                <a:spcPts val="800"/>
              </a:spcAft>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Gottman (1997) </a:t>
            </a:r>
            <a:r>
              <a:rPr lang="en-US" i="1" dirty="0">
                <a:latin typeface="Times New Roman" panose="02020603050405020304" pitchFamily="18" charset="0"/>
                <a:ea typeface="Calibri" panose="020F0502020204030204" pitchFamily="34" charset="0"/>
                <a:cs typeface="Times New Roman" panose="02020603050405020304" pitchFamily="18" charset="0"/>
              </a:rPr>
              <a:t>Raising An Emotionally Intelligent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Child</a:t>
            </a:r>
            <a:endParaRPr lang="en-US" dirty="0" smtClean="0"/>
          </a:p>
          <a:p>
            <a:pPr>
              <a:lnSpc>
                <a:spcPct val="100000"/>
              </a:lnSpc>
            </a:pPr>
            <a:r>
              <a:rPr lang="en-US" dirty="0" err="1" smtClean="0"/>
              <a:t>Maslash</a:t>
            </a:r>
            <a:r>
              <a:rPr lang="en-US" dirty="0"/>
              <a:t>, C. &amp; M. P. Letter, (2015) </a:t>
            </a:r>
            <a:r>
              <a:rPr lang="en-US" i="1" dirty="0"/>
              <a:t>It’s Time to Take Action on Burnout</a:t>
            </a:r>
            <a:r>
              <a:rPr lang="en-US" dirty="0"/>
              <a:t>. Burnout Research 2, </a:t>
            </a:r>
            <a:r>
              <a:rPr lang="en-US" dirty="0" smtClean="0"/>
              <a:t>IV-V</a:t>
            </a:r>
          </a:p>
          <a:p>
            <a:pPr>
              <a:lnSpc>
                <a:spcPct val="100000"/>
              </a:lnSpc>
            </a:pPr>
            <a:r>
              <a:rPr lang="en-US" dirty="0">
                <a:hlinkClick r:id="rId2"/>
              </a:rPr>
              <a:t>https://</a:t>
            </a:r>
            <a:r>
              <a:rPr lang="en-US" dirty="0" smtClean="0">
                <a:hlinkClick r:id="rId2"/>
              </a:rPr>
              <a:t>www.sleepfoundation.org/articles/why-your-child-needs-sleep-schedule-throughout-summer</a:t>
            </a:r>
            <a:endParaRPr lang="en-US" dirty="0" smtClean="0"/>
          </a:p>
          <a:p>
            <a:pPr>
              <a:lnSpc>
                <a:spcPct val="100000"/>
              </a:lnSpc>
            </a:pPr>
            <a:r>
              <a:rPr lang="en-US" dirty="0">
                <a:hlinkClick r:id="rId3"/>
              </a:rPr>
              <a:t>https://www.youtube.com/watch?v=Kvs-_</a:t>
            </a:r>
            <a:r>
              <a:rPr lang="en-US" dirty="0" smtClean="0">
                <a:hlinkClick r:id="rId3"/>
              </a:rPr>
              <a:t>22lwjA</a:t>
            </a:r>
            <a:r>
              <a:rPr lang="en-US" dirty="0" smtClean="0"/>
              <a:t> (Dr. Wayne 5 </a:t>
            </a:r>
            <a:r>
              <a:rPr lang="en-US" dirty="0" err="1" smtClean="0"/>
              <a:t>mins</a:t>
            </a:r>
            <a:r>
              <a:rPr lang="en-US" dirty="0" smtClean="0"/>
              <a:t> before bed </a:t>
            </a:r>
            <a:r>
              <a:rPr lang="en-US" smtClean="0"/>
              <a:t>positive affirmations)</a:t>
            </a:r>
            <a:endParaRPr lang="en-US" dirty="0"/>
          </a:p>
        </p:txBody>
      </p:sp>
    </p:spTree>
    <p:extLst>
      <p:ext uri="{BB962C8B-B14F-4D97-AF65-F5344CB8AC3E}">
        <p14:creationId xmlns:p14="http://schemas.microsoft.com/office/powerpoint/2010/main" val="227038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2842"/>
          </a:xfrm>
        </p:spPr>
        <p:txBody>
          <a:bodyPr>
            <a:noAutofit/>
          </a:bodyPr>
          <a:lstStyle/>
          <a:p>
            <a:r>
              <a:rPr lang="en-US" sz="4800" b="1" kern="0" dirty="0"/>
              <a:t>Burnout and Behavior </a:t>
            </a:r>
            <a:br>
              <a:rPr lang="en-US" sz="4800" b="1" kern="0" dirty="0"/>
            </a:br>
            <a:endParaRPr lang="en-US" sz="4800" b="1" dirty="0"/>
          </a:p>
        </p:txBody>
      </p:sp>
      <p:sp>
        <p:nvSpPr>
          <p:cNvPr id="4" name="Title 1"/>
          <p:cNvSpPr>
            <a:spLocks noGrp="1"/>
          </p:cNvSpPr>
          <p:nvPr>
            <p:ph idx="1"/>
          </p:nvPr>
        </p:nvSpPr>
        <p:spPr>
          <a:xfrm>
            <a:off x="838200" y="1427968"/>
            <a:ext cx="10515600" cy="4748995"/>
          </a:xfrm>
        </p:spPr>
        <p:txBody>
          <a:bodyPr>
            <a:normAutofit fontScale="97500"/>
          </a:bodyPr>
          <a:lstStyle/>
          <a:p>
            <a:r>
              <a:rPr lang="en-US" sz="2400" i="1" kern="0" dirty="0" smtClean="0">
                <a:solidFill>
                  <a:sysClr val="windowText" lastClr="000000"/>
                </a:solidFill>
              </a:rPr>
              <a:t>What </a:t>
            </a:r>
            <a:r>
              <a:rPr lang="en-US" sz="2400" i="1" kern="0" dirty="0">
                <a:solidFill>
                  <a:sysClr val="windowText" lastClr="000000"/>
                </a:solidFill>
              </a:rPr>
              <a:t>is your normal level of Functioning</a:t>
            </a:r>
            <a:r>
              <a:rPr lang="en-US" sz="2400" i="1" kern="0" dirty="0" smtClean="0">
                <a:solidFill>
                  <a:sysClr val="windowText" lastClr="000000"/>
                </a:solidFill>
              </a:rPr>
              <a:t>?</a:t>
            </a:r>
            <a:r>
              <a:rPr lang="en-US" sz="2200" kern="0" dirty="0">
                <a:solidFill>
                  <a:sysClr val="windowText" lastClr="000000"/>
                </a:solidFill>
              </a:rPr>
              <a:t/>
            </a:r>
            <a:br>
              <a:rPr lang="en-US" sz="2200" kern="0" dirty="0">
                <a:solidFill>
                  <a:sysClr val="windowText" lastClr="000000"/>
                </a:solidFill>
              </a:rPr>
            </a:br>
            <a:r>
              <a:rPr lang="en-US" sz="2200" kern="0" dirty="0" smtClean="0">
                <a:solidFill>
                  <a:sysClr val="windowText" lastClr="000000"/>
                </a:solidFill>
              </a:rPr>
              <a:t>Stress </a:t>
            </a:r>
            <a:r>
              <a:rPr lang="en-US" sz="2200" kern="0" dirty="0">
                <a:solidFill>
                  <a:sysClr val="windowText" lastClr="000000"/>
                </a:solidFill>
              </a:rPr>
              <a:t>hormones restrict Mood, Memory, Motivation, and Management </a:t>
            </a:r>
            <a:br>
              <a:rPr lang="en-US" sz="2200" kern="0" dirty="0">
                <a:solidFill>
                  <a:sysClr val="windowText" lastClr="000000"/>
                </a:solidFill>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50" y="2202711"/>
            <a:ext cx="4533900" cy="4267200"/>
          </a:xfrm>
          <a:prstGeom prst="rect">
            <a:avLst/>
          </a:prstGeom>
        </p:spPr>
      </p:pic>
    </p:spTree>
    <p:extLst>
      <p:ext uri="{BB962C8B-B14F-4D97-AF65-F5344CB8AC3E}">
        <p14:creationId xmlns:p14="http://schemas.microsoft.com/office/powerpoint/2010/main" val="1371619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Burnout and Behavior </a:t>
            </a:r>
            <a:endParaRPr lang="en-US" dirty="0"/>
          </a:p>
        </p:txBody>
      </p:sp>
      <p:sp>
        <p:nvSpPr>
          <p:cNvPr id="4" name="Text Placeholder 3"/>
          <p:cNvSpPr>
            <a:spLocks noGrp="1"/>
          </p:cNvSpPr>
          <p:nvPr>
            <p:ph type="body" idx="1"/>
          </p:nvPr>
        </p:nvSpPr>
        <p:spPr>
          <a:xfrm>
            <a:off x="729446" y="1427968"/>
            <a:ext cx="5157787" cy="389142"/>
          </a:xfrm>
        </p:spPr>
        <p:txBody>
          <a:bodyPr>
            <a:normAutofit fontScale="92500" lnSpcReduction="20000"/>
          </a:bodyPr>
          <a:lstStyle/>
          <a:p>
            <a:r>
              <a:rPr lang="en-US" dirty="0">
                <a:solidFill>
                  <a:srgbClr val="0070C0"/>
                </a:solidFill>
              </a:rPr>
              <a:t>5 Stages of Burnout </a:t>
            </a:r>
            <a:endParaRPr lang="en-US" dirty="0"/>
          </a:p>
        </p:txBody>
      </p:sp>
      <p:sp>
        <p:nvSpPr>
          <p:cNvPr id="5" name="Content Placeholder 4"/>
          <p:cNvSpPr>
            <a:spLocks noGrp="1"/>
          </p:cNvSpPr>
          <p:nvPr>
            <p:ph sz="half" idx="2"/>
          </p:nvPr>
        </p:nvSpPr>
        <p:spPr>
          <a:xfrm>
            <a:off x="-162838" y="2323162"/>
            <a:ext cx="5624186" cy="4371584"/>
          </a:xfrm>
          <a:prstGeom prst="rect">
            <a:avLst/>
          </a:prstGeom>
        </p:spPr>
        <p:txBody>
          <a:bodyPr>
            <a:normAutofit lnSpcReduction="10000"/>
          </a:bodyPr>
          <a:lstStyle/>
          <a:p>
            <a:pPr lvl="1">
              <a:buFont typeface="Wingdings" panose="05000000000000000000" pitchFamily="2" charset="2"/>
              <a:buChar char="Ø"/>
            </a:pPr>
            <a:r>
              <a:rPr lang="en-US" sz="4400" dirty="0"/>
              <a:t>Honeymoon Stage </a:t>
            </a:r>
          </a:p>
          <a:p>
            <a:pPr lvl="1">
              <a:buFont typeface="Wingdings" panose="05000000000000000000" pitchFamily="2" charset="2"/>
              <a:buChar char="Ø"/>
            </a:pPr>
            <a:r>
              <a:rPr lang="en-US" sz="4400" dirty="0"/>
              <a:t>Onset of Stress</a:t>
            </a:r>
          </a:p>
          <a:p>
            <a:pPr lvl="1">
              <a:buFont typeface="Wingdings" panose="05000000000000000000" pitchFamily="2" charset="2"/>
              <a:buChar char="Ø"/>
            </a:pPr>
            <a:r>
              <a:rPr lang="en-US" sz="4400" dirty="0"/>
              <a:t>Chronic Stress</a:t>
            </a:r>
          </a:p>
          <a:p>
            <a:pPr lvl="1">
              <a:buFont typeface="Wingdings" panose="05000000000000000000" pitchFamily="2" charset="2"/>
              <a:buChar char="Ø"/>
            </a:pPr>
            <a:r>
              <a:rPr lang="en-US" sz="4400" dirty="0"/>
              <a:t>Burnout</a:t>
            </a:r>
          </a:p>
          <a:p>
            <a:pPr lvl="1">
              <a:buFont typeface="Wingdings" panose="05000000000000000000" pitchFamily="2" charset="2"/>
              <a:buChar char="Ø"/>
            </a:pPr>
            <a:r>
              <a:rPr lang="en-US" sz="4400" dirty="0"/>
              <a:t>Habitual Burnout</a:t>
            </a:r>
          </a:p>
          <a:p>
            <a:endParaRPr lang="en-US" dirty="0"/>
          </a:p>
        </p:txBody>
      </p:sp>
      <p:sp>
        <p:nvSpPr>
          <p:cNvPr id="6" name="Text Placeholder 5"/>
          <p:cNvSpPr>
            <a:spLocks noGrp="1"/>
          </p:cNvSpPr>
          <p:nvPr>
            <p:ph type="body" sz="quarter" idx="3"/>
          </p:nvPr>
        </p:nvSpPr>
        <p:spPr>
          <a:xfrm>
            <a:off x="5887233" y="1535690"/>
            <a:ext cx="5468155" cy="781625"/>
          </a:xfrm>
        </p:spPr>
        <p:txBody>
          <a:bodyPr/>
          <a:lstStyle/>
          <a:p>
            <a:r>
              <a:rPr lang="en-US" dirty="0">
                <a:solidFill>
                  <a:srgbClr val="0070C0"/>
                </a:solidFill>
              </a:rPr>
              <a:t>Burnout Reactions</a:t>
            </a:r>
          </a:p>
          <a:p>
            <a:endParaRPr lang="en-US" dirty="0"/>
          </a:p>
        </p:txBody>
      </p:sp>
      <p:sp>
        <p:nvSpPr>
          <p:cNvPr id="7" name="Content Placeholder 6"/>
          <p:cNvSpPr>
            <a:spLocks noGrp="1"/>
          </p:cNvSpPr>
          <p:nvPr>
            <p:ph sz="quarter" idx="4"/>
          </p:nvPr>
        </p:nvSpPr>
        <p:spPr>
          <a:xfrm>
            <a:off x="5461348" y="1817110"/>
            <a:ext cx="6730652" cy="4596216"/>
          </a:xfrm>
          <a:prstGeom prst="rect">
            <a:avLst/>
          </a:prstGeom>
        </p:spPr>
        <p:txBody>
          <a:bodyPr>
            <a:normAutofit fontScale="70000" lnSpcReduction="20000"/>
          </a:bodyPr>
          <a:lstStyle/>
          <a:p>
            <a:pPr lvl="1">
              <a:buFont typeface="Wingdings" panose="05000000000000000000" pitchFamily="2" charset="2"/>
              <a:buChar char="Ø"/>
            </a:pPr>
            <a:r>
              <a:rPr lang="en-US" sz="2300" dirty="0"/>
              <a:t>Cognitive </a:t>
            </a:r>
          </a:p>
          <a:p>
            <a:pPr marL="0" indent="-256032">
              <a:buNone/>
            </a:pPr>
            <a:r>
              <a:rPr lang="en-US" sz="2700" dirty="0"/>
              <a:t>Attention &amp; processing reduces, short-term memory problems, judgment impaired, racing thoughts, ridged thinking, focus on the negative</a:t>
            </a:r>
          </a:p>
          <a:p>
            <a:pPr lvl="1">
              <a:buFont typeface="Wingdings" panose="05000000000000000000" pitchFamily="2" charset="2"/>
              <a:buChar char="Ø"/>
            </a:pPr>
            <a:r>
              <a:rPr lang="en-US" sz="2300" dirty="0"/>
              <a:t>Emotional </a:t>
            </a:r>
          </a:p>
          <a:p>
            <a:pPr marL="0" indent="-256032">
              <a:buNone/>
            </a:pPr>
            <a:r>
              <a:rPr lang="en-US" sz="2700" dirty="0"/>
              <a:t>Increased irritability, frustration, impatience, depression, anxiety, hopelessness, confusion, numbness</a:t>
            </a:r>
          </a:p>
          <a:p>
            <a:pPr lvl="1">
              <a:buFont typeface="Wingdings" panose="05000000000000000000" pitchFamily="2" charset="2"/>
              <a:buChar char="Ø"/>
            </a:pPr>
            <a:r>
              <a:rPr lang="en-US" sz="2300" dirty="0"/>
              <a:t>Behavioral </a:t>
            </a:r>
          </a:p>
          <a:p>
            <a:pPr marL="0" indent="-256032">
              <a:buNone/>
            </a:pPr>
            <a:r>
              <a:rPr lang="en-US" sz="2700" dirty="0" smtClean="0"/>
              <a:t>Increased </a:t>
            </a:r>
            <a:r>
              <a:rPr lang="en-US" sz="2700" dirty="0"/>
              <a:t>bad/nervous habits, sleep disturbances, impaired listening skills, withdrawal, aggression</a:t>
            </a:r>
          </a:p>
          <a:p>
            <a:pPr lvl="1">
              <a:buFont typeface="Wingdings" panose="05000000000000000000" pitchFamily="2" charset="2"/>
              <a:buChar char="Ø"/>
            </a:pPr>
            <a:r>
              <a:rPr lang="en-US" sz="2300" dirty="0" smtClean="0"/>
              <a:t>Physiological</a:t>
            </a:r>
          </a:p>
          <a:p>
            <a:pPr marL="0" indent="0">
              <a:buNone/>
            </a:pPr>
            <a:r>
              <a:rPr lang="en-US" sz="2700" dirty="0" smtClean="0"/>
              <a:t>Rapid </a:t>
            </a:r>
            <a:r>
              <a:rPr lang="en-US" sz="2700" dirty="0"/>
              <a:t>heartbeat, increased fatigue, illnesses, stomach problems, nausea, dizziness, aches, decreased libido, headaches, difficulty breathing, sweating </a:t>
            </a:r>
          </a:p>
          <a:p>
            <a:pPr marL="0" indent="0">
              <a:buNone/>
            </a:pPr>
            <a:endParaRPr lang="en-US" dirty="0"/>
          </a:p>
        </p:txBody>
      </p:sp>
    </p:spTree>
    <p:extLst>
      <p:ext uri="{BB962C8B-B14F-4D97-AF65-F5344CB8AC3E}">
        <p14:creationId xmlns:p14="http://schemas.microsoft.com/office/powerpoint/2010/main" val="188999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49" y="1"/>
            <a:ext cx="11391377" cy="1077237"/>
          </a:xfrm>
        </p:spPr>
        <p:txBody>
          <a:bodyPr>
            <a:normAutofit fontScale="90000"/>
          </a:bodyPr>
          <a:lstStyle/>
          <a:p>
            <a:r>
              <a:rPr lang="en-US" sz="3600" dirty="0" smtClean="0"/>
              <a:t/>
            </a:r>
            <a:br>
              <a:rPr lang="en-US" sz="3600" dirty="0" smtClean="0"/>
            </a:br>
            <a:r>
              <a:rPr lang="en-US" sz="3600" b="1" dirty="0" smtClean="0"/>
              <a:t>Balance </a:t>
            </a:r>
            <a:r>
              <a:rPr lang="en-US" sz="3600" b="1" dirty="0"/>
              <a:t>of </a:t>
            </a:r>
            <a:r>
              <a:rPr lang="en-US" sz="3600" b="1" dirty="0" smtClean="0"/>
              <a:t>Basic Four—Time/Energy/Money</a:t>
            </a:r>
            <a:endParaRPr lang="en-US" sz="3600" b="1" dirty="0"/>
          </a:p>
        </p:txBody>
      </p:sp>
      <p:pic>
        <p:nvPicPr>
          <p:cNvPr id="4" name="Content Placeholder 3"/>
          <p:cNvPicPr>
            <a:picLocks noGrp="1" noChangeAspect="1"/>
          </p:cNvPicPr>
          <p:nvPr>
            <p:ph idx="1"/>
          </p:nvPr>
        </p:nvPicPr>
        <p:blipFill>
          <a:blip r:embed="rId2"/>
          <a:stretch>
            <a:fillRect/>
          </a:stretch>
        </p:blipFill>
        <p:spPr>
          <a:xfrm>
            <a:off x="508349" y="1603332"/>
            <a:ext cx="11175301" cy="4638805"/>
          </a:xfrm>
          <a:prstGeom prst="rect">
            <a:avLst/>
          </a:prstGeom>
        </p:spPr>
      </p:pic>
    </p:spTree>
    <p:extLst>
      <p:ext uri="{BB962C8B-B14F-4D97-AF65-F5344CB8AC3E}">
        <p14:creationId xmlns:p14="http://schemas.microsoft.com/office/powerpoint/2010/main" val="2081427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879" y="250520"/>
            <a:ext cx="10515600" cy="1076913"/>
          </a:xfrm>
        </p:spPr>
        <p:txBody>
          <a:bodyPr/>
          <a:lstStyle/>
          <a:p>
            <a:r>
              <a:rPr lang="en-US" dirty="0" smtClean="0"/>
              <a:t>Balance Starts with Self-Discipline </a:t>
            </a:r>
            <a:endParaRPr lang="en-US" dirty="0"/>
          </a:p>
        </p:txBody>
      </p:sp>
      <p:pic>
        <p:nvPicPr>
          <p:cNvPr id="4" name="Content Placeholder 3"/>
          <p:cNvPicPr>
            <a:picLocks noGrp="1" noChangeAspect="1"/>
          </p:cNvPicPr>
          <p:nvPr>
            <p:ph sz="half" idx="1"/>
          </p:nvPr>
        </p:nvPicPr>
        <p:blipFill>
          <a:blip r:embed="rId2"/>
          <a:stretch>
            <a:fillRect/>
          </a:stretch>
        </p:blipFill>
        <p:spPr>
          <a:xfrm>
            <a:off x="325677" y="1156889"/>
            <a:ext cx="5617962" cy="5306541"/>
          </a:xfrm>
          <a:prstGeom prst="rect">
            <a:avLst/>
          </a:prstGeom>
        </p:spPr>
      </p:pic>
      <p:sp>
        <p:nvSpPr>
          <p:cNvPr id="3" name="Content Placeholder 2"/>
          <p:cNvSpPr>
            <a:spLocks noGrp="1"/>
          </p:cNvSpPr>
          <p:nvPr>
            <p:ph sz="half" idx="2"/>
          </p:nvPr>
        </p:nvSpPr>
        <p:spPr>
          <a:xfrm>
            <a:off x="5794679" y="1327433"/>
            <a:ext cx="5441515" cy="4665663"/>
          </a:xfrm>
        </p:spPr>
        <p:txBody>
          <a:bodyPr>
            <a:normAutofit/>
          </a:bodyPr>
          <a:lstStyle/>
          <a:p>
            <a:pPr marL="0" lvl="0" indent="0">
              <a:lnSpc>
                <a:spcPct val="100000"/>
              </a:lnSpc>
              <a:spcBef>
                <a:spcPts val="0"/>
              </a:spcBef>
              <a:buNone/>
            </a:pPr>
            <a:r>
              <a:rPr lang="en-US" sz="2400" b="1" dirty="0">
                <a:solidFill>
                  <a:prstClr val="black"/>
                </a:solidFill>
              </a:rPr>
              <a:t>5 R’s  </a:t>
            </a:r>
            <a:endParaRPr lang="en-US" sz="2400" b="1" dirty="0" smtClean="0">
              <a:solidFill>
                <a:prstClr val="black"/>
              </a:solidFill>
            </a:endParaRPr>
          </a:p>
          <a:p>
            <a:pPr marL="0" lvl="0" indent="0">
              <a:lnSpc>
                <a:spcPct val="100000"/>
              </a:lnSpc>
              <a:spcBef>
                <a:spcPts val="0"/>
              </a:spcBef>
              <a:buNone/>
            </a:pPr>
            <a:r>
              <a:rPr lang="en-US" sz="2000" b="1" dirty="0" smtClean="0">
                <a:solidFill>
                  <a:prstClr val="black"/>
                </a:solidFill>
              </a:rPr>
              <a:t>Routine</a:t>
            </a:r>
            <a:r>
              <a:rPr lang="en-US" sz="1800" dirty="0" smtClean="0">
                <a:solidFill>
                  <a:prstClr val="black"/>
                </a:solidFill>
              </a:rPr>
              <a:t>- </a:t>
            </a:r>
            <a:r>
              <a:rPr lang="en-US" sz="1800" dirty="0">
                <a:solidFill>
                  <a:prstClr val="black"/>
                </a:solidFill>
              </a:rPr>
              <a:t>Fixed Program</a:t>
            </a:r>
          </a:p>
          <a:p>
            <a:pPr marL="0" lvl="0" indent="0">
              <a:lnSpc>
                <a:spcPct val="100000"/>
              </a:lnSpc>
              <a:spcBef>
                <a:spcPts val="0"/>
              </a:spcBef>
              <a:buNone/>
            </a:pPr>
            <a:r>
              <a:rPr lang="en-US" sz="2000" b="1" dirty="0" smtClean="0">
                <a:solidFill>
                  <a:prstClr val="black"/>
                </a:solidFill>
              </a:rPr>
              <a:t>Responsibility</a:t>
            </a:r>
            <a:r>
              <a:rPr lang="en-US" sz="1800" dirty="0" smtClean="0">
                <a:solidFill>
                  <a:prstClr val="black"/>
                </a:solidFill>
              </a:rPr>
              <a:t>-Having </a:t>
            </a:r>
            <a:r>
              <a:rPr lang="en-US" sz="1800" dirty="0">
                <a:solidFill>
                  <a:prstClr val="black"/>
                </a:solidFill>
              </a:rPr>
              <a:t>a Duty</a:t>
            </a:r>
          </a:p>
          <a:p>
            <a:pPr marL="0" lvl="0" indent="0">
              <a:lnSpc>
                <a:spcPct val="100000"/>
              </a:lnSpc>
              <a:spcBef>
                <a:spcPts val="0"/>
              </a:spcBef>
              <a:buNone/>
            </a:pPr>
            <a:r>
              <a:rPr lang="en-US" sz="2000" b="1" dirty="0" smtClean="0">
                <a:solidFill>
                  <a:prstClr val="black"/>
                </a:solidFill>
              </a:rPr>
              <a:t>Reassurance</a:t>
            </a:r>
            <a:r>
              <a:rPr lang="en-US" sz="1800" dirty="0" smtClean="0">
                <a:solidFill>
                  <a:prstClr val="black"/>
                </a:solidFill>
              </a:rPr>
              <a:t>-Fears </a:t>
            </a:r>
            <a:r>
              <a:rPr lang="en-US" sz="1800" dirty="0">
                <a:solidFill>
                  <a:prstClr val="black"/>
                </a:solidFill>
              </a:rPr>
              <a:t>are Unseen and Real </a:t>
            </a:r>
            <a:endParaRPr lang="en-US" dirty="0" smtClean="0"/>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endParaRPr lang="en-US" sz="1800" dirty="0" smtClean="0">
              <a:solidFill>
                <a:prstClr val="black"/>
              </a:solidFill>
            </a:endParaRP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2000" b="1" dirty="0" smtClean="0">
                <a:solidFill>
                  <a:prstClr val="black"/>
                </a:solidFill>
              </a:rPr>
              <a:t>Reward-</a:t>
            </a:r>
            <a:r>
              <a:rPr lang="en-US" sz="1800" dirty="0" smtClean="0">
                <a:solidFill>
                  <a:prstClr val="black"/>
                </a:solidFill>
              </a:rPr>
              <a:t>Schedule it!</a:t>
            </a:r>
            <a:endParaRPr lang="en-US" sz="1800" dirty="0">
              <a:solidFill>
                <a:prstClr val="black"/>
              </a:solidFill>
            </a:endParaRPr>
          </a:p>
          <a:p>
            <a:pPr marL="0" lvl="0" indent="0">
              <a:lnSpc>
                <a:spcPct val="100000"/>
              </a:lnSpc>
              <a:spcBef>
                <a:spcPts val="0"/>
              </a:spcBef>
              <a:buNone/>
            </a:pPr>
            <a:endParaRPr lang="en-US" sz="1800" dirty="0" smtClean="0">
              <a:solidFill>
                <a:prstClr val="black"/>
              </a:solidFill>
            </a:endParaRP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endParaRPr lang="en-US" sz="1800" dirty="0" smtClean="0">
              <a:solidFill>
                <a:prstClr val="black"/>
              </a:solidFill>
            </a:endParaRPr>
          </a:p>
          <a:p>
            <a:pPr marL="0" lvl="0" indent="0">
              <a:lnSpc>
                <a:spcPct val="100000"/>
              </a:lnSpc>
              <a:spcBef>
                <a:spcPts val="0"/>
              </a:spcBef>
              <a:buNone/>
            </a:pPr>
            <a:r>
              <a:rPr lang="en-US" sz="2000" b="1" dirty="0" smtClean="0">
                <a:solidFill>
                  <a:prstClr val="black"/>
                </a:solidFill>
              </a:rPr>
              <a:t>Resiliency </a:t>
            </a:r>
          </a:p>
          <a:p>
            <a:pPr marL="0" lvl="0" indent="0">
              <a:lnSpc>
                <a:spcPct val="100000"/>
              </a:lnSpc>
              <a:spcBef>
                <a:spcPts val="0"/>
              </a:spcBef>
              <a:buNone/>
            </a:pPr>
            <a:r>
              <a:rPr lang="en-US" sz="1800" dirty="0" smtClean="0">
                <a:solidFill>
                  <a:prstClr val="black"/>
                </a:solidFill>
              </a:rPr>
              <a:t>Takes TIME</a:t>
            </a:r>
          </a:p>
          <a:p>
            <a:pPr marL="0" lvl="0" indent="0">
              <a:lnSpc>
                <a:spcPct val="100000"/>
              </a:lnSpc>
              <a:spcBef>
                <a:spcPts val="0"/>
              </a:spcBef>
              <a:buNone/>
            </a:pPr>
            <a:r>
              <a:rPr lang="en-US" sz="1800" dirty="0" smtClean="0">
                <a:solidFill>
                  <a:prstClr val="black"/>
                </a:solidFill>
              </a:rPr>
              <a:t>6 Stages of Change  </a:t>
            </a:r>
            <a:endParaRPr lang="en-US" sz="1800" dirty="0">
              <a:solidFill>
                <a:prstClr val="black"/>
              </a:solidFill>
            </a:endParaRPr>
          </a:p>
        </p:txBody>
      </p:sp>
      <p:sp>
        <p:nvSpPr>
          <p:cNvPr id="5" name="TextBox 4"/>
          <p:cNvSpPr txBox="1"/>
          <p:nvPr/>
        </p:nvSpPr>
        <p:spPr>
          <a:xfrm>
            <a:off x="8496822" y="5853797"/>
            <a:ext cx="3695178" cy="369332"/>
          </a:xfrm>
          <a:prstGeom prst="rect">
            <a:avLst/>
          </a:prstGeom>
          <a:noFill/>
        </p:spPr>
        <p:txBody>
          <a:bodyPr wrap="square" rtlCol="0">
            <a:spAutoFit/>
          </a:bodyPr>
          <a:lstStyle/>
          <a:p>
            <a:r>
              <a:rPr lang="en-US" dirty="0" smtClean="0"/>
              <a:t> Caryl Ward LCMHC, CFLE © </a:t>
            </a:r>
            <a:endParaRPr lang="en-US" dirty="0"/>
          </a:p>
        </p:txBody>
      </p:sp>
      <p:sp>
        <p:nvSpPr>
          <p:cNvPr id="7" name="TextBox 6"/>
          <p:cNvSpPr txBox="1"/>
          <p:nvPr/>
        </p:nvSpPr>
        <p:spPr>
          <a:xfrm>
            <a:off x="6337300" y="1663700"/>
            <a:ext cx="45847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729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Balance</a:t>
            </a:r>
            <a:endParaRPr lang="en-US" dirty="0"/>
          </a:p>
        </p:txBody>
      </p:sp>
      <p:sp>
        <p:nvSpPr>
          <p:cNvPr id="3" name="Content Placeholder 2"/>
          <p:cNvSpPr>
            <a:spLocks noGrp="1"/>
          </p:cNvSpPr>
          <p:nvPr>
            <p:ph idx="1"/>
          </p:nvPr>
        </p:nvSpPr>
        <p:spPr>
          <a:xfrm>
            <a:off x="488515" y="1102290"/>
            <a:ext cx="10183659" cy="5386192"/>
          </a:xfrm>
        </p:spPr>
        <p:txBody>
          <a:bodyPr>
            <a:normAutofit fontScale="92500" lnSpcReduction="20000"/>
          </a:bodyPr>
          <a:lstStyle/>
          <a:p>
            <a:r>
              <a:rPr lang="en-US" sz="2400" b="1" dirty="0">
                <a:solidFill>
                  <a:srgbClr val="FF0000"/>
                </a:solidFill>
                <a:latin typeface="Myriad Pro Light"/>
              </a:rPr>
              <a:t>Sleep</a:t>
            </a:r>
          </a:p>
          <a:p>
            <a:pPr lvl="1"/>
            <a:r>
              <a:rPr lang="en-US" sz="2400" dirty="0">
                <a:latin typeface="Myriad Pro Light"/>
              </a:rPr>
              <a:t>Even more important to sleep </a:t>
            </a:r>
            <a:r>
              <a:rPr lang="en-US" sz="2400" dirty="0" smtClean="0">
                <a:latin typeface="Myriad Pro Light"/>
              </a:rPr>
              <a:t>well to reduce burnout and depression </a:t>
            </a:r>
          </a:p>
          <a:p>
            <a:r>
              <a:rPr lang="en-US" sz="2400" b="1" dirty="0" smtClean="0">
                <a:solidFill>
                  <a:srgbClr val="FF0000"/>
                </a:solidFill>
                <a:latin typeface="Myriad Pro Light"/>
              </a:rPr>
              <a:t>Diet</a:t>
            </a:r>
            <a:r>
              <a:rPr lang="en-US" sz="2400" dirty="0" smtClean="0">
                <a:latin typeface="Myriad Pro Light"/>
              </a:rPr>
              <a:t> </a:t>
            </a:r>
            <a:endParaRPr lang="en-US" sz="2400" dirty="0">
              <a:latin typeface="Myriad Pro Light"/>
            </a:endParaRPr>
          </a:p>
          <a:p>
            <a:pPr lvl="1"/>
            <a:r>
              <a:rPr lang="en-US" sz="2400" dirty="0" smtClean="0">
                <a:latin typeface="Myriad Pro Light"/>
              </a:rPr>
              <a:t>It’s hard </a:t>
            </a:r>
            <a:r>
              <a:rPr lang="en-US" sz="2400" dirty="0">
                <a:latin typeface="Myriad Pro Light"/>
              </a:rPr>
              <a:t>to eat fresh healthy fruits and vegetables </a:t>
            </a:r>
            <a:r>
              <a:rPr lang="en-US" sz="2400" dirty="0" smtClean="0">
                <a:latin typeface="Myriad Pro Light"/>
              </a:rPr>
              <a:t>but family dinner is a must!</a:t>
            </a:r>
          </a:p>
          <a:p>
            <a:pPr marL="1371600" lvl="3" indent="0">
              <a:buNone/>
            </a:pPr>
            <a:r>
              <a:rPr lang="en-US" sz="2400" dirty="0" smtClean="0">
                <a:latin typeface="Myriad Pro Light"/>
              </a:rPr>
              <a:t> </a:t>
            </a:r>
            <a:endParaRPr lang="en-US" sz="2400" dirty="0">
              <a:latin typeface="Myriad Pro Light"/>
            </a:endParaRPr>
          </a:p>
          <a:p>
            <a:r>
              <a:rPr lang="en-US" sz="2400" b="1" dirty="0" smtClean="0">
                <a:solidFill>
                  <a:srgbClr val="FF0000"/>
                </a:solidFill>
                <a:latin typeface="Myriad Pro Light"/>
              </a:rPr>
              <a:t>Exercise/Movement </a:t>
            </a:r>
            <a:r>
              <a:rPr lang="en-US" sz="2400" dirty="0" smtClean="0">
                <a:solidFill>
                  <a:srgbClr val="FF0000"/>
                </a:solidFill>
                <a:latin typeface="Myriad Pro Light"/>
              </a:rPr>
              <a:t> </a:t>
            </a:r>
            <a:endParaRPr lang="en-US" sz="2400" dirty="0">
              <a:solidFill>
                <a:srgbClr val="FF0000"/>
              </a:solidFill>
              <a:latin typeface="Myriad Pro Light"/>
            </a:endParaRPr>
          </a:p>
          <a:p>
            <a:pPr lvl="1"/>
            <a:r>
              <a:rPr lang="en-US" sz="2400" dirty="0" smtClean="0">
                <a:latin typeface="Myriad Pro Light"/>
              </a:rPr>
              <a:t>Exercise outside/Inside</a:t>
            </a:r>
            <a:endParaRPr lang="en-US" sz="2400" dirty="0">
              <a:latin typeface="Myriad Pro Light"/>
            </a:endParaRPr>
          </a:p>
          <a:p>
            <a:pPr lvl="1"/>
            <a:r>
              <a:rPr lang="en-US" sz="2400" dirty="0" smtClean="0">
                <a:latin typeface="Myriad Pro Light"/>
              </a:rPr>
              <a:t>Without it…taxing </a:t>
            </a:r>
            <a:r>
              <a:rPr lang="en-US" sz="2400" dirty="0">
                <a:latin typeface="Myriad Pro Light"/>
              </a:rPr>
              <a:t>on our immune </a:t>
            </a:r>
            <a:r>
              <a:rPr lang="en-US" sz="2400" dirty="0" smtClean="0">
                <a:latin typeface="Myriad Pro Light"/>
              </a:rPr>
              <a:t>systems</a:t>
            </a:r>
          </a:p>
          <a:p>
            <a:pPr lvl="1"/>
            <a:r>
              <a:rPr lang="en-US" sz="2400" dirty="0" smtClean="0">
                <a:latin typeface="Myriad Pro Light"/>
              </a:rPr>
              <a:t>Movement apps </a:t>
            </a:r>
          </a:p>
          <a:p>
            <a:pPr lvl="1"/>
            <a:r>
              <a:rPr lang="en-US" sz="2400" dirty="0" smtClean="0">
                <a:latin typeface="Myriad Pro Light"/>
              </a:rPr>
              <a:t>Sends good hormones </a:t>
            </a:r>
          </a:p>
          <a:p>
            <a:pPr marL="457200" lvl="1" indent="0">
              <a:buNone/>
            </a:pPr>
            <a:r>
              <a:rPr lang="en-US" sz="2400" dirty="0" smtClean="0">
                <a:latin typeface="Myriad Pro Light"/>
              </a:rPr>
              <a:t> </a:t>
            </a:r>
            <a:endParaRPr lang="en-US" sz="2400" dirty="0">
              <a:latin typeface="Myriad Pro Light"/>
            </a:endParaRPr>
          </a:p>
          <a:p>
            <a:pPr marL="0" indent="0">
              <a:buNone/>
            </a:pPr>
            <a:r>
              <a:rPr lang="en-US" sz="1400" dirty="0" smtClean="0"/>
              <a:t>					</a:t>
            </a:r>
            <a:endParaRPr lang="en-US" sz="1400" dirty="0" smtClean="0"/>
          </a:p>
          <a:p>
            <a:pPr marL="0" indent="0">
              <a:buNone/>
            </a:pPr>
            <a:r>
              <a:rPr lang="en-US" sz="1400" dirty="0"/>
              <a:t>	</a:t>
            </a:r>
            <a:r>
              <a:rPr lang="en-US" sz="1400" dirty="0" smtClean="0"/>
              <a:t>					</a:t>
            </a:r>
            <a:r>
              <a:rPr lang="en-US" sz="1400" dirty="0" smtClean="0"/>
              <a:t>(</a:t>
            </a:r>
            <a:r>
              <a:rPr lang="en-US" sz="1400" dirty="0" smtClean="0">
                <a:hlinkClick r:id="rId2"/>
              </a:rPr>
              <a:t>https</a:t>
            </a:r>
            <a:r>
              <a:rPr lang="en-US" sz="1400" dirty="0">
                <a:hlinkClick r:id="rId2"/>
              </a:rPr>
              <a:t>://</a:t>
            </a:r>
            <a:r>
              <a:rPr lang="en-US" sz="1400" dirty="0" smtClean="0">
                <a:hlinkClick r:id="rId2"/>
              </a:rPr>
              <a:t>youthservicesslc.wordpress.com/2012/06/05/3-reasons-for-family-dinner</a:t>
            </a:r>
            <a:r>
              <a:rPr lang="en-US" sz="1400" dirty="0" smtClean="0"/>
              <a:t>) </a:t>
            </a:r>
            <a:endParaRPr lang="en-US" dirty="0"/>
          </a:p>
        </p:txBody>
      </p:sp>
      <p:pic>
        <p:nvPicPr>
          <p:cNvPr id="4" name="Picture 3"/>
          <p:cNvPicPr>
            <a:picLocks noChangeAspect="1"/>
          </p:cNvPicPr>
          <p:nvPr/>
        </p:nvPicPr>
        <p:blipFill>
          <a:blip r:embed="rId3"/>
          <a:stretch>
            <a:fillRect/>
          </a:stretch>
        </p:blipFill>
        <p:spPr>
          <a:xfrm>
            <a:off x="8119216" y="3135221"/>
            <a:ext cx="3863236" cy="2732477"/>
          </a:xfrm>
          <a:prstGeom prst="rect">
            <a:avLst/>
          </a:prstGeom>
        </p:spPr>
      </p:pic>
    </p:spTree>
    <p:extLst>
      <p:ext uri="{BB962C8B-B14F-4D97-AF65-F5344CB8AC3E}">
        <p14:creationId xmlns:p14="http://schemas.microsoft.com/office/powerpoint/2010/main" val="3888524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 Sleep </a:t>
            </a:r>
            <a:endParaRPr lang="en-US" dirty="0"/>
          </a:p>
        </p:txBody>
      </p:sp>
      <p:sp>
        <p:nvSpPr>
          <p:cNvPr id="3" name="Content Placeholder 2"/>
          <p:cNvSpPr>
            <a:spLocks noGrp="1"/>
          </p:cNvSpPr>
          <p:nvPr>
            <p:ph idx="1"/>
          </p:nvPr>
        </p:nvSpPr>
        <p:spPr>
          <a:xfrm>
            <a:off x="526093" y="1265130"/>
            <a:ext cx="11160691" cy="4972832"/>
          </a:xfrm>
        </p:spPr>
        <p:txBody>
          <a:bodyPr>
            <a:normAutofit lnSpcReduction="10000"/>
          </a:bodyPr>
          <a:lstStyle/>
          <a:p>
            <a:r>
              <a:rPr lang="en-US" sz="2800" b="1" dirty="0"/>
              <a:t>Rapid Eye Movement (REM) Sleep:</a:t>
            </a:r>
            <a:r>
              <a:rPr lang="en-US" sz="2800" dirty="0"/>
              <a:t> You generally enter REM sleep about 90 minutes after initially falling asleep, and each REM stage can last up to an hour. An average adult has five to six REM cycles each night. During this final phase of sleep, your brain becomes more active. This is when most dreaming occurs, your eyes jerk quickly in different </a:t>
            </a:r>
            <a:r>
              <a:rPr lang="en-US" sz="2800" dirty="0" smtClean="0"/>
              <a:t>directions, </a:t>
            </a:r>
            <a:r>
              <a:rPr lang="en-US" sz="2800" dirty="0"/>
              <a:t>heart rate and blood pressure increase, and breathing becomes fast, irregular, and shallow. REM sleep plays an important role in learning and memory function, since this is when your brain consolidates and processes information from the day before so that it can be stored in your long-term memory</a:t>
            </a:r>
            <a:r>
              <a:rPr lang="en-US" sz="2800" dirty="0" smtClean="0"/>
              <a:t>.</a:t>
            </a:r>
            <a:r>
              <a:rPr lang="en-US" sz="2800" dirty="0">
                <a:hlinkClick r:id="rId2"/>
              </a:rPr>
              <a:t> </a:t>
            </a:r>
            <a:endParaRPr lang="en-US" sz="2800" dirty="0" smtClean="0">
              <a:hlinkClick r:id="rId2"/>
            </a:endParaRPr>
          </a:p>
          <a:p>
            <a:pPr marL="0" indent="0">
              <a:buNone/>
            </a:pPr>
            <a:r>
              <a:rPr lang="en-US" sz="1600" dirty="0" smtClean="0">
                <a:hlinkClick r:id="rId2"/>
              </a:rPr>
              <a:t>https</a:t>
            </a:r>
            <a:r>
              <a:rPr lang="en-US" sz="1600" dirty="0">
                <a:hlinkClick r:id="rId2"/>
              </a:rPr>
              <a:t>://</a:t>
            </a:r>
            <a:r>
              <a:rPr lang="en-US" sz="1600" dirty="0" smtClean="0">
                <a:hlinkClick r:id="rId2"/>
              </a:rPr>
              <a:t>www.sleep.org/</a:t>
            </a:r>
            <a:endParaRPr lang="en-US" sz="1600" dirty="0"/>
          </a:p>
        </p:txBody>
      </p:sp>
    </p:spTree>
    <p:extLst>
      <p:ext uri="{BB962C8B-B14F-4D97-AF65-F5344CB8AC3E}">
        <p14:creationId xmlns:p14="http://schemas.microsoft.com/office/powerpoint/2010/main" val="45563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NREM Sleep</a:t>
            </a:r>
            <a:endParaRPr lang="en-US" dirty="0"/>
          </a:p>
        </p:txBody>
      </p:sp>
      <p:sp>
        <p:nvSpPr>
          <p:cNvPr id="3" name="Content Placeholder 2"/>
          <p:cNvSpPr>
            <a:spLocks noGrp="1"/>
          </p:cNvSpPr>
          <p:nvPr>
            <p:ph idx="1"/>
          </p:nvPr>
        </p:nvSpPr>
        <p:spPr>
          <a:xfrm>
            <a:off x="646111" y="1277655"/>
            <a:ext cx="10689943" cy="4970745"/>
          </a:xfrm>
        </p:spPr>
        <p:txBody>
          <a:bodyPr>
            <a:normAutofit/>
          </a:bodyPr>
          <a:lstStyle/>
          <a:p>
            <a:r>
              <a:rPr lang="en-US" sz="2800" dirty="0"/>
              <a:t>The period of NREM sleep is made up of stages 1 to 4. Each stage can last from 5</a:t>
            </a:r>
            <a:r>
              <a:rPr lang="en-US" sz="2800" dirty="0" smtClean="0"/>
              <a:t> </a:t>
            </a:r>
            <a:r>
              <a:rPr lang="en-US" sz="2800" dirty="0"/>
              <a:t>to 15 minutes. Stages 2 and 3 repeat backwards before REM sleep is attained</a:t>
            </a:r>
            <a:r>
              <a:rPr lang="en-US" sz="2800" dirty="0" smtClean="0"/>
              <a:t>.</a:t>
            </a:r>
          </a:p>
          <a:p>
            <a:pPr marL="0" indent="0">
              <a:buNone/>
            </a:pPr>
            <a:endParaRPr lang="en-US" sz="2800" dirty="0"/>
          </a:p>
          <a:p>
            <a:r>
              <a:rPr lang="en-US" sz="2800" dirty="0" smtClean="0"/>
              <a:t>During </a:t>
            </a:r>
            <a:r>
              <a:rPr lang="en-US" sz="2800" dirty="0"/>
              <a:t>NREM sleep, the body repairs and regenerates tissues, builds bone and muscle, and appears to strengthen the immune system. As you get older, you get less NREM sleep. People under age 30 have about two hours of restorative sleep every night, while those over 65 might get only 30 minutes.</a:t>
            </a:r>
          </a:p>
        </p:txBody>
      </p:sp>
    </p:spTree>
    <p:extLst>
      <p:ext uri="{BB962C8B-B14F-4D97-AF65-F5344CB8AC3E}">
        <p14:creationId xmlns:p14="http://schemas.microsoft.com/office/powerpoint/2010/main" val="2658220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1454</TotalTime>
  <Words>1089</Words>
  <Application>Microsoft Office PowerPoint</Application>
  <PresentationFormat>Widescreen</PresentationFormat>
  <Paragraphs>198</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Aharoni</vt:lpstr>
      <vt:lpstr>AR BLANCA</vt:lpstr>
      <vt:lpstr>Arial</vt:lpstr>
      <vt:lpstr>Arial Rounded MT Bold</vt:lpstr>
      <vt:lpstr>Calibri</vt:lpstr>
      <vt:lpstr>Century Gothic</vt:lpstr>
      <vt:lpstr>Myriad Pro Light</vt:lpstr>
      <vt:lpstr>Times New Roman</vt:lpstr>
      <vt:lpstr>Wingdings</vt:lpstr>
      <vt:lpstr>Wingdings 3</vt:lpstr>
      <vt:lpstr>Ion</vt:lpstr>
      <vt:lpstr>  Burnout vs. Balanced   CARYL WARD LCMHC, CFLE caryl@blomquisthale.com 801.999.0179 cell 801.262.9619 office </vt:lpstr>
      <vt:lpstr> Balance to Prevent Burnout </vt:lpstr>
      <vt:lpstr>Burnout and Behavior  </vt:lpstr>
      <vt:lpstr>Burnout and Behavior </vt:lpstr>
      <vt:lpstr> Balance of Basic Four—Time/Energy/Money</vt:lpstr>
      <vt:lpstr>Balance Starts with Self-Discipline </vt:lpstr>
      <vt:lpstr>Physical Balance</vt:lpstr>
      <vt:lpstr>REM Sleep </vt:lpstr>
      <vt:lpstr>NREM Sleep</vt:lpstr>
      <vt:lpstr>How Much Sleep is Needed</vt:lpstr>
      <vt:lpstr>Sleep Tips</vt:lpstr>
      <vt:lpstr>Bedtime Routine to Finish the day </vt:lpstr>
      <vt:lpstr>Questions to End the Day</vt:lpstr>
      <vt:lpstr>Morning </vt:lpstr>
      <vt:lpstr>Physical Balance –Immune system</vt:lpstr>
      <vt:lpstr>Know your Thoughts and Emotions</vt:lpstr>
      <vt:lpstr>Mental Balance </vt:lpstr>
      <vt:lpstr>Emotion/Spiritual Balance Step 1</vt:lpstr>
      <vt:lpstr>Emotion/ Spiritual Balance Step 2</vt:lpstr>
      <vt:lpstr>Screen Time Burnout?</vt:lpstr>
      <vt:lpstr>Mindfulness Coping </vt:lpstr>
      <vt:lpstr>Mental Health Coping Tips Family                Self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 Ann Ward</cp:lastModifiedBy>
  <cp:revision>36</cp:revision>
  <dcterms:created xsi:type="dcterms:W3CDTF">2018-08-10T17:57:38Z</dcterms:created>
  <dcterms:modified xsi:type="dcterms:W3CDTF">2020-07-09T22:17:20Z</dcterms:modified>
</cp:coreProperties>
</file>